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58" r:id="rId10"/>
    <p:sldId id="259" r:id="rId11"/>
  </p:sldIdLst>
  <p:sldSz cx="12192000" cy="6858000"/>
  <p:notesSz cx="12192000" cy="6858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Georgia" panose="02040502050405020303" pitchFamily="18" charset="0"/>
      <p:regular r:id="rId21"/>
      <p:bold r:id="rId22"/>
      <p:italic r:id="rId23"/>
      <p:boldItalic r:id="rId24"/>
    </p:embeddedFont>
    <p:embeddedFont>
      <p:font typeface="Helvetica" panose="020B0604020202020204" pitchFamily="34" charset="0"/>
      <p:regular r:id="rId25"/>
      <p:bold r:id="rId26"/>
      <p:italic r:id="rId27"/>
      <p:boldItalic r:id="rId28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39" y="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EDA73C-215D-4C71-ABBD-C4AD72B1AB9F}" type="doc">
      <dgm:prSet loTypeId="urn:microsoft.com/office/officeart/2009/3/layout/StepUpProcess" loCatId="process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F75DF56-9828-4FE3-9338-C56CAB493BF9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bg1"/>
              </a:solidFill>
              <a:latin typeface="Georgia" panose="02040502050405020303" pitchFamily="18" charset="0"/>
            </a:rPr>
            <a:t>Управляющие компании</a:t>
          </a:r>
        </a:p>
      </dgm:t>
    </dgm:pt>
    <dgm:pt modelId="{604EC0FF-7AE6-400B-B344-137BB6226EC2}" type="parTrans" cxnId="{34FBA674-D158-46E7-A410-4B15C392B09F}">
      <dgm:prSet/>
      <dgm:spPr/>
      <dgm:t>
        <a:bodyPr/>
        <a:lstStyle/>
        <a:p>
          <a:endParaRPr lang="ru-RU">
            <a:solidFill>
              <a:srgbClr val="D59FFF"/>
            </a:solidFill>
          </a:endParaRPr>
        </a:p>
      </dgm:t>
    </dgm:pt>
    <dgm:pt modelId="{E0E15769-248C-4F5D-85F1-491181F0F35B}" type="sibTrans" cxnId="{34FBA674-D158-46E7-A410-4B15C392B09F}">
      <dgm:prSet/>
      <dgm:spPr/>
      <dgm:t>
        <a:bodyPr/>
        <a:lstStyle/>
        <a:p>
          <a:endParaRPr lang="ru-RU">
            <a:solidFill>
              <a:srgbClr val="D59FFF"/>
            </a:solidFill>
          </a:endParaRPr>
        </a:p>
      </dgm:t>
    </dgm:pt>
    <dgm:pt modelId="{6C0CEE6D-BAD7-4506-93EA-B4EED11F47DA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bg1"/>
              </a:solidFill>
              <a:latin typeface="Georgia" panose="02040502050405020303" pitchFamily="18" charset="0"/>
            </a:rPr>
            <a:t>Организации занимающиеся  строительно-технической экспертизой</a:t>
          </a:r>
        </a:p>
      </dgm:t>
    </dgm:pt>
    <dgm:pt modelId="{900D264B-35F1-4AE8-BDBF-4B371314315A}" type="parTrans" cxnId="{199C418A-411A-4EF5-9A54-67D4801F3DC2}">
      <dgm:prSet/>
      <dgm:spPr/>
      <dgm:t>
        <a:bodyPr/>
        <a:lstStyle/>
        <a:p>
          <a:endParaRPr lang="ru-RU">
            <a:solidFill>
              <a:srgbClr val="D59FFF"/>
            </a:solidFill>
          </a:endParaRPr>
        </a:p>
      </dgm:t>
    </dgm:pt>
    <dgm:pt modelId="{4BCE50D5-296C-4BAE-B7C2-F90B5BED0DD1}" type="sibTrans" cxnId="{199C418A-411A-4EF5-9A54-67D4801F3DC2}">
      <dgm:prSet/>
      <dgm:spPr/>
      <dgm:t>
        <a:bodyPr/>
        <a:lstStyle/>
        <a:p>
          <a:endParaRPr lang="ru-RU">
            <a:solidFill>
              <a:srgbClr val="D59FFF"/>
            </a:solidFill>
          </a:endParaRPr>
        </a:p>
      </dgm:t>
    </dgm:pt>
    <dgm:pt modelId="{8F6E980A-878C-4F79-8099-CA7E6B779465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bg1"/>
              </a:solidFill>
              <a:latin typeface="Georgia" panose="02040502050405020303" pitchFamily="18" charset="0"/>
            </a:rPr>
            <a:t>Физические </a:t>
          </a:r>
          <a:r>
            <a:rPr lang="ru-RU" sz="1800" b="1" dirty="0" smtClean="0">
              <a:solidFill>
                <a:schemeClr val="bg1"/>
              </a:solidFill>
              <a:latin typeface="Georgia" panose="02040502050405020303" pitchFamily="18" charset="0"/>
            </a:rPr>
            <a:t>лица- владельцы объектов недвижимости</a:t>
          </a:r>
          <a:endParaRPr lang="ru-RU" sz="1800" b="1" dirty="0">
            <a:solidFill>
              <a:schemeClr val="bg1"/>
            </a:solidFill>
            <a:latin typeface="Georgia" panose="02040502050405020303" pitchFamily="18" charset="0"/>
          </a:endParaRPr>
        </a:p>
      </dgm:t>
    </dgm:pt>
    <dgm:pt modelId="{F4174981-4836-45C7-ABC8-913734D4660B}" type="parTrans" cxnId="{FD4ABB51-E4B4-4D6C-A633-B78A7BF1F8B7}">
      <dgm:prSet/>
      <dgm:spPr/>
      <dgm:t>
        <a:bodyPr/>
        <a:lstStyle/>
        <a:p>
          <a:endParaRPr lang="ru-RU">
            <a:solidFill>
              <a:srgbClr val="D59FFF"/>
            </a:solidFill>
          </a:endParaRPr>
        </a:p>
      </dgm:t>
    </dgm:pt>
    <dgm:pt modelId="{8B35B94D-44A5-4782-9E76-DACA0DF79438}" type="sibTrans" cxnId="{FD4ABB51-E4B4-4D6C-A633-B78A7BF1F8B7}">
      <dgm:prSet/>
      <dgm:spPr/>
      <dgm:t>
        <a:bodyPr/>
        <a:lstStyle/>
        <a:p>
          <a:endParaRPr lang="ru-RU">
            <a:solidFill>
              <a:srgbClr val="D59FFF"/>
            </a:solidFill>
          </a:endParaRPr>
        </a:p>
      </dgm:t>
    </dgm:pt>
    <dgm:pt modelId="{7EDBE852-CE78-4D7D-AA8C-C95E1C52EFD2}" type="pres">
      <dgm:prSet presAssocID="{B0EDA73C-215D-4C71-ABBD-C4AD72B1AB9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7AD53D1-CB34-4A06-A67C-C91B421FB8E3}" type="pres">
      <dgm:prSet presAssocID="{2F75DF56-9828-4FE3-9338-C56CAB493BF9}" presName="composite" presStyleCnt="0"/>
      <dgm:spPr/>
    </dgm:pt>
    <dgm:pt modelId="{9CB09EB9-F966-4976-BD9B-F668278C0E14}" type="pres">
      <dgm:prSet presAssocID="{2F75DF56-9828-4FE3-9338-C56CAB493BF9}" presName="LShape" presStyleLbl="alignNode1" presStyleIdx="0" presStyleCnt="5"/>
      <dgm:spPr/>
    </dgm:pt>
    <dgm:pt modelId="{F3EAE1DF-8D1D-4E3C-95FD-7E5016251774}" type="pres">
      <dgm:prSet presAssocID="{2F75DF56-9828-4FE3-9338-C56CAB493BF9}" presName="ParentText" presStyleLbl="revTx" presStyleIdx="0" presStyleCnt="3" custScaleX="123475" custLinFactNeighborX="15624" custLinFactNeighborY="31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9043D2-B8AE-4F3C-BCA5-3E73F9E2E35E}" type="pres">
      <dgm:prSet presAssocID="{2F75DF56-9828-4FE3-9338-C56CAB493BF9}" presName="Triangle" presStyleLbl="alignNode1" presStyleIdx="1" presStyleCnt="5"/>
      <dgm:spPr/>
    </dgm:pt>
    <dgm:pt modelId="{4A4BC797-9C4F-4D4E-82A0-20AB9AC46BF8}" type="pres">
      <dgm:prSet presAssocID="{E0E15769-248C-4F5D-85F1-491181F0F35B}" presName="sibTrans" presStyleCnt="0"/>
      <dgm:spPr/>
    </dgm:pt>
    <dgm:pt modelId="{4228C8B2-4DE8-4DD1-824B-BBF36844800B}" type="pres">
      <dgm:prSet presAssocID="{E0E15769-248C-4F5D-85F1-491181F0F35B}" presName="space" presStyleCnt="0"/>
      <dgm:spPr/>
    </dgm:pt>
    <dgm:pt modelId="{EC0D8700-B55F-4125-981F-0E94B0D2AF75}" type="pres">
      <dgm:prSet presAssocID="{6C0CEE6D-BAD7-4506-93EA-B4EED11F47DA}" presName="composite" presStyleCnt="0"/>
      <dgm:spPr/>
    </dgm:pt>
    <dgm:pt modelId="{2CB239E5-FBB8-405F-9B8C-5D6F4365D086}" type="pres">
      <dgm:prSet presAssocID="{6C0CEE6D-BAD7-4506-93EA-B4EED11F47DA}" presName="LShape" presStyleLbl="alignNode1" presStyleIdx="2" presStyleCnt="5" custLinFactNeighborX="-7043" custLinFactNeighborY="-2371"/>
      <dgm:spPr/>
    </dgm:pt>
    <dgm:pt modelId="{72354FAD-9F69-440A-AF0B-1DCE1D4B1BA6}" type="pres">
      <dgm:prSet presAssocID="{6C0CEE6D-BAD7-4506-93EA-B4EED11F47DA}" presName="ParentText" presStyleLbl="revTx" presStyleIdx="1" presStyleCnt="3" custScaleX="132535" custLinFactNeighborX="11191" custLinFactNeighborY="33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60C1E-22D0-4117-9566-481EE532AF15}" type="pres">
      <dgm:prSet presAssocID="{6C0CEE6D-BAD7-4506-93EA-B4EED11F47DA}" presName="Triangle" presStyleLbl="alignNode1" presStyleIdx="3" presStyleCnt="5"/>
      <dgm:spPr/>
    </dgm:pt>
    <dgm:pt modelId="{C2B6D161-CA6E-4531-9F3B-09A7F2C04FB5}" type="pres">
      <dgm:prSet presAssocID="{4BCE50D5-296C-4BAE-B7C2-F90B5BED0DD1}" presName="sibTrans" presStyleCnt="0"/>
      <dgm:spPr/>
    </dgm:pt>
    <dgm:pt modelId="{89CD1DCC-63C4-475E-8E02-61D85FDDA8E1}" type="pres">
      <dgm:prSet presAssocID="{4BCE50D5-296C-4BAE-B7C2-F90B5BED0DD1}" presName="space" presStyleCnt="0"/>
      <dgm:spPr/>
    </dgm:pt>
    <dgm:pt modelId="{3855D052-AF18-4F84-B526-AD37CCFA309F}" type="pres">
      <dgm:prSet presAssocID="{8F6E980A-878C-4F79-8099-CA7E6B779465}" presName="composite" presStyleCnt="0"/>
      <dgm:spPr/>
    </dgm:pt>
    <dgm:pt modelId="{B4387566-557B-4184-918F-5A5B0200DEC5}" type="pres">
      <dgm:prSet presAssocID="{8F6E980A-878C-4F79-8099-CA7E6B779465}" presName="LShape" presStyleLbl="alignNode1" presStyleIdx="4" presStyleCnt="5" custLinFactNeighborX="-8500" custLinFactNeighborY="3445"/>
      <dgm:spPr/>
    </dgm:pt>
    <dgm:pt modelId="{8C9B3B6C-E03B-4654-B580-4477A55D3AE0}" type="pres">
      <dgm:prSet presAssocID="{8F6E980A-878C-4F79-8099-CA7E6B779465}" presName="ParentText" presStyleLbl="revTx" presStyleIdx="2" presStyleCnt="3" custScaleX="113386" custScaleY="67219" custLinFactNeighborX="-838" custLinFactNeighborY="-25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4ABB51-E4B4-4D6C-A633-B78A7BF1F8B7}" srcId="{B0EDA73C-215D-4C71-ABBD-C4AD72B1AB9F}" destId="{8F6E980A-878C-4F79-8099-CA7E6B779465}" srcOrd="2" destOrd="0" parTransId="{F4174981-4836-45C7-ABC8-913734D4660B}" sibTransId="{8B35B94D-44A5-4782-9E76-DACA0DF79438}"/>
    <dgm:cxn modelId="{199C418A-411A-4EF5-9A54-67D4801F3DC2}" srcId="{B0EDA73C-215D-4C71-ABBD-C4AD72B1AB9F}" destId="{6C0CEE6D-BAD7-4506-93EA-B4EED11F47DA}" srcOrd="1" destOrd="0" parTransId="{900D264B-35F1-4AE8-BDBF-4B371314315A}" sibTransId="{4BCE50D5-296C-4BAE-B7C2-F90B5BED0DD1}"/>
    <dgm:cxn modelId="{1D1E29C7-EA59-4889-BEDA-286676F591AC}" type="presOf" srcId="{6C0CEE6D-BAD7-4506-93EA-B4EED11F47DA}" destId="{72354FAD-9F69-440A-AF0B-1DCE1D4B1BA6}" srcOrd="0" destOrd="0" presId="urn:microsoft.com/office/officeart/2009/3/layout/StepUpProcess"/>
    <dgm:cxn modelId="{A076AE3D-2FEF-4FD1-8D36-26362B8AFBFE}" type="presOf" srcId="{8F6E980A-878C-4F79-8099-CA7E6B779465}" destId="{8C9B3B6C-E03B-4654-B580-4477A55D3AE0}" srcOrd="0" destOrd="0" presId="urn:microsoft.com/office/officeart/2009/3/layout/StepUpProcess"/>
    <dgm:cxn modelId="{38D53194-EF12-4736-A1F3-7121B65E0B85}" type="presOf" srcId="{B0EDA73C-215D-4C71-ABBD-C4AD72B1AB9F}" destId="{7EDBE852-CE78-4D7D-AA8C-C95E1C52EFD2}" srcOrd="0" destOrd="0" presId="urn:microsoft.com/office/officeart/2009/3/layout/StepUpProcess"/>
    <dgm:cxn modelId="{34FBA674-D158-46E7-A410-4B15C392B09F}" srcId="{B0EDA73C-215D-4C71-ABBD-C4AD72B1AB9F}" destId="{2F75DF56-9828-4FE3-9338-C56CAB493BF9}" srcOrd="0" destOrd="0" parTransId="{604EC0FF-7AE6-400B-B344-137BB6226EC2}" sibTransId="{E0E15769-248C-4F5D-85F1-491181F0F35B}"/>
    <dgm:cxn modelId="{803B6D84-CB42-4D8D-A8E7-37F8C5C774A7}" type="presOf" srcId="{2F75DF56-9828-4FE3-9338-C56CAB493BF9}" destId="{F3EAE1DF-8D1D-4E3C-95FD-7E5016251774}" srcOrd="0" destOrd="0" presId="urn:microsoft.com/office/officeart/2009/3/layout/StepUpProcess"/>
    <dgm:cxn modelId="{1FCFE86C-F3B9-42CA-9BCF-558D86FFCE94}" type="presParOf" srcId="{7EDBE852-CE78-4D7D-AA8C-C95E1C52EFD2}" destId="{A7AD53D1-CB34-4A06-A67C-C91B421FB8E3}" srcOrd="0" destOrd="0" presId="urn:microsoft.com/office/officeart/2009/3/layout/StepUpProcess"/>
    <dgm:cxn modelId="{F846DCA9-3BDD-4A9E-AE1F-250EC4672F3A}" type="presParOf" srcId="{A7AD53D1-CB34-4A06-A67C-C91B421FB8E3}" destId="{9CB09EB9-F966-4976-BD9B-F668278C0E14}" srcOrd="0" destOrd="0" presId="urn:microsoft.com/office/officeart/2009/3/layout/StepUpProcess"/>
    <dgm:cxn modelId="{DF40CC0B-BC53-45CA-ACDD-DC1361F5D4FD}" type="presParOf" srcId="{A7AD53D1-CB34-4A06-A67C-C91B421FB8E3}" destId="{F3EAE1DF-8D1D-4E3C-95FD-7E5016251774}" srcOrd="1" destOrd="0" presId="urn:microsoft.com/office/officeart/2009/3/layout/StepUpProcess"/>
    <dgm:cxn modelId="{82AF297B-1708-4624-8624-801E0697A412}" type="presParOf" srcId="{A7AD53D1-CB34-4A06-A67C-C91B421FB8E3}" destId="{4C9043D2-B8AE-4F3C-BCA5-3E73F9E2E35E}" srcOrd="2" destOrd="0" presId="urn:microsoft.com/office/officeart/2009/3/layout/StepUpProcess"/>
    <dgm:cxn modelId="{7F49A120-5FE1-43D3-B46C-186CF3C628D4}" type="presParOf" srcId="{7EDBE852-CE78-4D7D-AA8C-C95E1C52EFD2}" destId="{4A4BC797-9C4F-4D4E-82A0-20AB9AC46BF8}" srcOrd="1" destOrd="0" presId="urn:microsoft.com/office/officeart/2009/3/layout/StepUpProcess"/>
    <dgm:cxn modelId="{17F8CCE4-3FD2-4A5C-A211-B254F2DD0A41}" type="presParOf" srcId="{4A4BC797-9C4F-4D4E-82A0-20AB9AC46BF8}" destId="{4228C8B2-4DE8-4DD1-824B-BBF36844800B}" srcOrd="0" destOrd="0" presId="urn:microsoft.com/office/officeart/2009/3/layout/StepUpProcess"/>
    <dgm:cxn modelId="{0E3C5361-93F4-4CD2-9D6C-4931D00F71E9}" type="presParOf" srcId="{7EDBE852-CE78-4D7D-AA8C-C95E1C52EFD2}" destId="{EC0D8700-B55F-4125-981F-0E94B0D2AF75}" srcOrd="2" destOrd="0" presId="urn:microsoft.com/office/officeart/2009/3/layout/StepUpProcess"/>
    <dgm:cxn modelId="{AE0C8002-3F9A-47BE-8C3D-B4AD9AB49D31}" type="presParOf" srcId="{EC0D8700-B55F-4125-981F-0E94B0D2AF75}" destId="{2CB239E5-FBB8-405F-9B8C-5D6F4365D086}" srcOrd="0" destOrd="0" presId="urn:microsoft.com/office/officeart/2009/3/layout/StepUpProcess"/>
    <dgm:cxn modelId="{2DADE638-EEA3-4251-8EC2-325EA5965FFF}" type="presParOf" srcId="{EC0D8700-B55F-4125-981F-0E94B0D2AF75}" destId="{72354FAD-9F69-440A-AF0B-1DCE1D4B1BA6}" srcOrd="1" destOrd="0" presId="urn:microsoft.com/office/officeart/2009/3/layout/StepUpProcess"/>
    <dgm:cxn modelId="{B26570F4-C8F4-4EE8-B02A-44C77E91C6FA}" type="presParOf" srcId="{EC0D8700-B55F-4125-981F-0E94B0D2AF75}" destId="{AE760C1E-22D0-4117-9566-481EE532AF15}" srcOrd="2" destOrd="0" presId="urn:microsoft.com/office/officeart/2009/3/layout/StepUpProcess"/>
    <dgm:cxn modelId="{CD7746E0-0F35-4FEC-AF6B-E59B5695B6E2}" type="presParOf" srcId="{7EDBE852-CE78-4D7D-AA8C-C95E1C52EFD2}" destId="{C2B6D161-CA6E-4531-9F3B-09A7F2C04FB5}" srcOrd="3" destOrd="0" presId="urn:microsoft.com/office/officeart/2009/3/layout/StepUpProcess"/>
    <dgm:cxn modelId="{A2340B36-14D4-4487-BE9F-124220E4BE52}" type="presParOf" srcId="{C2B6D161-CA6E-4531-9F3B-09A7F2C04FB5}" destId="{89CD1DCC-63C4-475E-8E02-61D85FDDA8E1}" srcOrd="0" destOrd="0" presId="urn:microsoft.com/office/officeart/2009/3/layout/StepUpProcess"/>
    <dgm:cxn modelId="{5427DA1D-E604-48FB-A098-24F4D18DC8AF}" type="presParOf" srcId="{7EDBE852-CE78-4D7D-AA8C-C95E1C52EFD2}" destId="{3855D052-AF18-4F84-B526-AD37CCFA309F}" srcOrd="4" destOrd="0" presId="urn:microsoft.com/office/officeart/2009/3/layout/StepUpProcess"/>
    <dgm:cxn modelId="{6D69CFF2-EFFA-4009-9533-BBC91E89AFFC}" type="presParOf" srcId="{3855D052-AF18-4F84-B526-AD37CCFA309F}" destId="{B4387566-557B-4184-918F-5A5B0200DEC5}" srcOrd="0" destOrd="0" presId="urn:microsoft.com/office/officeart/2009/3/layout/StepUpProcess"/>
    <dgm:cxn modelId="{9B5BD1DC-50F7-4D20-9CDF-80F0A17D7404}" type="presParOf" srcId="{3855D052-AF18-4F84-B526-AD37CCFA309F}" destId="{8C9B3B6C-E03B-4654-B580-4477A55D3AE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09EB9-F966-4976-BD9B-F668278C0E14}">
      <dsp:nvSpPr>
        <dsp:cNvPr id="0" name=""/>
        <dsp:cNvSpPr/>
      </dsp:nvSpPr>
      <dsp:spPr>
        <a:xfrm rot="5400000">
          <a:off x="412467" y="1098024"/>
          <a:ext cx="1191738" cy="198302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3EAE1DF-8D1D-4E3C-95FD-7E5016251774}">
      <dsp:nvSpPr>
        <dsp:cNvPr id="0" name=""/>
        <dsp:cNvSpPr/>
      </dsp:nvSpPr>
      <dsp:spPr>
        <a:xfrm>
          <a:off x="283115" y="1740300"/>
          <a:ext cx="2210557" cy="1569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bg1"/>
              </a:solidFill>
              <a:latin typeface="Georgia" panose="02040502050405020303" pitchFamily="18" charset="0"/>
            </a:rPr>
            <a:t>Управляющие компании</a:t>
          </a:r>
        </a:p>
      </dsp:txBody>
      <dsp:txXfrm>
        <a:off x="283115" y="1740300"/>
        <a:ext cx="2210557" cy="1569291"/>
      </dsp:txXfrm>
    </dsp:sp>
    <dsp:sp modelId="{4C9043D2-B8AE-4F3C-BCA5-3E73F9E2E35E}">
      <dsp:nvSpPr>
        <dsp:cNvPr id="0" name=""/>
        <dsp:cNvSpPr/>
      </dsp:nvSpPr>
      <dsp:spPr>
        <a:xfrm>
          <a:off x="1666033" y="952031"/>
          <a:ext cx="337790" cy="337790"/>
        </a:xfrm>
        <a:prstGeom prst="triangle">
          <a:avLst>
            <a:gd name="adj" fmla="val 10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25400" cap="flat" cmpd="sng" algn="ctr">
          <a:solidFill>
            <a:schemeClr val="accent3">
              <a:hueOff val="677650"/>
              <a:satOff val="25000"/>
              <a:lumOff val="-3676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CB239E5-FBB8-405F-9B8C-5D6F4365D086}">
      <dsp:nvSpPr>
        <dsp:cNvPr id="0" name=""/>
        <dsp:cNvSpPr/>
      </dsp:nvSpPr>
      <dsp:spPr>
        <a:xfrm rot="5400000">
          <a:off x="2769121" y="527439"/>
          <a:ext cx="1191738" cy="198302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254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2354FAD-9F69-440A-AF0B-1DCE1D4B1BA6}">
      <dsp:nvSpPr>
        <dsp:cNvPr id="0" name=""/>
        <dsp:cNvSpPr/>
      </dsp:nvSpPr>
      <dsp:spPr>
        <a:xfrm>
          <a:off x="2618970" y="1200168"/>
          <a:ext cx="2372757" cy="1569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bg1"/>
              </a:solidFill>
              <a:latin typeface="Georgia" panose="02040502050405020303" pitchFamily="18" charset="0"/>
            </a:rPr>
            <a:t>Организации занимающиеся  строительно-технической экспертизой</a:t>
          </a:r>
        </a:p>
      </dsp:txBody>
      <dsp:txXfrm>
        <a:off x="2618970" y="1200168"/>
        <a:ext cx="2372757" cy="1569291"/>
      </dsp:txXfrm>
    </dsp:sp>
    <dsp:sp modelId="{AE760C1E-22D0-4117-9566-481EE532AF15}">
      <dsp:nvSpPr>
        <dsp:cNvPr id="0" name=""/>
        <dsp:cNvSpPr/>
      </dsp:nvSpPr>
      <dsp:spPr>
        <a:xfrm>
          <a:off x="4162352" y="409703"/>
          <a:ext cx="337790" cy="337790"/>
        </a:xfrm>
        <a:prstGeom prst="triangle">
          <a:avLst>
            <a:gd name="adj" fmla="val 10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25400" cap="flat" cmpd="sng" algn="ctr">
          <a:solidFill>
            <a:schemeClr val="accent3">
              <a:hueOff val="2032949"/>
              <a:satOff val="75000"/>
              <a:lumOff val="-11029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4387566-557B-4184-918F-5A5B0200DEC5}">
      <dsp:nvSpPr>
        <dsp:cNvPr id="0" name=""/>
        <dsp:cNvSpPr/>
      </dsp:nvSpPr>
      <dsp:spPr>
        <a:xfrm rot="5400000">
          <a:off x="5060924" y="311636"/>
          <a:ext cx="1191738" cy="198302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254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C9B3B6C-E03B-4654-B580-4477A55D3AE0}">
      <dsp:nvSpPr>
        <dsp:cNvPr id="0" name=""/>
        <dsp:cNvSpPr/>
      </dsp:nvSpPr>
      <dsp:spPr>
        <a:xfrm>
          <a:off x="4895724" y="1081061"/>
          <a:ext cx="2029935" cy="1054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bg1"/>
              </a:solidFill>
              <a:latin typeface="Georgia" panose="02040502050405020303" pitchFamily="18" charset="0"/>
            </a:rPr>
            <a:t>Физические </a:t>
          </a:r>
          <a:r>
            <a:rPr lang="ru-RU" sz="1800" b="1" kern="1200" dirty="0" smtClean="0">
              <a:solidFill>
                <a:schemeClr val="bg1"/>
              </a:solidFill>
              <a:latin typeface="Georgia" panose="02040502050405020303" pitchFamily="18" charset="0"/>
            </a:rPr>
            <a:t>лица- владельцы объектов недвижимости</a:t>
          </a:r>
          <a:endParaRPr lang="ru-RU" sz="1800" b="1" kern="1200" dirty="0">
            <a:solidFill>
              <a:schemeClr val="bg1"/>
            </a:solidFill>
            <a:latin typeface="Georgia" panose="02040502050405020303" pitchFamily="18" charset="0"/>
          </a:endParaRPr>
        </a:p>
      </dsp:txBody>
      <dsp:txXfrm>
        <a:off x="4895724" y="1081061"/>
        <a:ext cx="2029935" cy="1054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819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19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 descr="https://catherineasquithgallery.com/uploads/posts/2023-01/1674530365_catherineasquithgallery-com-p-fon-rzhavii-metall-1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48"/>
            <a:ext cx="12210521" cy="687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mybiysk.ru/wp-content/uploads/2023/07/shutterstock_252503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3" y="1277647"/>
            <a:ext cx="6115609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Google Shape;103;p1"/>
          <p:cNvSpPr/>
          <p:nvPr/>
        </p:nvSpPr>
        <p:spPr bwMode="auto">
          <a:xfrm>
            <a:off x="6100700" y="2300288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191344" y="3950563"/>
            <a:ext cx="4099560" cy="2808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92500" lnSpcReduction="20000"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 dirty="0" smtClean="0">
                <a:solidFill>
                  <a:srgbClr val="8F00FF"/>
                </a:solidFill>
                <a:latin typeface="Gilroy"/>
              </a:rPr>
              <a:t>         </a:t>
            </a: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dirty="0" smtClean="0">
                <a:solidFill>
                  <a:srgbClr val="8F00FF"/>
                </a:solidFill>
              </a:rPr>
              <a:t>Беляев Николай</a:t>
            </a:r>
            <a:r>
              <a:rPr lang="en-US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87720991" name="TextBox 687720990"/>
          <p:cNvSpPr txBox="1"/>
          <p:nvPr/>
        </p:nvSpPr>
        <p:spPr bwMode="auto">
          <a:xfrm>
            <a:off x="6098266" y="3361327"/>
            <a:ext cx="2709652" cy="36266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b="0" i="1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-19474" y="139845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  <a:endParaRPr dirty="0"/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91365" y="3416099"/>
            <a:ext cx="2670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Сталь</a:t>
            </a:r>
            <a:endParaRPr lang="ru-RU" sz="48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atherineasquithgallery.com/uploads/posts/2023-01/1674530365_catherineasquithgallery-com-p-fon-rzhavii-metall-1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0" y="-63340"/>
            <a:ext cx="12210521" cy="69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Google Shape;116;p2"/>
          <p:cNvSpPr txBox="1"/>
          <p:nvPr/>
        </p:nvSpPr>
        <p:spPr bwMode="auto">
          <a:xfrm>
            <a:off x="18532" y="1944682"/>
            <a:ext cx="69922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 dirty="0"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842143857" name="TextBox 1842143856"/>
          <p:cNvSpPr txBox="1"/>
          <p:nvPr/>
        </p:nvSpPr>
        <p:spPr bwMode="auto">
          <a:xfrm>
            <a:off x="63500" y="741039"/>
            <a:ext cx="5871257" cy="519430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endParaRPr lang="ru-RU" sz="2600" b="0" i="1" u="none" strike="noStrike" cap="none" spc="0" dirty="0" smtClean="0">
              <a:solidFill>
                <a:schemeClr val="accent2"/>
              </a:solidFill>
              <a:latin typeface="Arial"/>
              <a:ea typeface="Arial"/>
              <a:cs typeface="Arial"/>
            </a:endParaRPr>
          </a:p>
          <a:p>
            <a:pPr algn="ctr">
              <a:defRPr/>
            </a:pPr>
            <a:r>
              <a:rPr lang="ru-RU" sz="3200" b="1" dirty="0" smtClean="0">
                <a:solidFill>
                  <a:schemeClr val="bg1"/>
                </a:solidFill>
              </a:rPr>
              <a:t>Мы делаем программно-аппаратный комплекс для экспертов в сфере строительно-технической экспертизы, чтобы они могли автоматизировать распознавание коррозии и генерацию отчетов при помощи специального сервиса 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s://kineshemec.ru/files/images/news/20771v60dcd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571" y="1944682"/>
            <a:ext cx="4149857" cy="2760424"/>
          </a:xfrm>
          <a:prstGeom prst="snip2DiagRect">
            <a:avLst>
              <a:gd name="adj1" fmla="val 16061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6" descr="https://ural-carbon.urfu.ru/fileadmin/user_upload/site_28853/gallery/13b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ural-carbon.urfu.ru/fileadmin/user_upload/site_28853/gallery/13b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https://avatars.dzeninfra.ru/get-zen_doc/3473073/pub_62fcbc2350d69601791fe35d_62fcc2f5474d6645615074a8/scale_120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31" r="6753"/>
          <a:stretch/>
        </p:blipFill>
        <p:spPr bwMode="auto">
          <a:xfrm>
            <a:off x="6242805" y="320675"/>
            <a:ext cx="2965965" cy="18242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nmash.ru/images/articles/zashita-ot-korrozii/mai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757" y="4705106"/>
            <a:ext cx="5503309" cy="19261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atherineasquithgallery.com/uploads/posts/2023-01/1674530365_catherineasquithgallery-com-p-fon-rzhavii-metall-1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0" y="-63340"/>
            <a:ext cx="12210521" cy="69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oogle Shape;118;p2"/>
          <p:cNvGrpSpPr/>
          <p:nvPr/>
        </p:nvGrpSpPr>
        <p:grpSpPr bwMode="auto">
          <a:xfrm>
            <a:off x="4814" y="6351157"/>
            <a:ext cx="542262" cy="506843"/>
            <a:chOff x="-1" y="0"/>
            <a:chExt cx="542260" cy="506841"/>
          </a:xfrm>
        </p:grpSpPr>
        <p:sp>
          <p:nvSpPr>
            <p:cNvPr id="6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4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49679" y="1325654"/>
            <a:ext cx="4690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Большой объем строительства и ремонта </a:t>
            </a:r>
            <a:endParaRPr lang="ru-RU" sz="18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6" name="Стрелка: вправо 5">
            <a:extLst>
              <a:ext uri="{FF2B5EF4-FFF2-40B4-BE49-F238E27FC236}">
                <a16:creationId xmlns:a16="http://schemas.microsoft.com/office/drawing/2014/main" id="{73F502D8-FC3A-4CDA-BFEF-8C6601102DBB}"/>
              </a:ext>
            </a:extLst>
          </p:cNvPr>
          <p:cNvSpPr/>
          <p:nvPr/>
        </p:nvSpPr>
        <p:spPr>
          <a:xfrm>
            <a:off x="4943872" y="3068425"/>
            <a:ext cx="1015872" cy="657809"/>
          </a:xfrm>
          <a:prstGeom prst="rightArrow">
            <a:avLst/>
          </a:prstGeom>
          <a:solidFill>
            <a:srgbClr val="CC9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ru-RU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C2ABDFF-1203-4B48-88FE-9269E9B4C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546052" y="2583864"/>
            <a:ext cx="652329" cy="5154366"/>
          </a:xfrm>
          <a:prstGeom prst="rect">
            <a:avLst/>
          </a:prstGeom>
        </p:spPr>
      </p:pic>
      <p:sp>
        <p:nvSpPr>
          <p:cNvPr id="18" name="Прямоугольник: скругленные углы 7">
            <a:extLst>
              <a:ext uri="{FF2B5EF4-FFF2-40B4-BE49-F238E27FC236}">
                <a16:creationId xmlns:a16="http://schemas.microsoft.com/office/drawing/2014/main" id="{BA15A6C9-0745-4B7E-896D-15F7CB802D20}"/>
              </a:ext>
            </a:extLst>
          </p:cNvPr>
          <p:cNvSpPr/>
          <p:nvPr/>
        </p:nvSpPr>
        <p:spPr>
          <a:xfrm>
            <a:off x="3657712" y="5776799"/>
            <a:ext cx="4429012" cy="881247"/>
          </a:xfrm>
          <a:prstGeom prst="roundRect">
            <a:avLst/>
          </a:prstGeom>
          <a:solidFill>
            <a:srgbClr val="CC9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eorgia" panose="02040502050405020303" pitchFamily="18" charset="0"/>
              </a:rPr>
              <a:t>Необходима разработка автоматизированной обработки и интеллектуального анализа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414397" y="1325654"/>
            <a:ext cx="5793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Увеличение объема работы строительного эксперта</a:t>
            </a:r>
            <a:endParaRPr lang="ru-RU" sz="18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7170" name="Picture 2" descr="https://mpkm.org/userfiles/editor/large/2518_razrushennye-zhb-kolonn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8" y="2013813"/>
            <a:ext cx="3460038" cy="2595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lstk-msk.ru/imgtmp/orign_w/data/ANGAR/1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76" y="2189122"/>
            <a:ext cx="3997000" cy="2244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70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catherineasquithgallery.com/uploads/posts/2023-01/1674530365_catherineasquithgallery-com-p-fon-rzhavii-metall-1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0" y="-63340"/>
            <a:ext cx="12210521" cy="69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oogle Shape;118;p2"/>
          <p:cNvGrpSpPr/>
          <p:nvPr/>
        </p:nvGrpSpPr>
        <p:grpSpPr bwMode="auto">
          <a:xfrm>
            <a:off x="2254" y="6361289"/>
            <a:ext cx="542262" cy="506843"/>
            <a:chOff x="-1" y="0"/>
            <a:chExt cx="542260" cy="506841"/>
          </a:xfrm>
        </p:grpSpPr>
        <p:sp>
          <p:nvSpPr>
            <p:cNvPr id="6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37472" y="332656"/>
            <a:ext cx="37257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1600"/>
              <a:defRPr/>
            </a:pPr>
            <a:r>
              <a:rPr lang="ru-RU" b="1" dirty="0">
                <a:solidFill>
                  <a:schemeClr val="bg1"/>
                </a:solidFill>
              </a:rPr>
              <a:t>ОПИСАНИЕ ПРОДУКТА И ТЕХНОЛОГИИ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10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4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5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0D0BC51-5F2E-DB2B-1821-7073B6E3C5B6}"/>
              </a:ext>
            </a:extLst>
          </p:cNvPr>
          <p:cNvSpPr txBox="1"/>
          <p:nvPr/>
        </p:nvSpPr>
        <p:spPr>
          <a:xfrm>
            <a:off x="1127448" y="994050"/>
            <a:ext cx="10800680" cy="5513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solidFill>
                  <a:schemeClr val="bg1"/>
                </a:solidFill>
                <a:latin typeface="Georgia" panose="02040502050405020303" pitchFamily="18" charset="0"/>
              </a:rPr>
              <a:t>Решение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31C53D-8E64-4175-A7EA-E026B30C447E}"/>
              </a:ext>
            </a:extLst>
          </p:cNvPr>
          <p:cNvSpPr txBox="1"/>
          <p:nvPr/>
        </p:nvSpPr>
        <p:spPr>
          <a:xfrm>
            <a:off x="849973" y="1827221"/>
            <a:ext cx="228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  <a:ea typeface="Helvetica" panose="00000500000000000000" pitchFamily="50" charset="0"/>
                <a:cs typeface="Arial" panose="020B0604020202020204" pitchFamily="34" charset="0"/>
              </a:rPr>
              <a:t>Входное изображение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/>
          <a:srcRect r="67320"/>
          <a:stretch/>
        </p:blipFill>
        <p:spPr>
          <a:xfrm>
            <a:off x="993857" y="2849061"/>
            <a:ext cx="1799159" cy="1790741"/>
          </a:xfrm>
          <a:prstGeom prst="rect">
            <a:avLst/>
          </a:prstGeom>
        </p:spPr>
      </p:pic>
      <p:sp>
        <p:nvSpPr>
          <p:cNvPr id="21" name="Стрелка: вправо 10">
            <a:extLst>
              <a:ext uri="{FF2B5EF4-FFF2-40B4-BE49-F238E27FC236}">
                <a16:creationId xmlns:a16="http://schemas.microsoft.com/office/drawing/2014/main" id="{91E538DB-E4F2-4ED7-83A3-0BC0C8A5B163}"/>
              </a:ext>
            </a:extLst>
          </p:cNvPr>
          <p:cNvSpPr/>
          <p:nvPr/>
        </p:nvSpPr>
        <p:spPr>
          <a:xfrm>
            <a:off x="3281487" y="3415526"/>
            <a:ext cx="1015872" cy="657809"/>
          </a:xfrm>
          <a:prstGeom prst="rightArrow">
            <a:avLst/>
          </a:prstGeom>
          <a:solidFill>
            <a:srgbClr val="CC9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ru-RU" sz="1350">
              <a:solidFill>
                <a:srgbClr val="9A5B22"/>
              </a:solidFill>
              <a:latin typeface="Calibri" panose="020F0502020204030204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15BF388-4BB4-492F-9B9B-2D7E7D2BBB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16" y="2606420"/>
            <a:ext cx="4400744" cy="2933829"/>
          </a:xfrm>
          <a:prstGeom prst="rect">
            <a:avLst/>
          </a:prstGeom>
        </p:spPr>
      </p:pic>
      <p:sp>
        <p:nvSpPr>
          <p:cNvPr id="23" name="Стрелка: вправо 2">
            <a:extLst>
              <a:ext uri="{FF2B5EF4-FFF2-40B4-BE49-F238E27FC236}">
                <a16:creationId xmlns:a16="http://schemas.microsoft.com/office/drawing/2014/main" id="{928330FC-2B20-4E8A-AA2E-6C2B0920E00A}"/>
              </a:ext>
            </a:extLst>
          </p:cNvPr>
          <p:cNvSpPr/>
          <p:nvPr/>
        </p:nvSpPr>
        <p:spPr>
          <a:xfrm>
            <a:off x="8475081" y="3543900"/>
            <a:ext cx="1015872" cy="657809"/>
          </a:xfrm>
          <a:prstGeom prst="rightArrow">
            <a:avLst/>
          </a:prstGeom>
          <a:solidFill>
            <a:srgbClr val="CC9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ru-RU" sz="1350">
              <a:solidFill>
                <a:srgbClr val="9A5B22"/>
              </a:solidFill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B0F985-979C-442F-9BA9-275DF1ABF126}"/>
              </a:ext>
            </a:extLst>
          </p:cNvPr>
          <p:cNvSpPr txBox="1"/>
          <p:nvPr/>
        </p:nvSpPr>
        <p:spPr>
          <a:xfrm>
            <a:off x="9174667" y="1775133"/>
            <a:ext cx="24300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  <a:ea typeface="Helvetica" panose="00000500000000000000" pitchFamily="50" charset="0"/>
                <a:cs typeface="Arial" panose="020B0604020202020204" pitchFamily="34" charset="0"/>
              </a:rPr>
              <a:t>Маска дефектов 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  <a:ea typeface="Helvetica" panose="00000500000000000000" pitchFamily="50" charset="0"/>
                <a:cs typeface="Arial" panose="020B0604020202020204" pitchFamily="34" charset="0"/>
              </a:rPr>
              <a:t>к</a:t>
            </a:r>
            <a:r>
              <a:rPr lang="ru-RU" dirty="0" smtClean="0">
                <a:solidFill>
                  <a:schemeClr val="bg1"/>
                </a:solidFill>
                <a:latin typeface="Georgia" panose="02040502050405020303" pitchFamily="18" charset="0"/>
                <a:ea typeface="Helvetica" panose="00000500000000000000" pitchFamily="50" charset="0"/>
                <a:cs typeface="Arial" panose="020B0604020202020204" pitchFamily="34" charset="0"/>
              </a:rPr>
              <a:t>онструкции </a:t>
            </a:r>
            <a:endParaRPr lang="ru-RU" dirty="0">
              <a:solidFill>
                <a:schemeClr val="bg1"/>
              </a:solidFill>
              <a:latin typeface="Georgia" panose="02040502050405020303" pitchFamily="18" charset="0"/>
              <a:ea typeface="Helvetica" panose="000005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/>
          <a:srcRect l="34007" r="33026"/>
          <a:stretch/>
        </p:blipFill>
        <p:spPr>
          <a:xfrm>
            <a:off x="9611080" y="2298353"/>
            <a:ext cx="1814925" cy="17907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/>
          <a:srcRect l="69323"/>
          <a:stretch/>
        </p:blipFill>
        <p:spPr>
          <a:xfrm>
            <a:off x="9608235" y="4286746"/>
            <a:ext cx="1817770" cy="179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212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catherineasquithgallery.com/uploads/posts/2023-01/1674530365_catherineasquithgallery-com-p-fon-rzhavii-metall-1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0" y="-63340"/>
            <a:ext cx="12210521" cy="69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22;p2"/>
          <p:cNvSpPr txBox="1"/>
          <p:nvPr/>
        </p:nvSpPr>
        <p:spPr bwMode="auto">
          <a:xfrm>
            <a:off x="571351" y="331265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bg1"/>
                </a:solidFill>
              </a:rPr>
              <a:t>АНАЛИЗ РЫНКА</a:t>
            </a:r>
            <a:endParaRPr sz="1600" b="1" i="0" u="none" strike="noStrike" cap="none" dirty="0">
              <a:solidFill>
                <a:schemeClr val="bg1"/>
              </a:solidFill>
            </a:endParaRPr>
          </a:p>
        </p:txBody>
      </p:sp>
      <p:grpSp>
        <p:nvGrpSpPr>
          <p:cNvPr id="5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93857" y="878777"/>
            <a:ext cx="10551024" cy="5829180"/>
          </a:xfrm>
          <a:prstGeom prst="rect">
            <a:avLst/>
          </a:prstGeom>
        </p:spPr>
      </p:pic>
      <p:grpSp>
        <p:nvGrpSpPr>
          <p:cNvPr id="13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4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5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 smtClean="0">
                  <a:solidFill>
                    <a:srgbClr val="FFFFFF"/>
                  </a:solidFill>
                </a:rPr>
                <a:t>9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228026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s://catherineasquithgallery.com/uploads/posts/2023-01/1674530365_catherineasquithgallery-com-p-fon-rzhavii-metall-1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0" y="-63340"/>
            <a:ext cx="12210521" cy="69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bg1"/>
                </a:solidFill>
              </a:rPr>
              <a:t>ЦЕЛЕВАЯ АУДИТОРИЯ</a:t>
            </a:r>
            <a:endParaRPr sz="1600" b="1" i="0" u="none" strike="noStrike" cap="none" dirty="0">
              <a:solidFill>
                <a:schemeClr val="bg1"/>
              </a:solidFill>
            </a:endParaRPr>
          </a:p>
        </p:txBody>
      </p:sp>
      <p:sp>
        <p:nvSpPr>
          <p:cNvPr id="5" name="Google Shape;121;p2"/>
          <p:cNvSpPr txBox="1"/>
          <p:nvPr/>
        </p:nvSpPr>
        <p:spPr bwMode="auto">
          <a:xfrm>
            <a:off x="872644" y="1125370"/>
            <a:ext cx="4989825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chemeClr val="bg1"/>
                </a:solidFill>
              </a:rPr>
              <a:t>Сформулировать образы конечного потребителя</a:t>
            </a:r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F5479E11-D5EB-491F-8EA1-0111A7E53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5108520"/>
              </p:ext>
            </p:extLst>
          </p:nvPr>
        </p:nvGraphicFramePr>
        <p:xfrm>
          <a:off x="232056" y="1461857"/>
          <a:ext cx="6944064" cy="3669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 descr="https://sun6-23.userapi.com/s/v1/ig1/dI-Cj_IwHObC1f3YKPqU6K0DAeGXei9mpiG3IE_IvI8_kqRmlXN5nBi36TSvjFgx021adQM1.jpg?size=1663x1805&amp;quality=96&amp;crop=0,0,1663,1805&amp;ava=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97" y="4412312"/>
            <a:ext cx="928600" cy="100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2377037" y="4412312"/>
            <a:ext cx="3038003" cy="1129551"/>
            <a:chOff x="-395960" y="1490976"/>
            <a:chExt cx="2724393" cy="1722753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262043" y="1746783"/>
              <a:ext cx="2066390" cy="146694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TextBox 10"/>
            <p:cNvSpPr txBox="1"/>
            <p:nvPr/>
          </p:nvSpPr>
          <p:spPr>
            <a:xfrm>
              <a:off x="-395960" y="1490976"/>
              <a:ext cx="2066390" cy="14669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Независимо от географического положения</a:t>
              </a:r>
              <a:endParaRPr lang="ru-RU" sz="1800" b="1" kern="1200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1320397" y="5587927"/>
            <a:ext cx="3561280" cy="855491"/>
            <a:chOff x="-395960" y="1490976"/>
            <a:chExt cx="2724393" cy="1722753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62043" y="1746783"/>
              <a:ext cx="2066390" cy="146694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-395960" y="1490976"/>
              <a:ext cx="2066390" cy="14669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Любой возраст</a:t>
              </a:r>
              <a:endParaRPr lang="ru-RU" sz="1800" b="1" kern="1200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7176120" y="754398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en-US" sz="1600" dirty="0" err="1">
                <a:solidFill>
                  <a:schemeClr val="bg1"/>
                </a:solidFill>
              </a:rPr>
              <a:t>Конечный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продукт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для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рынков</a:t>
            </a:r>
            <a:r>
              <a:rPr lang="en-US" sz="1600" dirty="0">
                <a:solidFill>
                  <a:schemeClr val="bg1"/>
                </a:solidFill>
              </a:rPr>
              <a:t>:</a:t>
            </a:r>
          </a:p>
          <a:p>
            <a:pPr lvl="8">
              <a:buClr>
                <a:srgbClr val="1B1B1B"/>
              </a:buClr>
              <a:buSzPts val="1600"/>
              <a:defRPr/>
            </a:pPr>
            <a:endParaRPr lang="en-US" sz="1600" dirty="0">
              <a:solidFill>
                <a:schemeClr val="bg1"/>
              </a:solidFill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en-US" sz="1600" dirty="0">
                <a:solidFill>
                  <a:schemeClr val="bg1"/>
                </a:solidFill>
              </a:rPr>
              <a:t>B2С (business to consumer)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en-US" sz="1600" dirty="0">
                <a:solidFill>
                  <a:schemeClr val="bg1"/>
                </a:solidFill>
              </a:rPr>
              <a:t>B2B (business to business)</a:t>
            </a:r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1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24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5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6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 smtClean="0">
                  <a:solidFill>
                    <a:srgbClr val="FFFFFF"/>
                  </a:solidFill>
                </a:rPr>
                <a:t>9</a:t>
              </a:r>
              <a:endParaRPr dirty="0"/>
            </a:p>
          </p:txBody>
        </p:sp>
      </p:grpSp>
      <p:pic>
        <p:nvPicPr>
          <p:cNvPr id="3074" name="Picture 2" descr="https://stroyvedomosti.ru/upload/iblock/33b/33b32d0dc99bb79eb713c0669bc8c33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69" y="4137489"/>
            <a:ext cx="3778623" cy="25190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t24.stpulscen.ru/images/product/217/227/589_original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288" y="1831616"/>
            <a:ext cx="3177632" cy="2383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76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catherineasquithgallery.com/uploads/posts/2023-01/1674530365_catherineasquithgallery-com-p-fon-rzhavii-metall-1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0521" cy="69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1631046" y="2585109"/>
            <a:ext cx="971550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eorgia" panose="02040502050405020303" pitchFamily="18" charset="0"/>
              </a:rPr>
              <a:t>1</a:t>
            </a:r>
          </a:p>
        </p:txBody>
      </p:sp>
      <p:sp>
        <p:nvSpPr>
          <p:cNvPr id="5" name="Овал 4"/>
          <p:cNvSpPr/>
          <p:nvPr/>
        </p:nvSpPr>
        <p:spPr>
          <a:xfrm>
            <a:off x="5837952" y="2585109"/>
            <a:ext cx="971550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eorgia" panose="02040502050405020303" pitchFamily="18" charset="0"/>
              </a:rPr>
              <a:t>2</a:t>
            </a:r>
          </a:p>
        </p:txBody>
      </p:sp>
      <p:sp>
        <p:nvSpPr>
          <p:cNvPr id="6" name="Овал 5"/>
          <p:cNvSpPr/>
          <p:nvPr/>
        </p:nvSpPr>
        <p:spPr>
          <a:xfrm>
            <a:off x="9912424" y="2585109"/>
            <a:ext cx="971550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eorgia" panose="02040502050405020303" pitchFamily="18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FD652D-CABF-47AF-81F2-5D96160BFE9E}"/>
              </a:ext>
            </a:extLst>
          </p:cNvPr>
          <p:cNvSpPr txBox="1"/>
          <p:nvPr/>
        </p:nvSpPr>
        <p:spPr>
          <a:xfrm>
            <a:off x="4285973" y="4411439"/>
            <a:ext cx="39930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  <a:cs typeface="Helvetica" panose="020B0604020202020204" pitchFamily="34" charset="0"/>
              </a:rPr>
              <a:t>Продажа услуг В2С владельцам зданий и объектов.</a:t>
            </a:r>
          </a:p>
          <a:p>
            <a:pPr algn="ctr"/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  <a:cs typeface="Helvetica" panose="020B0604020202020204" pitchFamily="34" charset="0"/>
              </a:rPr>
              <a:t>Оплата - за проведение обследования.</a:t>
            </a:r>
          </a:p>
          <a:p>
            <a:pPr algn="ctr"/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</p:txBody>
      </p:sp>
      <p:sp>
        <p:nvSpPr>
          <p:cNvPr id="8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bg1"/>
                </a:solidFill>
              </a:rPr>
              <a:t>БИЗНЕС-МОДЕЛЬ</a:t>
            </a:r>
            <a:endParaRPr sz="1600" b="1" i="0" u="none" strike="noStrike" cap="none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FD652D-CABF-47AF-81F2-5D96160BFE9E}"/>
              </a:ext>
            </a:extLst>
          </p:cNvPr>
          <p:cNvSpPr txBox="1"/>
          <p:nvPr/>
        </p:nvSpPr>
        <p:spPr>
          <a:xfrm>
            <a:off x="-47250" y="4411439"/>
            <a:ext cx="399304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  <a:cs typeface="Helvetica" panose="020B0604020202020204" pitchFamily="34" charset="0"/>
              </a:rPr>
              <a:t>Продажа доступа к </a:t>
            </a:r>
            <a:r>
              <a:rPr lang="ru-RU" dirty="0" smtClean="0">
                <a:solidFill>
                  <a:schemeClr val="bg1"/>
                </a:solidFill>
                <a:latin typeface="Georgia" panose="02040502050405020303" pitchFamily="18" charset="0"/>
                <a:cs typeface="Helvetica" panose="020B0604020202020204" pitchFamily="34" charset="0"/>
              </a:rPr>
              <a:t>онлайн-сервису</a:t>
            </a:r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  <a:cs typeface="Helvetica" panose="020B0604020202020204" pitchFamily="34" charset="0"/>
              </a:rPr>
              <a:t>Экспертным организациям.</a:t>
            </a:r>
          </a:p>
          <a:p>
            <a:pPr algn="ctr"/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  <a:cs typeface="Helvetica" panose="020B0604020202020204" pitchFamily="34" charset="0"/>
              </a:rPr>
              <a:t>Оплата - за обработку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  <a:cs typeface="Helvetica" panose="020B0604020202020204" pitchFamily="34" charset="0"/>
              </a:rPr>
              <a:t>данных в привязке к 1 кв. м.</a:t>
            </a:r>
          </a:p>
          <a:p>
            <a:pPr algn="ctr"/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endParaRPr lang="ru-RU" sz="2000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FD652D-CABF-47AF-81F2-5D96160BFE9E}"/>
              </a:ext>
            </a:extLst>
          </p:cNvPr>
          <p:cNvSpPr txBox="1"/>
          <p:nvPr/>
        </p:nvSpPr>
        <p:spPr>
          <a:xfrm>
            <a:off x="8279016" y="4411439"/>
            <a:ext cx="39930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Georgia" panose="02040502050405020303" pitchFamily="18" charset="0"/>
                <a:cs typeface="Helvetica" panose="020B0604020202020204" pitchFamily="34" charset="0"/>
              </a:rPr>
              <a:t>Продажа программного обеспечения</a:t>
            </a:r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  <a:cs typeface="Helvetica" panose="020B0604020202020204" pitchFamily="34" charset="0"/>
              </a:rPr>
              <a:t>Оплата – </a:t>
            </a:r>
            <a:r>
              <a:rPr lang="ru-RU" dirty="0" smtClean="0">
                <a:solidFill>
                  <a:schemeClr val="bg1"/>
                </a:solidFill>
                <a:latin typeface="Georgia" panose="02040502050405020303" pitchFamily="18" charset="0"/>
                <a:cs typeface="Helvetica" panose="020B0604020202020204" pitchFamily="34" charset="0"/>
              </a:rPr>
              <a:t>за пользование </a:t>
            </a:r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Georgia" panose="02040502050405020303" pitchFamily="18" charset="0"/>
              <a:cs typeface="Helvetica" panose="020B0604020202020204" pitchFamily="34" charset="0"/>
            </a:endParaRPr>
          </a:p>
        </p:txBody>
      </p:sp>
      <p:grpSp>
        <p:nvGrpSpPr>
          <p:cNvPr id="1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8" name="Google Shape;158;p4"/>
          <p:cNvGrpSpPr/>
          <p:nvPr/>
        </p:nvGrpSpPr>
        <p:grpSpPr bwMode="auto">
          <a:xfrm>
            <a:off x="4138" y="6414497"/>
            <a:ext cx="542262" cy="506843"/>
            <a:chOff x="-1" y="0"/>
            <a:chExt cx="542260" cy="506841"/>
          </a:xfrm>
        </p:grpSpPr>
        <p:sp>
          <p:nvSpPr>
            <p:cNvPr id="19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0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 smtClean="0">
                  <a:solidFill>
                    <a:srgbClr val="FFFFFF"/>
                  </a:solidFill>
                </a:rPr>
                <a:t>9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678430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https://catherineasquithgallery.com/uploads/posts/2023-01/1674530365_catherineasquithgallery-com-p-fon-rzhavii-metall-1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0" y="-63340"/>
            <a:ext cx="12210521" cy="69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16;p2"/>
          <p:cNvSpPr txBox="1"/>
          <p:nvPr/>
        </p:nvSpPr>
        <p:spPr bwMode="auto">
          <a:xfrm>
            <a:off x="283999" y="1042654"/>
            <a:ext cx="651893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r>
              <a:rPr lang="en-US" sz="3600" b="0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SWOT-</a:t>
            </a:r>
            <a:r>
              <a:rPr lang="ru-RU" sz="3600" b="0" i="0" u="none" strike="noStrike" cap="none" dirty="0" smtClean="0">
                <a:solidFill>
                  <a:schemeClr val="bg1"/>
                </a:solidFill>
              </a:rPr>
              <a:t>анализ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bg1"/>
                </a:solidFill>
              </a:rPr>
              <a:t>ВОЗМОЖНОСТИ И РИСКИ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E83B14D-E8C8-447D-B168-440C1D406CE7}"/>
              </a:ext>
            </a:extLst>
          </p:cNvPr>
          <p:cNvSpPr>
            <a:spLocks/>
          </p:cNvSpPr>
          <p:nvPr/>
        </p:nvSpPr>
        <p:spPr bwMode="auto">
          <a:xfrm rot="18900000" flipH="1">
            <a:off x="7187498" y="2351163"/>
            <a:ext cx="687096" cy="1825392"/>
          </a:xfrm>
          <a:custGeom>
            <a:avLst/>
            <a:gdLst>
              <a:gd name="T0" fmla="*/ 367 w 367"/>
              <a:gd name="T1" fmla="*/ 975 h 975"/>
              <a:gd name="T2" fmla="*/ 367 w 367"/>
              <a:gd name="T3" fmla="*/ 0 h 975"/>
              <a:gd name="T4" fmla="*/ 0 w 367"/>
              <a:gd name="T5" fmla="*/ 0 h 975"/>
              <a:gd name="T6" fmla="*/ 0 w 367"/>
              <a:gd name="T7" fmla="*/ 609 h 975"/>
              <a:gd name="T8" fmla="*/ 367 w 367"/>
              <a:gd name="T9" fmla="*/ 975 h 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7" h="975">
                <a:moveTo>
                  <a:pt x="367" y="975"/>
                </a:moveTo>
                <a:lnTo>
                  <a:pt x="367" y="0"/>
                </a:lnTo>
                <a:lnTo>
                  <a:pt x="0" y="0"/>
                </a:lnTo>
                <a:lnTo>
                  <a:pt x="0" y="609"/>
                </a:lnTo>
                <a:lnTo>
                  <a:pt x="367" y="975"/>
                </a:lnTo>
                <a:close/>
              </a:path>
            </a:pathLst>
          </a:custGeom>
          <a:solidFill>
            <a:srgbClr val="D0CFCA"/>
          </a:solidFill>
          <a:ln w="25400"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84E931E-D61F-4A35-B5D3-2D8A6624A5AD}"/>
              </a:ext>
            </a:extLst>
          </p:cNvPr>
          <p:cNvSpPr>
            <a:spLocks/>
          </p:cNvSpPr>
          <p:nvPr/>
        </p:nvSpPr>
        <p:spPr bwMode="auto">
          <a:xfrm rot="18900000" flipH="1">
            <a:off x="4781130" y="1887600"/>
            <a:ext cx="1823520" cy="683352"/>
          </a:xfrm>
          <a:custGeom>
            <a:avLst/>
            <a:gdLst>
              <a:gd name="T0" fmla="*/ 0 w 974"/>
              <a:gd name="T1" fmla="*/ 365 h 365"/>
              <a:gd name="T2" fmla="*/ 974 w 974"/>
              <a:gd name="T3" fmla="*/ 365 h 365"/>
              <a:gd name="T4" fmla="*/ 974 w 974"/>
              <a:gd name="T5" fmla="*/ 0 h 365"/>
              <a:gd name="T6" fmla="*/ 365 w 974"/>
              <a:gd name="T7" fmla="*/ 0 h 365"/>
              <a:gd name="T8" fmla="*/ 0 w 974"/>
              <a:gd name="T9" fmla="*/ 365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365">
                <a:moveTo>
                  <a:pt x="0" y="365"/>
                </a:moveTo>
                <a:lnTo>
                  <a:pt x="974" y="365"/>
                </a:lnTo>
                <a:lnTo>
                  <a:pt x="974" y="0"/>
                </a:lnTo>
                <a:lnTo>
                  <a:pt x="365" y="0"/>
                </a:lnTo>
                <a:lnTo>
                  <a:pt x="0" y="365"/>
                </a:lnTo>
                <a:close/>
              </a:path>
            </a:pathLst>
          </a:custGeom>
          <a:solidFill>
            <a:srgbClr val="D0CFCA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3D88036-D3C8-4307-B2B7-D9BDCB8E1F0E}"/>
              </a:ext>
            </a:extLst>
          </p:cNvPr>
          <p:cNvSpPr>
            <a:spLocks/>
          </p:cNvSpPr>
          <p:nvPr/>
        </p:nvSpPr>
        <p:spPr bwMode="auto">
          <a:xfrm rot="18900000" flipH="1">
            <a:off x="6027712" y="1262681"/>
            <a:ext cx="1207567" cy="2197959"/>
          </a:xfrm>
          <a:custGeom>
            <a:avLst/>
            <a:gdLst>
              <a:gd name="T0" fmla="*/ 505 w 645"/>
              <a:gd name="T1" fmla="*/ 0 h 1174"/>
              <a:gd name="T2" fmla="*/ 140 w 645"/>
              <a:gd name="T3" fmla="*/ 365 h 1174"/>
              <a:gd name="T4" fmla="*/ 140 w 645"/>
              <a:gd name="T5" fmla="*/ 780 h 1174"/>
              <a:gd name="T6" fmla="*/ 0 w 645"/>
              <a:gd name="T7" fmla="*/ 780 h 1174"/>
              <a:gd name="T8" fmla="*/ 322 w 645"/>
              <a:gd name="T9" fmla="*/ 1174 h 1174"/>
              <a:gd name="T10" fmla="*/ 645 w 645"/>
              <a:gd name="T11" fmla="*/ 780 h 1174"/>
              <a:gd name="T12" fmla="*/ 505 w 645"/>
              <a:gd name="T13" fmla="*/ 780 h 1174"/>
              <a:gd name="T14" fmla="*/ 505 w 645"/>
              <a:gd name="T15" fmla="*/ 0 h 1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5" h="1174">
                <a:moveTo>
                  <a:pt x="505" y="0"/>
                </a:moveTo>
                <a:lnTo>
                  <a:pt x="140" y="365"/>
                </a:lnTo>
                <a:lnTo>
                  <a:pt x="140" y="780"/>
                </a:lnTo>
                <a:lnTo>
                  <a:pt x="0" y="780"/>
                </a:lnTo>
                <a:lnTo>
                  <a:pt x="322" y="1174"/>
                </a:lnTo>
                <a:lnTo>
                  <a:pt x="645" y="780"/>
                </a:lnTo>
                <a:lnTo>
                  <a:pt x="505" y="780"/>
                </a:lnTo>
                <a:lnTo>
                  <a:pt x="505" y="0"/>
                </a:lnTo>
                <a:close/>
              </a:path>
            </a:pathLst>
          </a:custGeom>
          <a:pattFill prst="openDmnd">
            <a:fgClr>
              <a:srgbClr val="9A5B22"/>
            </a:fgClr>
            <a:bgClr>
              <a:srgbClr val="E4CCB3"/>
            </a:bgClr>
          </a:pattFill>
          <a:ln w="25400">
            <a:solidFill>
              <a:schemeClr val="accent1"/>
            </a:solidFill>
          </a:ln>
        </p:spPr>
        <p:txBody>
          <a:bodyPr vert="horz" wrap="square" lIns="91440" tIns="45720" rIns="91440" bIns="274320" numCol="1" anchor="b" anchorCtr="0" compatLnSpc="1">
            <a:prstTxWarp prst="textNoShape">
              <a:avLst/>
            </a:prstTxWarp>
          </a:bodyPr>
          <a:lstStyle/>
          <a:p>
            <a:pPr algn="ctr"/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D7D7425-DAF2-4390-84F9-6410F1C7F3A2}"/>
              </a:ext>
            </a:extLst>
          </p:cNvPr>
          <p:cNvSpPr>
            <a:spLocks/>
          </p:cNvSpPr>
          <p:nvPr/>
        </p:nvSpPr>
        <p:spPr bwMode="auto">
          <a:xfrm rot="18900000" flipH="1">
            <a:off x="4319279" y="3156060"/>
            <a:ext cx="683352" cy="1825392"/>
          </a:xfrm>
          <a:custGeom>
            <a:avLst/>
            <a:gdLst>
              <a:gd name="T0" fmla="*/ 0 w 365"/>
              <a:gd name="T1" fmla="*/ 0 h 975"/>
              <a:gd name="T2" fmla="*/ 0 w 365"/>
              <a:gd name="T3" fmla="*/ 975 h 975"/>
              <a:gd name="T4" fmla="*/ 365 w 365"/>
              <a:gd name="T5" fmla="*/ 975 h 975"/>
              <a:gd name="T6" fmla="*/ 365 w 365"/>
              <a:gd name="T7" fmla="*/ 365 h 975"/>
              <a:gd name="T8" fmla="*/ 0 w 365"/>
              <a:gd name="T9" fmla="*/ 0 h 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5" h="975">
                <a:moveTo>
                  <a:pt x="0" y="0"/>
                </a:moveTo>
                <a:lnTo>
                  <a:pt x="0" y="975"/>
                </a:lnTo>
                <a:lnTo>
                  <a:pt x="365" y="975"/>
                </a:lnTo>
                <a:lnTo>
                  <a:pt x="365" y="365"/>
                </a:lnTo>
                <a:lnTo>
                  <a:pt x="0" y="0"/>
                </a:lnTo>
                <a:close/>
              </a:path>
            </a:pathLst>
          </a:custGeom>
          <a:solidFill>
            <a:srgbClr val="D0CFCA"/>
          </a:solidFill>
          <a:ln w="25400">
            <a:solidFill>
              <a:schemeClr val="accent4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E323752-1482-4616-87EB-F96E93AF752D}"/>
              </a:ext>
            </a:extLst>
          </p:cNvPr>
          <p:cNvSpPr>
            <a:spLocks/>
          </p:cNvSpPr>
          <p:nvPr/>
        </p:nvSpPr>
        <p:spPr bwMode="auto">
          <a:xfrm rot="18900000" flipH="1">
            <a:off x="3694521" y="2527691"/>
            <a:ext cx="2192342" cy="1207567"/>
          </a:xfrm>
          <a:custGeom>
            <a:avLst/>
            <a:gdLst>
              <a:gd name="T0" fmla="*/ 1171 w 1171"/>
              <a:gd name="T1" fmla="*/ 505 h 645"/>
              <a:gd name="T2" fmla="*/ 806 w 1171"/>
              <a:gd name="T3" fmla="*/ 140 h 645"/>
              <a:gd name="T4" fmla="*/ 391 w 1171"/>
              <a:gd name="T5" fmla="*/ 140 h 645"/>
              <a:gd name="T6" fmla="*/ 391 w 1171"/>
              <a:gd name="T7" fmla="*/ 0 h 645"/>
              <a:gd name="T8" fmla="*/ 0 w 1171"/>
              <a:gd name="T9" fmla="*/ 323 h 645"/>
              <a:gd name="T10" fmla="*/ 391 w 1171"/>
              <a:gd name="T11" fmla="*/ 645 h 645"/>
              <a:gd name="T12" fmla="*/ 391 w 1171"/>
              <a:gd name="T13" fmla="*/ 505 h 645"/>
              <a:gd name="T14" fmla="*/ 1171 w 1171"/>
              <a:gd name="T15" fmla="*/ 505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71" h="645">
                <a:moveTo>
                  <a:pt x="1171" y="505"/>
                </a:moveTo>
                <a:lnTo>
                  <a:pt x="806" y="140"/>
                </a:lnTo>
                <a:lnTo>
                  <a:pt x="391" y="140"/>
                </a:lnTo>
                <a:lnTo>
                  <a:pt x="391" y="0"/>
                </a:lnTo>
                <a:lnTo>
                  <a:pt x="0" y="323"/>
                </a:lnTo>
                <a:lnTo>
                  <a:pt x="391" y="645"/>
                </a:lnTo>
                <a:lnTo>
                  <a:pt x="391" y="505"/>
                </a:lnTo>
                <a:lnTo>
                  <a:pt x="1171" y="505"/>
                </a:lnTo>
                <a:close/>
              </a:path>
            </a:pathLst>
          </a:custGeom>
          <a:pattFill prst="pct5">
            <a:fgClr>
              <a:srgbClr val="9A5B22"/>
            </a:fgClr>
            <a:bgClr>
              <a:srgbClr val="E4CCB3"/>
            </a:bgClr>
          </a:pattFill>
          <a:ln w="25400">
            <a:solidFill>
              <a:schemeClr val="accent4"/>
            </a:solidFill>
          </a:ln>
        </p:spPr>
        <p:txBody>
          <a:bodyPr vert="horz" wrap="square" lIns="36576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A6DCF47-CF84-4FD5-A926-0E758C32AD97}"/>
              </a:ext>
            </a:extLst>
          </p:cNvPr>
          <p:cNvSpPr>
            <a:spLocks/>
          </p:cNvSpPr>
          <p:nvPr/>
        </p:nvSpPr>
        <p:spPr bwMode="auto">
          <a:xfrm rot="18900000" flipH="1">
            <a:off x="5588013" y="4758741"/>
            <a:ext cx="1823520" cy="685224"/>
          </a:xfrm>
          <a:custGeom>
            <a:avLst/>
            <a:gdLst>
              <a:gd name="T0" fmla="*/ 974 w 974"/>
              <a:gd name="T1" fmla="*/ 0 h 366"/>
              <a:gd name="T2" fmla="*/ 0 w 974"/>
              <a:gd name="T3" fmla="*/ 0 h 366"/>
              <a:gd name="T4" fmla="*/ 0 w 974"/>
              <a:gd name="T5" fmla="*/ 366 h 366"/>
              <a:gd name="T6" fmla="*/ 609 w 974"/>
              <a:gd name="T7" fmla="*/ 366 h 366"/>
              <a:gd name="T8" fmla="*/ 974 w 974"/>
              <a:gd name="T9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366">
                <a:moveTo>
                  <a:pt x="974" y="0"/>
                </a:moveTo>
                <a:lnTo>
                  <a:pt x="0" y="0"/>
                </a:lnTo>
                <a:lnTo>
                  <a:pt x="0" y="366"/>
                </a:lnTo>
                <a:lnTo>
                  <a:pt x="609" y="366"/>
                </a:lnTo>
                <a:lnTo>
                  <a:pt x="974" y="0"/>
                </a:lnTo>
                <a:close/>
              </a:path>
            </a:pathLst>
          </a:custGeom>
          <a:solidFill>
            <a:srgbClr val="D0CFCA"/>
          </a:solidFill>
          <a:ln w="25400">
            <a:solidFill>
              <a:schemeClr val="accent3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B7A0492E-A75C-4463-9C77-2EDB0230DFB7}"/>
              </a:ext>
            </a:extLst>
          </p:cNvPr>
          <p:cNvSpPr>
            <a:spLocks/>
          </p:cNvSpPr>
          <p:nvPr/>
        </p:nvSpPr>
        <p:spPr bwMode="auto">
          <a:xfrm rot="18900000" flipH="1">
            <a:off x="4958047" y="3870651"/>
            <a:ext cx="1207567" cy="2197959"/>
          </a:xfrm>
          <a:custGeom>
            <a:avLst/>
            <a:gdLst>
              <a:gd name="T0" fmla="*/ 140 w 645"/>
              <a:gd name="T1" fmla="*/ 1174 h 1174"/>
              <a:gd name="T2" fmla="*/ 505 w 645"/>
              <a:gd name="T3" fmla="*/ 808 h 1174"/>
              <a:gd name="T4" fmla="*/ 505 w 645"/>
              <a:gd name="T5" fmla="*/ 394 h 1174"/>
              <a:gd name="T6" fmla="*/ 645 w 645"/>
              <a:gd name="T7" fmla="*/ 394 h 1174"/>
              <a:gd name="T8" fmla="*/ 323 w 645"/>
              <a:gd name="T9" fmla="*/ 0 h 1174"/>
              <a:gd name="T10" fmla="*/ 0 w 645"/>
              <a:gd name="T11" fmla="*/ 394 h 1174"/>
              <a:gd name="T12" fmla="*/ 140 w 645"/>
              <a:gd name="T13" fmla="*/ 394 h 1174"/>
              <a:gd name="T14" fmla="*/ 140 w 645"/>
              <a:gd name="T15" fmla="*/ 1174 h 1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5" h="1174">
                <a:moveTo>
                  <a:pt x="140" y="1174"/>
                </a:moveTo>
                <a:lnTo>
                  <a:pt x="505" y="808"/>
                </a:lnTo>
                <a:lnTo>
                  <a:pt x="505" y="394"/>
                </a:lnTo>
                <a:lnTo>
                  <a:pt x="645" y="394"/>
                </a:lnTo>
                <a:lnTo>
                  <a:pt x="323" y="0"/>
                </a:lnTo>
                <a:lnTo>
                  <a:pt x="0" y="394"/>
                </a:lnTo>
                <a:lnTo>
                  <a:pt x="140" y="394"/>
                </a:lnTo>
                <a:lnTo>
                  <a:pt x="140" y="1174"/>
                </a:lnTo>
                <a:close/>
              </a:path>
            </a:pathLst>
          </a:custGeom>
          <a:pattFill prst="pct75">
            <a:fgClr>
              <a:srgbClr val="9A5B22"/>
            </a:fgClr>
            <a:bgClr>
              <a:srgbClr val="E4CCB3"/>
            </a:bgClr>
          </a:pattFill>
          <a:ln w="25400">
            <a:solidFill>
              <a:schemeClr val="accent3"/>
            </a:solidFill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ABB0B66-3CDD-43C5-B685-BEF78658E07F}"/>
              </a:ext>
            </a:extLst>
          </p:cNvPr>
          <p:cNvSpPr>
            <a:spLocks/>
          </p:cNvSpPr>
          <p:nvPr/>
        </p:nvSpPr>
        <p:spPr bwMode="auto">
          <a:xfrm rot="18900000" flipH="1">
            <a:off x="6302605" y="3597631"/>
            <a:ext cx="2196087" cy="1205695"/>
          </a:xfrm>
          <a:custGeom>
            <a:avLst/>
            <a:gdLst>
              <a:gd name="T0" fmla="*/ 0 w 1173"/>
              <a:gd name="T1" fmla="*/ 139 h 644"/>
              <a:gd name="T2" fmla="*/ 367 w 1173"/>
              <a:gd name="T3" fmla="*/ 505 h 644"/>
              <a:gd name="T4" fmla="*/ 780 w 1173"/>
              <a:gd name="T5" fmla="*/ 505 h 644"/>
              <a:gd name="T6" fmla="*/ 780 w 1173"/>
              <a:gd name="T7" fmla="*/ 644 h 644"/>
              <a:gd name="T8" fmla="*/ 1173 w 1173"/>
              <a:gd name="T9" fmla="*/ 322 h 644"/>
              <a:gd name="T10" fmla="*/ 780 w 1173"/>
              <a:gd name="T11" fmla="*/ 0 h 644"/>
              <a:gd name="T12" fmla="*/ 780 w 1173"/>
              <a:gd name="T13" fmla="*/ 139 h 644"/>
              <a:gd name="T14" fmla="*/ 0 w 1173"/>
              <a:gd name="T15" fmla="*/ 139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73" h="644">
                <a:moveTo>
                  <a:pt x="0" y="139"/>
                </a:moveTo>
                <a:lnTo>
                  <a:pt x="367" y="505"/>
                </a:lnTo>
                <a:lnTo>
                  <a:pt x="780" y="505"/>
                </a:lnTo>
                <a:lnTo>
                  <a:pt x="780" y="644"/>
                </a:lnTo>
                <a:lnTo>
                  <a:pt x="1173" y="322"/>
                </a:lnTo>
                <a:lnTo>
                  <a:pt x="780" y="0"/>
                </a:lnTo>
                <a:lnTo>
                  <a:pt x="780" y="139"/>
                </a:lnTo>
                <a:lnTo>
                  <a:pt x="0" y="139"/>
                </a:lnTo>
                <a:close/>
              </a:path>
            </a:pathLst>
          </a:custGeom>
          <a:pattFill prst="zigZag">
            <a:fgClr>
              <a:srgbClr val="9A5B22"/>
            </a:fgClr>
            <a:bgClr>
              <a:srgbClr val="E4CCB3"/>
            </a:bgClr>
          </a:pattFill>
          <a:ln w="25400">
            <a:solidFill>
              <a:schemeClr val="accent2"/>
            </a:solidFill>
          </a:ln>
        </p:spPr>
        <p:txBody>
          <a:bodyPr vert="horz" wrap="square" lIns="91440" tIns="45720" rIns="365760" bIns="45720" numCol="1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Triangle 44">
            <a:extLst>
              <a:ext uri="{FF2B5EF4-FFF2-40B4-BE49-F238E27FC236}">
                <a16:creationId xmlns:a16="http://schemas.microsoft.com/office/drawing/2014/main" id="{4B2F8AFC-23BD-463D-9624-74FD0844FF4F}"/>
              </a:ext>
            </a:extLst>
          </p:cNvPr>
          <p:cNvSpPr/>
          <p:nvPr/>
        </p:nvSpPr>
        <p:spPr bwMode="auto">
          <a:xfrm rot="2692185" flipH="1">
            <a:off x="4720160" y="2256797"/>
            <a:ext cx="1175343" cy="721180"/>
          </a:xfrm>
          <a:prstGeom prst="triangle">
            <a:avLst/>
          </a:prstGeom>
          <a:gradFill>
            <a:gsLst>
              <a:gs pos="0">
                <a:schemeClr val="accent4">
                  <a:alpha val="20000"/>
                </a:schemeClr>
              </a:gs>
              <a:gs pos="99000">
                <a:schemeClr val="bg1">
                  <a:alpha val="0"/>
                </a:schemeClr>
              </a:gs>
            </a:gsLst>
            <a:lin ang="5400000" scaled="0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riangle 45">
            <a:extLst>
              <a:ext uri="{FF2B5EF4-FFF2-40B4-BE49-F238E27FC236}">
                <a16:creationId xmlns:a16="http://schemas.microsoft.com/office/drawing/2014/main" id="{E7B0EFEA-4614-4102-9E76-F940E1FE925D}"/>
              </a:ext>
            </a:extLst>
          </p:cNvPr>
          <p:cNvSpPr/>
          <p:nvPr/>
        </p:nvSpPr>
        <p:spPr bwMode="auto">
          <a:xfrm rot="8100000" flipH="1">
            <a:off x="6560681" y="2513684"/>
            <a:ext cx="1175343" cy="721180"/>
          </a:xfrm>
          <a:prstGeom prst="triangl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99000">
                <a:schemeClr val="bg1">
                  <a:alpha val="0"/>
                </a:schemeClr>
              </a:gs>
            </a:gsLst>
            <a:lin ang="5400000" scaled="0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6" name="Triangle 46">
            <a:extLst>
              <a:ext uri="{FF2B5EF4-FFF2-40B4-BE49-F238E27FC236}">
                <a16:creationId xmlns:a16="http://schemas.microsoft.com/office/drawing/2014/main" id="{D52478E3-925A-4260-A02C-3F77DB668398}"/>
              </a:ext>
            </a:extLst>
          </p:cNvPr>
          <p:cNvSpPr/>
          <p:nvPr/>
        </p:nvSpPr>
        <p:spPr bwMode="auto">
          <a:xfrm rot="13500000" flipH="1">
            <a:off x="6303683" y="4350659"/>
            <a:ext cx="1175343" cy="721180"/>
          </a:xfrm>
          <a:prstGeom prst="triangle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99000">
                <a:schemeClr val="bg1">
                  <a:alpha val="0"/>
                </a:schemeClr>
              </a:gs>
            </a:gsLst>
            <a:lin ang="5400000" scaled="0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riangle 47">
            <a:extLst>
              <a:ext uri="{FF2B5EF4-FFF2-40B4-BE49-F238E27FC236}">
                <a16:creationId xmlns:a16="http://schemas.microsoft.com/office/drawing/2014/main" id="{4E2CE4FE-CFBE-448A-A373-16AFCEC375C5}"/>
              </a:ext>
            </a:extLst>
          </p:cNvPr>
          <p:cNvSpPr/>
          <p:nvPr/>
        </p:nvSpPr>
        <p:spPr bwMode="auto">
          <a:xfrm rot="18900000" flipH="1">
            <a:off x="4465202" y="4096118"/>
            <a:ext cx="1175343" cy="721180"/>
          </a:xfrm>
          <a:prstGeom prst="triangle">
            <a:avLst/>
          </a:prstGeom>
          <a:gradFill>
            <a:gsLst>
              <a:gs pos="0">
                <a:schemeClr val="accent3">
                  <a:alpha val="20000"/>
                </a:schemeClr>
              </a:gs>
              <a:gs pos="99000">
                <a:schemeClr val="bg1">
                  <a:alpha val="0"/>
                </a:schemeClr>
              </a:gs>
            </a:gsLst>
            <a:lin ang="5400000" scaled="0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Oval 28">
            <a:extLst>
              <a:ext uri="{FF2B5EF4-FFF2-40B4-BE49-F238E27FC236}">
                <a16:creationId xmlns:a16="http://schemas.microsoft.com/office/drawing/2014/main" id="{50CD9604-3703-47BB-B5EB-8CC40F089568}"/>
              </a:ext>
            </a:extLst>
          </p:cNvPr>
          <p:cNvSpPr/>
          <p:nvPr/>
        </p:nvSpPr>
        <p:spPr bwMode="auto">
          <a:xfrm>
            <a:off x="7946513" y="2029129"/>
            <a:ext cx="343116" cy="343114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000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3A4673-70C7-4262-9B0F-901454759207}"/>
              </a:ext>
            </a:extLst>
          </p:cNvPr>
          <p:cNvSpPr txBox="1"/>
          <p:nvPr/>
        </p:nvSpPr>
        <p:spPr bwMode="auto">
          <a:xfrm>
            <a:off x="8484818" y="1926455"/>
            <a:ext cx="2900962" cy="236372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1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Сильные стороны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Инновационный проект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Отсутствие прямых конкурентов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Гибкость продукта</a:t>
            </a:r>
            <a:endParaRPr lang="ru-RU" sz="1400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Облачная модель</a:t>
            </a:r>
            <a:endParaRPr lang="ru-RU" sz="1400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30">
            <a:extLst>
              <a:ext uri="{FF2B5EF4-FFF2-40B4-BE49-F238E27FC236}">
                <a16:creationId xmlns:a16="http://schemas.microsoft.com/office/drawing/2014/main" id="{CFA16DBB-B37F-420A-9E2E-DAE300A4B9C9}"/>
              </a:ext>
            </a:extLst>
          </p:cNvPr>
          <p:cNvSpPr/>
          <p:nvPr/>
        </p:nvSpPr>
        <p:spPr bwMode="auto">
          <a:xfrm>
            <a:off x="7946513" y="4782612"/>
            <a:ext cx="343116" cy="343114"/>
          </a:xfrm>
          <a:prstGeom prst="ellipse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000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6FB8B3-9C4D-436C-815D-E442DC3F73ED}"/>
              </a:ext>
            </a:extLst>
          </p:cNvPr>
          <p:cNvSpPr txBox="1"/>
          <p:nvPr/>
        </p:nvSpPr>
        <p:spPr bwMode="auto">
          <a:xfrm>
            <a:off x="8484817" y="4679938"/>
            <a:ext cx="3011783" cy="153888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1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Слабые стороны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Ограниченность собственных средств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Нет </a:t>
            </a:r>
            <a:r>
              <a:rPr lang="ru-RU" sz="1400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опыта вывода инновационных проектов на рынок</a:t>
            </a:r>
            <a:endParaRPr lang="ru-RU" sz="1400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22" name="Oval 32">
            <a:extLst>
              <a:ext uri="{FF2B5EF4-FFF2-40B4-BE49-F238E27FC236}">
                <a16:creationId xmlns:a16="http://schemas.microsoft.com/office/drawing/2014/main" id="{CF481F12-DCF1-454A-B592-852936660766}"/>
              </a:ext>
            </a:extLst>
          </p:cNvPr>
          <p:cNvSpPr/>
          <p:nvPr/>
        </p:nvSpPr>
        <p:spPr bwMode="auto">
          <a:xfrm>
            <a:off x="3881323" y="2029129"/>
            <a:ext cx="343116" cy="343114"/>
          </a:xfrm>
          <a:prstGeom prst="ellipse">
            <a:avLst/>
          </a:pr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000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23" name="Oval 33">
            <a:extLst>
              <a:ext uri="{FF2B5EF4-FFF2-40B4-BE49-F238E27FC236}">
                <a16:creationId xmlns:a16="http://schemas.microsoft.com/office/drawing/2014/main" id="{11B415BF-A7DC-404A-A3BE-DCDB96C63EC5}"/>
              </a:ext>
            </a:extLst>
          </p:cNvPr>
          <p:cNvSpPr/>
          <p:nvPr/>
        </p:nvSpPr>
        <p:spPr bwMode="auto">
          <a:xfrm>
            <a:off x="3909374" y="4782612"/>
            <a:ext cx="343116" cy="343114"/>
          </a:xfrm>
          <a:prstGeom prst="ellipse">
            <a:avLst/>
          </a:pr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000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60B9BA-E1A0-4D93-8357-A080147C1860}"/>
              </a:ext>
            </a:extLst>
          </p:cNvPr>
          <p:cNvSpPr txBox="1"/>
          <p:nvPr/>
        </p:nvSpPr>
        <p:spPr bwMode="auto">
          <a:xfrm>
            <a:off x="1231515" y="1979196"/>
            <a:ext cx="2694573" cy="161582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1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Угрозы</a:t>
            </a:r>
            <a:endParaRPr lang="en-US" sz="1400" b="1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Появление новый конкурентов на рынке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Невостребованность</a:t>
            </a:r>
          </a:p>
          <a:p>
            <a:pPr algn="r">
              <a:lnSpc>
                <a:spcPct val="120000"/>
              </a:lnSpc>
              <a:spcBef>
                <a:spcPts val="6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989D95-43DD-4BF8-83B2-2AD601FA598F}"/>
              </a:ext>
            </a:extLst>
          </p:cNvPr>
          <p:cNvSpPr txBox="1"/>
          <p:nvPr/>
        </p:nvSpPr>
        <p:spPr bwMode="auto">
          <a:xfrm>
            <a:off x="1231515" y="4234371"/>
            <a:ext cx="2755564" cy="157273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1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Возможности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Расширение границ применения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Получение </a:t>
            </a:r>
            <a:r>
              <a:rPr lang="ru-RU" sz="1400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грантовых</a:t>
            </a:r>
            <a:r>
              <a:rPr lang="ru-RU" sz="1400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мест</a:t>
            </a:r>
            <a:endParaRPr lang="ru-RU" sz="1400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Расширение территории использования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C43E5B-BE75-41E2-9726-7AA03608704D}"/>
              </a:ext>
            </a:extLst>
          </p:cNvPr>
          <p:cNvSpPr txBox="1"/>
          <p:nvPr/>
        </p:nvSpPr>
        <p:spPr bwMode="auto">
          <a:xfrm>
            <a:off x="6878338" y="2474546"/>
            <a:ext cx="306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en-US" sz="2800" dirty="0">
                <a:solidFill>
                  <a:schemeClr val="tx1"/>
                </a:solidFill>
                <a:latin typeface="Georgia" panose="02040502050405020303" pitchFamily="18" charset="0"/>
                <a:ea typeface="Helvetica" panose="00000500000000000000" pitchFamily="50" charset="0"/>
                <a:cs typeface="Arial" panose="020B0604020202020204" pitchFamily="34" charset="0"/>
              </a:rPr>
              <a:t>S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  <a:ea typeface="Helvetica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7E1964-2422-4EFA-A372-762C6ACDF382}"/>
              </a:ext>
            </a:extLst>
          </p:cNvPr>
          <p:cNvSpPr txBox="1"/>
          <p:nvPr/>
        </p:nvSpPr>
        <p:spPr bwMode="auto">
          <a:xfrm>
            <a:off x="6802933" y="4348668"/>
            <a:ext cx="306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en-US" sz="2800" dirty="0">
                <a:solidFill>
                  <a:schemeClr val="tx1"/>
                </a:solidFill>
                <a:latin typeface="Georgia" panose="02040502050405020303" pitchFamily="18" charset="0"/>
                <a:ea typeface="Helvetica" panose="00000500000000000000" pitchFamily="50" charset="0"/>
                <a:cs typeface="Arial" panose="020B0604020202020204" pitchFamily="34" charset="0"/>
              </a:rPr>
              <a:t>W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  <a:ea typeface="Helvetica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AB0DEF-8BDA-43A6-8D0F-CBA2C8EED75D}"/>
              </a:ext>
            </a:extLst>
          </p:cNvPr>
          <p:cNvSpPr txBox="1"/>
          <p:nvPr/>
        </p:nvSpPr>
        <p:spPr bwMode="auto">
          <a:xfrm>
            <a:off x="4990939" y="4329111"/>
            <a:ext cx="306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en-US" sz="2800" dirty="0">
                <a:solidFill>
                  <a:schemeClr val="tx1"/>
                </a:solidFill>
                <a:latin typeface="Georgia" panose="02040502050405020303" pitchFamily="18" charset="0"/>
                <a:ea typeface="Helvetica" panose="00000500000000000000" pitchFamily="50" charset="0"/>
                <a:cs typeface="Arial" panose="020B0604020202020204" pitchFamily="34" charset="0"/>
              </a:rPr>
              <a:t>O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  <a:ea typeface="Helvetica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3FD4F4-263A-4B5A-9010-6B92A02EFE21}"/>
              </a:ext>
            </a:extLst>
          </p:cNvPr>
          <p:cNvSpPr txBox="1"/>
          <p:nvPr/>
        </p:nvSpPr>
        <p:spPr bwMode="auto">
          <a:xfrm>
            <a:off x="5000879" y="2466711"/>
            <a:ext cx="306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en-US" sz="2800" dirty="0">
                <a:solidFill>
                  <a:schemeClr val="tx1"/>
                </a:solidFill>
                <a:latin typeface="Georgia" panose="02040502050405020303" pitchFamily="18" charset="0"/>
                <a:ea typeface="Helvetica" panose="00000500000000000000" pitchFamily="50" charset="0"/>
                <a:cs typeface="Arial" panose="020B0604020202020204" pitchFamily="34" charset="0"/>
              </a:rPr>
              <a:t>T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  <a:ea typeface="Helvetica" panose="000005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247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Picture 2" descr="https://catherineasquithgallery.com/uploads/posts/2023-01/1674530365_catherineasquithgallery-com-p-fon-rzhavii-metall-1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0" y="-63340"/>
            <a:ext cx="12210521" cy="69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КОМАНДА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695323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+mn-lt"/>
              </a:rPr>
              <a:t>Беляев Николай Сергеевич </a:t>
            </a:r>
            <a:endParaRPr dirty="0">
              <a:solidFill>
                <a:schemeClr val="bg1"/>
              </a:solidFill>
            </a:endParaRPr>
          </a:p>
          <a:p>
            <a:pPr algn="ctr">
              <a:defRPr/>
            </a:pPr>
            <a:endParaRPr dirty="0">
              <a:solidFill>
                <a:schemeClr val="bg1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+mn-lt"/>
              </a:rPr>
              <a:t>Лидер Команды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4655840" y="4664446"/>
            <a:ext cx="216070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err="1" smtClean="0">
                <a:solidFill>
                  <a:schemeClr val="bg1"/>
                </a:solidFill>
                <a:latin typeface="+mn-lt"/>
              </a:rPr>
              <a:t>Гаручава</a:t>
            </a:r>
            <a:r>
              <a:rPr lang="ru-RU" dirty="0" smtClean="0">
                <a:solidFill>
                  <a:schemeClr val="bg1"/>
                </a:solidFill>
                <a:latin typeface="+mn-lt"/>
              </a:rPr>
              <a:t> Максим Юрьевич </a:t>
            </a:r>
          </a:p>
          <a:p>
            <a:pPr algn="ctr">
              <a:defRPr/>
            </a:pPr>
            <a:endParaRPr lang="ru-RU" dirty="0" smtClean="0">
              <a:solidFill>
                <a:schemeClr val="bg1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Разработчик программного обеспечения</a:t>
            </a:r>
          </a:p>
          <a:p>
            <a:pPr algn="ctr">
              <a:defRPr/>
            </a:pPr>
            <a:endParaRPr dirty="0">
              <a:solidFill>
                <a:schemeClr val="bg1"/>
              </a:solidFill>
              <a:latin typeface="+mn-lt"/>
            </a:endParaRPr>
          </a:p>
          <a:p>
            <a:pPr algn="ctr">
              <a:defRPr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8343452" y="4655930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+mn-lt"/>
              </a:rPr>
              <a:t>Долженко Александр </a:t>
            </a:r>
            <a:r>
              <a:rPr lang="ru-RU" dirty="0">
                <a:solidFill>
                  <a:schemeClr val="bg1"/>
                </a:solidFill>
                <a:latin typeface="+mn-lt"/>
              </a:rPr>
              <a:t>В</a:t>
            </a:r>
            <a:r>
              <a:rPr lang="ru-RU" dirty="0" smtClean="0">
                <a:solidFill>
                  <a:schemeClr val="bg1"/>
                </a:solidFill>
                <a:latin typeface="+mn-lt"/>
              </a:rPr>
              <a:t>алерьевич</a:t>
            </a:r>
            <a:endParaRPr dirty="0">
              <a:solidFill>
                <a:schemeClr val="bg1"/>
              </a:solidFill>
            </a:endParaRPr>
          </a:p>
          <a:p>
            <a:pPr algn="ctr">
              <a:defRPr/>
            </a:pPr>
            <a:endParaRPr dirty="0">
              <a:solidFill>
                <a:schemeClr val="bg1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+mn-lt"/>
              </a:rPr>
              <a:t>Наставник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sun9-7.userapi.com/impg/yOnO9mKtV0sQ_mo1MXEA0p_dkoELCRy81ymaow/pS1L2bOyhlU.jpg?size=2560x1711&amp;quality=95&amp;sign=320a981071e8b91b0aadfaa6e66d61c0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8" t="3915" r="30816" b="12752"/>
          <a:stretch/>
        </p:blipFill>
        <p:spPr bwMode="auto">
          <a:xfrm>
            <a:off x="4316250" y="1021676"/>
            <a:ext cx="2623674" cy="348038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32.userapi.com/impg/br_GpaO5AjUZ9yLGtQsCXML9z4A2rUosToFsKg/phkzHK9axXI.jpg?size=1620x2160&amp;quality=95&amp;sign=bd9b05d3a6670d1118bfd24f983ffca3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6" t="26162" r="-1" b="18973"/>
          <a:stretch/>
        </p:blipFill>
        <p:spPr bwMode="auto">
          <a:xfrm>
            <a:off x="457717" y="1532041"/>
            <a:ext cx="3039907" cy="2970019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blob:https://web.telegram.org/18f12c3c-8402-4bb0-839b-13ecc0d901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200" y="1446847"/>
            <a:ext cx="3055213" cy="305521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grpSp>
        <p:nvGrpSpPr>
          <p:cNvPr id="20" name="Google Shape;118;p2"/>
          <p:cNvGrpSpPr/>
          <p:nvPr/>
        </p:nvGrpSpPr>
        <p:grpSpPr bwMode="auto">
          <a:xfrm>
            <a:off x="0" y="6351968"/>
            <a:ext cx="542262" cy="506843"/>
            <a:chOff x="-1" y="0"/>
            <a:chExt cx="542260" cy="506841"/>
          </a:xfrm>
        </p:grpSpPr>
        <p:sp>
          <p:nvSpPr>
            <p:cNvPr id="2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Picture 2" descr="https://catherineasquithgallery.com/uploads/posts/2023-01/1674530365_catherineasquithgallery-com-p-fon-rzhavii-metall-1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0" y="-63340"/>
            <a:ext cx="12210521" cy="69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91546" y="2249421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854268" y="2373501"/>
            <a:ext cx="2721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TT Supermolot Neue DemiBold"/>
              </a:rPr>
              <a:t>nikolay.belyev1999@gmail.com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srgbClr val="122D52"/>
                </a:solidFill>
                <a:latin typeface="TT Supermolot Neue DemiBold"/>
              </a:rPr>
              <a:t>n.belyaev31</a:t>
            </a:r>
            <a:endParaRPr lang="ru-RU" sz="2000" dirty="0">
              <a:latin typeface="TT Supermolot Neue DemiBold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T Supermolot Neue DemiBold"/>
              </a:rPr>
              <a:t>+7 </a:t>
            </a:r>
            <a:r>
              <a:rPr lang="ru-RU" dirty="0" smtClean="0">
                <a:latin typeface="TT Supermolot Neue DemiBold"/>
              </a:rPr>
              <a:t>(</a:t>
            </a:r>
            <a:r>
              <a:rPr lang="en-US" dirty="0" smtClean="0">
                <a:latin typeface="TT Supermolot Neue DemiBold"/>
              </a:rPr>
              <a:t>910) 368-1049</a:t>
            </a:r>
            <a:endParaRPr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073050" y="5999123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en-US" dirty="0" err="1" smtClean="0">
                <a:solidFill>
                  <a:srgbClr val="122D52"/>
                </a:solidFill>
                <a:latin typeface="TT Supermolot Neue DemiBold"/>
              </a:rPr>
              <a:t>BelNikS</a:t>
            </a:r>
            <a:endParaRPr lang="ru-RU" dirty="0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17" name="Рисунок 16" descr="Изображение выглядит как текст&#10;&#10;Автоматически созданное описание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</a:blip>
          <a:stretch/>
        </p:blipFill>
        <p:spPr bwMode="auto">
          <a:xfrm>
            <a:off x="551546" y="3315197"/>
            <a:ext cx="2159000" cy="215900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знак&#10;&#10;Автоматически созданное описание"/>
          <p:cNvPicPr>
            <a:picLocks noChangeAspect="1"/>
          </p:cNvPicPr>
          <p:nvPr/>
        </p:nvPicPr>
        <p:blipFill>
          <a:blip r:embed="rId8">
            <a:alphaModFix amt="70000"/>
          </a:blip>
          <a:stretch/>
        </p:blipFill>
        <p:spPr bwMode="auto">
          <a:xfrm>
            <a:off x="3432248" y="3311439"/>
            <a:ext cx="2159001" cy="2152211"/>
          </a:xfrm>
          <a:prstGeom prst="rect">
            <a:avLst/>
          </a:prstGeom>
        </p:spPr>
      </p:pic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257</Words>
  <Application>Microsoft Office PowerPoint</Application>
  <DocSecurity>0</DocSecurity>
  <PresentationFormat>Широкоэкранный</PresentationFormat>
  <Paragraphs>99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Helvetica Neue</vt:lpstr>
      <vt:lpstr>TT Supermolot Neue DemiBold</vt:lpstr>
      <vt:lpstr>Gilroy</vt:lpstr>
      <vt:lpstr>Calibri</vt:lpstr>
      <vt:lpstr>Century Gothic</vt:lpstr>
      <vt:lpstr>Georgia</vt:lpstr>
      <vt:lpstr>Helvetica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Николай Беляев</dc:creator>
  <cp:keywords/>
  <dc:description/>
  <cp:lastModifiedBy>1</cp:lastModifiedBy>
  <cp:revision>20</cp:revision>
  <dcterms:modified xsi:type="dcterms:W3CDTF">2023-12-01T19:21:26Z</dcterms:modified>
  <cp:category/>
  <dc:identifier/>
  <cp:contentStatus/>
  <dc:language/>
  <cp:version/>
</cp:coreProperties>
</file>