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97" r:id="rId1"/>
  </p:sldMasterIdLst>
  <p:notesMasterIdLst>
    <p:notesMasterId r:id="rId17"/>
  </p:notesMasterIdLst>
  <p:sldIdLst>
    <p:sldId id="256" r:id="rId2"/>
    <p:sldId id="263" r:id="rId3"/>
    <p:sldId id="267" r:id="rId4"/>
    <p:sldId id="269" r:id="rId5"/>
    <p:sldId id="261" r:id="rId6"/>
    <p:sldId id="271" r:id="rId7"/>
    <p:sldId id="272" r:id="rId8"/>
    <p:sldId id="270" r:id="rId9"/>
    <p:sldId id="273" r:id="rId10"/>
    <p:sldId id="265" r:id="rId11"/>
    <p:sldId id="257" r:id="rId12"/>
    <p:sldId id="258" r:id="rId13"/>
    <p:sldId id="262" r:id="rId14"/>
    <p:sldId id="264" r:id="rId15"/>
    <p:sldId id="25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AFB9A94-C87C-404F-9B73-865291E6D9ED}">
          <p14:sldIdLst>
            <p14:sldId id="256"/>
            <p14:sldId id="263"/>
            <p14:sldId id="267"/>
            <p14:sldId id="269"/>
            <p14:sldId id="261"/>
            <p14:sldId id="271"/>
            <p14:sldId id="272"/>
            <p14:sldId id="270"/>
            <p14:sldId id="273"/>
            <p14:sldId id="265"/>
          </p14:sldIdLst>
        </p14:section>
        <p14:section name="Технические особенности" id="{A4080B75-5724-47BC-A829-2EEA031C0DF1}">
          <p14:sldIdLst>
            <p14:sldId id="257"/>
            <p14:sldId id="258"/>
            <p14:sldId id="262"/>
            <p14:sldId id="264"/>
          </p14:sldIdLst>
        </p14:section>
        <p14:section name="Планы" id="{598F21EC-594D-4BE0-8CB6-19D07EB921E3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2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0F370-1AF9-4F95-80A0-29A4129513B7}" type="datetimeFigureOut">
              <a:rPr lang="ru-RU" smtClean="0"/>
              <a:t>08.05.2026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D9502-3BB1-42BF-BC3D-2A7756DC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069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0D9502-3BB1-42BF-BC3D-2A7756DC1FD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374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23752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9872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53049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3823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99767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35729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31120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21264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11063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00212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08271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99B51D4-4C35-4BE7-9596-36C66C31C397}" type="datetime1">
              <a:rPr lang="ru-RU" smtClean="0"/>
              <a:t>08.05.2026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B8DF981-7D49-4ACA-B35B-056083920D8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83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4" r:id="rId7"/>
    <p:sldLayoutId id="2147484305" r:id="rId8"/>
    <p:sldLayoutId id="2147484306" r:id="rId9"/>
    <p:sldLayoutId id="2147484307" r:id="rId10"/>
    <p:sldLayoutId id="2147484308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oi.org/10.1007/s00500-024-09907-5" TargetMode="External"/><Relationship Id="rId4" Type="http://schemas.openxmlformats.org/officeDocument/2006/relationships/hyperlink" Target="https://dl.acm.org/doi/10.1145/3725843.3756045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rnewswire.com/news-releases/2025-state-of-ai-cost-management-research-finds-85-of-companies-miss-ai-forecasts-by-10-302551947.html" TargetMode="External"/><Relationship Id="rId5" Type="http://schemas.openxmlformats.org/officeDocument/2006/relationships/hyperlink" Target="https://tech.yahoo.com/ai/articles/billions-being-poured-ai-hardware-181500032.html" TargetMode="External"/><Relationship Id="rId4" Type="http://schemas.openxmlformats.org/officeDocument/2006/relationships/hyperlink" Target="https://www.crn.com/news/ai/2025/top-6-ai-markets-in-1-5-trillion-industry-ai-spending-in-2026-to-hit-2-trillion-gartner?utm_source=www.deepresearchglobal.com&amp;utm_medium=referral&amp;utm_campaign=coreweave-swot-analysis-2026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E72F09-FFE6-5EAD-33DB-3101E0BA67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cap="none" dirty="0" err="1">
                <a:latin typeface="Malgun Gothic" panose="020B0503020000020004" pitchFamily="34" charset="-127"/>
                <a:ea typeface="Malgun Gothic" panose="020B0503020000020004" pitchFamily="34" charset="-127"/>
              </a:rPr>
              <a:t>Forge</a:t>
            </a:r>
            <a:r>
              <a:rPr lang="en-US" b="1" cap="none" dirty="0" err="1">
                <a:solidFill>
                  <a:srgbClr val="652FD7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ML</a:t>
            </a:r>
            <a:endParaRPr lang="ru-RU" b="1" cap="none" dirty="0">
              <a:solidFill>
                <a:srgbClr val="652FD7"/>
              </a:solidFill>
              <a:ea typeface="Malgun Gothic" panose="020B0503020000020004" pitchFamily="34" charset="-127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B22701-2839-C56D-D6AC-C89C8EE69A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Платформа для оптимизации моделей машинного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159408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C7AFE72-13F9-0A1C-3636-358C13D355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5D2C0F5-8ACF-6B5C-964A-B1D05CABD90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8495030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>
                <a:solidFill>
                  <a:srgbClr val="000000"/>
                </a:solidFill>
              </a:rPr>
              <a:t>Ближайшие конкуренты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B22357-7070-BA09-BABA-C0FAA805DC11}"/>
              </a:ext>
            </a:extLst>
          </p:cNvPr>
          <p:cNvSpPr txBox="1"/>
          <p:nvPr/>
        </p:nvSpPr>
        <p:spPr>
          <a:xfrm>
            <a:off x="248564" y="1164920"/>
            <a:ext cx="113098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На рынке существует ряд решений для моделирования </a:t>
            </a:r>
            <a:r>
              <a:rPr lang="en-US" sz="2000" dirty="0"/>
              <a:t>ML-</a:t>
            </a:r>
            <a:r>
              <a:rPr lang="ru-RU" sz="2000" dirty="0"/>
              <a:t>процессов. Однако все они имеют определённые недостатки</a:t>
            </a:r>
            <a:r>
              <a:rPr lang="en-US" sz="2000" dirty="0"/>
              <a:t>:</a:t>
            </a:r>
            <a:endParaRPr lang="ru-RU" sz="2000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9C08836-768A-CD80-11D1-EF9E89ECD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508840"/>
              </p:ext>
            </p:extLst>
          </p:nvPr>
        </p:nvGraphicFramePr>
        <p:xfrm>
          <a:off x="248564" y="1990641"/>
          <a:ext cx="11582808" cy="3388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13573">
                  <a:extLst>
                    <a:ext uri="{9D8B030D-6E8A-4147-A177-3AD203B41FA5}">
                      <a16:colId xmlns:a16="http://schemas.microsoft.com/office/drawing/2014/main" val="2050570395"/>
                    </a:ext>
                  </a:extLst>
                </a:gridCol>
                <a:gridCol w="2521476">
                  <a:extLst>
                    <a:ext uri="{9D8B030D-6E8A-4147-A177-3AD203B41FA5}">
                      <a16:colId xmlns:a16="http://schemas.microsoft.com/office/drawing/2014/main" val="4035342510"/>
                    </a:ext>
                  </a:extLst>
                </a:gridCol>
                <a:gridCol w="3021982">
                  <a:extLst>
                    <a:ext uri="{9D8B030D-6E8A-4147-A177-3AD203B41FA5}">
                      <a16:colId xmlns:a16="http://schemas.microsoft.com/office/drawing/2014/main" val="1449769718"/>
                    </a:ext>
                  </a:extLst>
                </a:gridCol>
                <a:gridCol w="5425777">
                  <a:extLst>
                    <a:ext uri="{9D8B030D-6E8A-4147-A177-3AD203B41FA5}">
                      <a16:colId xmlns:a16="http://schemas.microsoft.com/office/drawing/2014/main" val="24340514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/>
                        <a:t>№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Название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Краткое описание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Недостатки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404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/>
                        <a:t>1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PyTorchSim</a:t>
                      </a:r>
                      <a:r>
                        <a:rPr lang="en-US" dirty="0"/>
                        <a:t> [1]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Эмулятор для запуска </a:t>
                      </a:r>
                      <a:r>
                        <a:rPr lang="en-US"/>
                        <a:t>torch-</a:t>
                      </a:r>
                      <a:r>
                        <a:rPr lang="ru-RU"/>
                        <a:t>моделей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Фреймворк-специфичен, с трудом расширяем на другие фреймворки. Отсутствие интерфейса.</a:t>
                      </a:r>
                    </a:p>
                    <a:p>
                      <a:r>
                        <a:rPr lang="ru-RU" dirty="0"/>
                        <a:t>Нет поддержки </a:t>
                      </a:r>
                      <a:r>
                        <a:rPr lang="en-US" dirty="0"/>
                        <a:t>distributed computations.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25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NeVer2 [2]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Система для построения, обучения и валидации моделей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Неприменимость к большим моделям, ограниченность функций и поддерживаемых операторов.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323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IVISIT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Инструмент визуального моделирования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и прототипирования </a:t>
                      </a:r>
                      <a:r>
                        <a:rPr lang="en-US" dirty="0"/>
                        <a:t>ML </a:t>
                      </a:r>
                      <a:r>
                        <a:rPr lang="ru-RU" dirty="0"/>
                        <a:t>моделей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Отсутствие поддержки параллелизмов и распределённого обучения. Зависимость от фреймворков и кода для задания модели.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70417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2B141B9-993A-F5C4-B275-FB467960BBE9}"/>
              </a:ext>
            </a:extLst>
          </p:cNvPr>
          <p:cNvSpPr txBox="1"/>
          <p:nvPr/>
        </p:nvSpPr>
        <p:spPr>
          <a:xfrm>
            <a:off x="-4216" y="5379001"/>
            <a:ext cx="12088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[</a:t>
            </a:r>
            <a:r>
              <a:rPr lang="ru-RU" sz="1200" dirty="0"/>
              <a:t>1</a:t>
            </a:r>
            <a:r>
              <a:rPr lang="en-US" sz="1200" dirty="0"/>
              <a:t>] Yang, W., Shin, Y., Woo, O., Park, G., Ham, H., Kang, J., Park, J., &amp; Kim, G. (2025). </a:t>
            </a:r>
            <a:r>
              <a:rPr lang="en-US" sz="1200" dirty="0" err="1"/>
              <a:t>PyTorchSim</a:t>
            </a:r>
            <a:r>
              <a:rPr lang="en-US" sz="1200" dirty="0"/>
              <a:t>: A Comprehensive, Fast, and Accurate NPU Simulation Framework. Proceedings of the 58th IEEE/ACM International Symposium on Microarchitecture (MICRO '25). </a:t>
            </a:r>
            <a:r>
              <a:rPr lang="en-US" sz="1200" dirty="0">
                <a:hlinkClick r:id="rId4"/>
              </a:rPr>
              <a:t>https://dl.acm.org/doi/10.1145/3725843.3756045</a:t>
            </a:r>
            <a:endParaRPr lang="ru-RU" sz="1200" dirty="0"/>
          </a:p>
          <a:p>
            <a:r>
              <a:rPr lang="en-US" sz="1200" dirty="0"/>
              <a:t>[</a:t>
            </a:r>
            <a:r>
              <a:rPr lang="ru-RU" sz="1200" dirty="0"/>
              <a:t>2</a:t>
            </a:r>
            <a:r>
              <a:rPr lang="en-US" sz="1200" dirty="0"/>
              <a:t>] </a:t>
            </a:r>
            <a:r>
              <a:rPr lang="en-US" sz="1200" dirty="0" err="1"/>
              <a:t>Demarchi</a:t>
            </a:r>
            <a:r>
              <a:rPr lang="en-US" sz="1200" dirty="0"/>
              <a:t>, S., </a:t>
            </a:r>
            <a:r>
              <a:rPr lang="en-US" sz="1200" dirty="0" err="1"/>
              <a:t>Guidotti</a:t>
            </a:r>
            <a:r>
              <a:rPr lang="en-US" sz="1200" dirty="0"/>
              <a:t>, D., </a:t>
            </a:r>
            <a:r>
              <a:rPr lang="en-US" sz="1200" dirty="0" err="1"/>
              <a:t>Pulina</a:t>
            </a:r>
            <a:r>
              <a:rPr lang="en-US" sz="1200" dirty="0"/>
              <a:t>, L. et al. NeVer2: learning and verification of neural networks. Soft </a:t>
            </a:r>
            <a:r>
              <a:rPr lang="en-US" sz="1200" dirty="0" err="1"/>
              <a:t>Comput</a:t>
            </a:r>
            <a:r>
              <a:rPr lang="en-US" sz="1200" dirty="0"/>
              <a:t> 28, 11647–11665 (2024). </a:t>
            </a:r>
            <a:r>
              <a:rPr lang="en-US" sz="1200" dirty="0">
                <a:hlinkClick r:id="rId5"/>
              </a:rPr>
              <a:t>https://doi.org/10.1007/s00500-024-09907-5</a:t>
            </a:r>
            <a:endParaRPr lang="ru-RU" sz="1200" dirty="0"/>
          </a:p>
          <a:p>
            <a:r>
              <a:rPr lang="en-US" sz="1200" dirty="0"/>
              <a:t>[3] 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Knoblauch A. IVISIT: An Interactive Visual Simulation Tool for system simulation, visualization, optimization, and parameter management //</a:t>
            </a:r>
            <a:r>
              <a:rPr lang="ru-RU" sz="1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arXiv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preprint arXiv:2408.03341. – 2024.</a:t>
            </a:r>
            <a:endParaRPr lang="ru-RU" sz="120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C28264-406C-0D3F-B388-7E52B2DD0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973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CA25432-E693-0B79-AB65-D3ED382F86F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079089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Технический контекст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64D6BD-575F-69A6-BB65-460D96B1E050}"/>
              </a:ext>
            </a:extLst>
          </p:cNvPr>
          <p:cNvSpPr txBox="1"/>
          <p:nvPr/>
        </p:nvSpPr>
        <p:spPr>
          <a:xfrm>
            <a:off x="237142" y="1328712"/>
            <a:ext cx="58588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</a:rPr>
              <a:t>Обучение, разработка и использование современных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ML</a:t>
            </a:r>
            <a:r>
              <a:rPr lang="ru-RU" b="0" i="0" dirty="0">
                <a:solidFill>
                  <a:srgbClr val="000000"/>
                </a:solidFill>
                <a:effectLst/>
              </a:rPr>
              <a:t> требует значительной технической экспертизы: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Современные модели включают в себя множество оптимизаций (</a:t>
            </a:r>
            <a:r>
              <a:rPr lang="en-US" dirty="0">
                <a:solidFill>
                  <a:srgbClr val="000000"/>
                </a:solidFill>
              </a:rPr>
              <a:t>quantization, operator fusing, TP, DP, PP, EP, CP, SP, flash-attention, </a:t>
            </a:r>
            <a:r>
              <a:rPr lang="ru-RU" dirty="0">
                <a:solidFill>
                  <a:srgbClr val="000000"/>
                </a:solidFill>
              </a:rPr>
              <a:t>и др.)</a:t>
            </a:r>
            <a:r>
              <a:rPr lang="en-US" dirty="0">
                <a:solidFill>
                  <a:srgbClr val="000000"/>
                </a:solidFill>
              </a:rPr>
              <a:t>;</a:t>
            </a:r>
            <a:endParaRPr lang="ru-RU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</a:rPr>
              <a:t>Современн</a:t>
            </a:r>
            <a:r>
              <a:rPr lang="ru-RU" dirty="0">
                <a:solidFill>
                  <a:srgbClr val="000000"/>
                </a:solidFill>
              </a:rPr>
              <a:t>ые модели охватывают огромный стек технологий с десятками фреймворков (</a:t>
            </a:r>
            <a:r>
              <a:rPr lang="en-US" dirty="0" err="1">
                <a:solidFill>
                  <a:srgbClr val="000000"/>
                </a:solidFill>
              </a:rPr>
              <a:t>PyTorch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Vllm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Mindspeed</a:t>
            </a:r>
            <a:r>
              <a:rPr lang="en-US" dirty="0">
                <a:solidFill>
                  <a:srgbClr val="000000"/>
                </a:solidFill>
              </a:rPr>
              <a:t>-RL, ORT, TensorFlow</a:t>
            </a:r>
            <a:r>
              <a:rPr lang="ru-RU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и др.) предназначенных для широкого спектра подзадач машинного обучения, что усложняет анализ и делает его более дорогим.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Области применения </a:t>
            </a:r>
            <a:r>
              <a:rPr lang="en-US" dirty="0">
                <a:solidFill>
                  <a:srgbClr val="000000"/>
                </a:solidFill>
              </a:rPr>
              <a:t>AI </a:t>
            </a:r>
            <a:r>
              <a:rPr lang="ru-RU" dirty="0">
                <a:solidFill>
                  <a:srgbClr val="000000"/>
                </a:solidFill>
              </a:rPr>
              <a:t>исчисляются десятками. Сфера быстро растёт, и поддержание конкурентоспособности требует новых исследований и приёмов.</a:t>
            </a:r>
          </a:p>
        </p:txBody>
      </p:sp>
      <p:pic>
        <p:nvPicPr>
          <p:cNvPr id="2" name="Picture 2" descr="Picture background">
            <a:extLst>
              <a:ext uri="{FF2B5EF4-FFF2-40B4-BE49-F238E27FC236}">
                <a16:creationId xmlns:a16="http://schemas.microsoft.com/office/drawing/2014/main" id="{BB474BC0-CAA4-094E-DF68-991742087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499" y="1388613"/>
            <a:ext cx="5382700" cy="3850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0E6409-D936-D0B0-3A7E-907A7BE02BE8}"/>
              </a:ext>
            </a:extLst>
          </p:cNvPr>
          <p:cNvSpPr txBox="1"/>
          <p:nvPr/>
        </p:nvSpPr>
        <p:spPr>
          <a:xfrm>
            <a:off x="7255754" y="5239128"/>
            <a:ext cx="3726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0000"/>
                </a:solidFill>
              </a:rPr>
              <a:t>Рис. 2 Классификация задач машинного обучения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3F5413-798F-5093-6B60-0CA18BB7C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253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41D2895-8EB9-9E46-8698-7FD52B360F01}"/>
              </a:ext>
            </a:extLst>
          </p:cNvPr>
          <p:cNvSpPr txBox="1"/>
          <p:nvPr/>
        </p:nvSpPr>
        <p:spPr>
          <a:xfrm>
            <a:off x="306316" y="1042917"/>
            <a:ext cx="11309860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b="1" dirty="0"/>
              <a:t>Отсутствие прямой зависимости </a:t>
            </a:r>
            <a:r>
              <a:rPr lang="ru-RU" dirty="0"/>
              <a:t>от существующих фреймворков</a:t>
            </a:r>
            <a:r>
              <a:rPr lang="en-US" dirty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Возможность задавать и моделировать исполнение модели на железе </a:t>
            </a:r>
            <a:r>
              <a:rPr lang="ru-RU" b="1" dirty="0"/>
              <a:t>от начала до конца в едином интерфейсе</a:t>
            </a:r>
            <a:r>
              <a:rPr lang="en-US" dirty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Поддержка множества сценариев </a:t>
            </a:r>
            <a:r>
              <a:rPr lang="en-US" dirty="0"/>
              <a:t>ML-</a:t>
            </a:r>
            <a:r>
              <a:rPr lang="ru-RU" dirty="0" err="1"/>
              <a:t>пайплайнов</a:t>
            </a:r>
            <a:r>
              <a:rPr lang="ru-RU" dirty="0"/>
              <a:t> (</a:t>
            </a:r>
            <a:r>
              <a:rPr lang="en-US" dirty="0"/>
              <a:t>training, inference, RLHF, </a:t>
            </a:r>
            <a:r>
              <a:rPr lang="ru-RU" dirty="0"/>
              <a:t>исследование влияния квантизации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/>
              <a:t>kernel fusing);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Поддержка многоуровневой иерархии </a:t>
            </a:r>
            <a:r>
              <a:rPr lang="ru-RU" dirty="0"/>
              <a:t>модели (</a:t>
            </a:r>
            <a:r>
              <a:rPr lang="en-US" i="1" dirty="0"/>
              <a:t>instruction / kernel / operator / layer / model / instance / application / service</a:t>
            </a:r>
            <a:r>
              <a:rPr lang="en-US" dirty="0"/>
              <a:t>).</a:t>
            </a:r>
            <a:endParaRPr lang="ru-RU" dirty="0"/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Возможность </a:t>
            </a:r>
            <a:r>
              <a:rPr lang="ru-RU" b="1" dirty="0"/>
              <a:t>настройки детализации </a:t>
            </a:r>
            <a:r>
              <a:rPr lang="ru-RU" dirty="0"/>
              <a:t>симуляции</a:t>
            </a:r>
            <a:r>
              <a:rPr lang="en-US" dirty="0"/>
              <a:t>;</a:t>
            </a:r>
            <a:endParaRPr lang="ru-RU" dirty="0"/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Поддержка </a:t>
            </a:r>
            <a:r>
              <a:rPr lang="en-US" b="1" dirty="0"/>
              <a:t>cutting-edge </a:t>
            </a:r>
            <a:r>
              <a:rPr lang="ru-RU" b="1" dirty="0"/>
              <a:t>техник </a:t>
            </a:r>
            <a:r>
              <a:rPr lang="ru-RU" dirty="0"/>
              <a:t>в современных </a:t>
            </a:r>
            <a:r>
              <a:rPr lang="en-US" dirty="0"/>
              <a:t>LLM (</a:t>
            </a:r>
            <a:r>
              <a:rPr lang="en-US" dirty="0" err="1"/>
              <a:t>MoE</a:t>
            </a:r>
            <a:r>
              <a:rPr lang="ru-RU" dirty="0"/>
              <a:t> архитектуры,</a:t>
            </a:r>
            <a:r>
              <a:rPr lang="en-US" dirty="0"/>
              <a:t> routing</a:t>
            </a:r>
            <a:r>
              <a:rPr lang="ru-RU" dirty="0"/>
              <a:t>,</a:t>
            </a:r>
            <a:r>
              <a:rPr lang="en-US" dirty="0"/>
              <a:t> </a:t>
            </a:r>
            <a:r>
              <a:rPr lang="ru-RU" dirty="0"/>
              <a:t>динамические</a:t>
            </a:r>
            <a:r>
              <a:rPr lang="en-US" dirty="0"/>
              <a:t> </a:t>
            </a:r>
            <a:r>
              <a:rPr lang="ru-RU" dirty="0"/>
              <a:t>графы исполнения)</a:t>
            </a:r>
            <a:r>
              <a:rPr lang="en-US" dirty="0"/>
              <a:t>;</a:t>
            </a:r>
            <a:endParaRPr lang="ru-RU" dirty="0"/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Возможность задания </a:t>
            </a:r>
            <a:r>
              <a:rPr lang="ru-RU" dirty="0"/>
              <a:t>модели </a:t>
            </a:r>
            <a:r>
              <a:rPr lang="ru-RU" b="1" dirty="0"/>
              <a:t>целевого «железа»</a:t>
            </a:r>
            <a:r>
              <a:rPr lang="ru-RU" dirty="0"/>
              <a:t> - </a:t>
            </a:r>
            <a:r>
              <a:rPr lang="ru-RU" i="1" dirty="0"/>
              <a:t>устройства </a:t>
            </a:r>
            <a:r>
              <a:rPr lang="en-US" i="1" dirty="0"/>
              <a:t>/ </a:t>
            </a:r>
            <a:r>
              <a:rPr lang="ru-RU" i="1" dirty="0"/>
              <a:t>сервера</a:t>
            </a:r>
            <a:r>
              <a:rPr lang="en-US" i="1" dirty="0"/>
              <a:t> /</a:t>
            </a:r>
            <a:r>
              <a:rPr lang="ru-RU" i="1" dirty="0"/>
              <a:t> кластера</a:t>
            </a:r>
            <a:r>
              <a:rPr lang="en-US" i="1" dirty="0"/>
              <a:t> /</a:t>
            </a:r>
            <a:r>
              <a:rPr lang="ru-RU" i="1" dirty="0"/>
              <a:t> топологии </a:t>
            </a:r>
            <a:r>
              <a:rPr lang="en-US" i="1" dirty="0"/>
              <a:t>/</a:t>
            </a:r>
            <a:r>
              <a:rPr lang="ru-RU" i="1" dirty="0"/>
              <a:t> соединений для коммуникации</a:t>
            </a:r>
            <a:r>
              <a:rPr lang="en-US" dirty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Поддержка пользовательских операторов </a:t>
            </a:r>
            <a:r>
              <a:rPr lang="ru-RU" dirty="0"/>
              <a:t>(включая коллективные операции) и моделей стоимости.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Код-генерация и адаптеры для современных фреймворков.</a:t>
            </a:r>
          </a:p>
          <a:p>
            <a:endParaRPr lang="ru-RU" dirty="0"/>
          </a:p>
          <a:p>
            <a:r>
              <a:rPr lang="ru-RU" sz="2000" b="1" dirty="0"/>
              <a:t>Текущее состояние проекта:</a:t>
            </a:r>
          </a:p>
          <a:p>
            <a:r>
              <a:rPr lang="ru-RU" dirty="0"/>
              <a:t>Разработан </a:t>
            </a:r>
            <a:r>
              <a:rPr lang="en-US" i="0" dirty="0">
                <a:effectLst/>
                <a:latin typeface="YS Text"/>
              </a:rPr>
              <a:t>minimum viable product (</a:t>
            </a:r>
            <a:r>
              <a:rPr lang="en-US" dirty="0"/>
              <a:t>MVP), </a:t>
            </a:r>
            <a:r>
              <a:rPr lang="ru-RU" dirty="0"/>
              <a:t>с поддержкой 1</a:t>
            </a:r>
            <a:r>
              <a:rPr lang="en-US" dirty="0"/>
              <a:t>, 2, </a:t>
            </a:r>
            <a:r>
              <a:rPr lang="ru-RU" dirty="0"/>
              <a:t>4</a:t>
            </a:r>
            <a:r>
              <a:rPr lang="en-US" dirty="0"/>
              <a:t>, </a:t>
            </a:r>
            <a:r>
              <a:rPr lang="ru-RU" dirty="0"/>
              <a:t>6</a:t>
            </a:r>
            <a:r>
              <a:rPr lang="en-US" dirty="0"/>
              <a:t> </a:t>
            </a:r>
            <a:r>
              <a:rPr lang="ru-RU" dirty="0"/>
              <a:t>пунктов. По остальным направлениям ведётся разработка.</a:t>
            </a:r>
          </a:p>
        </p:txBody>
      </p:sp>
      <p:pic>
        <p:nvPicPr>
          <p:cNvPr id="6" name="Рисунок 5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C7AFE72-13F9-0A1C-3636-358C13D35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5D2C0F5-8ACF-6B5C-964A-B1D05CABD90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9062920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Целевые технические характеристики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3E78F23-FE0A-9567-5377-9EC5CF0DE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806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E33C675-10B5-BA53-A414-AC04E7CAE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706" y="1071084"/>
            <a:ext cx="10442595" cy="5210472"/>
          </a:xfrm>
          <a:prstGeom prst="rect">
            <a:avLst/>
          </a:prstGeom>
        </p:spPr>
      </p:pic>
      <p:pic>
        <p:nvPicPr>
          <p:cNvPr id="6" name="Рисунок 5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C7AFE72-13F9-0A1C-3636-358C13D355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5D2C0F5-8ACF-6B5C-964A-B1D05CABD90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079089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Архитектура решения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261DEF22-9834-6364-3775-93D310DC1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13</a:t>
            </a:fld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5C6BA8-9209-6389-E90D-00933FB1C5AC}"/>
              </a:ext>
            </a:extLst>
          </p:cNvPr>
          <p:cNvSpPr txBox="1"/>
          <p:nvPr/>
        </p:nvSpPr>
        <p:spPr>
          <a:xfrm>
            <a:off x="4121651" y="6399391"/>
            <a:ext cx="3726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0000"/>
                </a:solidFill>
              </a:rPr>
              <a:t>Рис. </a:t>
            </a:r>
            <a:r>
              <a:rPr lang="en-US" sz="1200" dirty="0">
                <a:solidFill>
                  <a:srgbClr val="000000"/>
                </a:solidFill>
              </a:rPr>
              <a:t>2</a:t>
            </a:r>
            <a:r>
              <a:rPr lang="ru-RU" sz="1200" dirty="0">
                <a:solidFill>
                  <a:srgbClr val="000000"/>
                </a:solidFill>
              </a:rPr>
              <a:t> Иллюстрация архитектуры </a:t>
            </a:r>
            <a:r>
              <a:rPr lang="en-US" sz="1200" dirty="0" err="1">
                <a:solidFill>
                  <a:srgbClr val="000000"/>
                </a:solidFill>
              </a:rPr>
              <a:t>ForgeML</a:t>
            </a:r>
            <a:endParaRPr lang="ru-RU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33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C7AFE72-13F9-0A1C-3636-358C13D35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5D2C0F5-8ACF-6B5C-964A-B1D05CABD90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7060866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Техническая демонстрация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27886B4-5E44-8216-C349-C01058872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02198"/>
            <a:ext cx="4376571" cy="301497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DA006D-7E92-CD45-5B02-B953104112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5276509"/>
            <a:ext cx="3096057" cy="39058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EBD468-131B-57B6-5E57-EFCA0E9B01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989" y="1583755"/>
            <a:ext cx="4286250" cy="32146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94B311E-1F93-FDD6-C086-49E6350066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413" y="5863172"/>
            <a:ext cx="2364898" cy="3974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7B377C9-A0A7-B3E2-F4E6-BB5CB1DBDAA7}"/>
              </a:ext>
            </a:extLst>
          </p:cNvPr>
          <p:cNvSpPr txBox="1"/>
          <p:nvPr/>
        </p:nvSpPr>
        <p:spPr>
          <a:xfrm>
            <a:off x="248564" y="1164920"/>
            <a:ext cx="53140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1.1 </a:t>
            </a:r>
            <a:r>
              <a:rPr lang="ru-RU" sz="2000" dirty="0"/>
              <a:t>Создание прототипа модели в </a:t>
            </a:r>
            <a:r>
              <a:rPr lang="en-US" sz="2000" dirty="0" err="1"/>
              <a:t>ForgeML</a:t>
            </a:r>
            <a:r>
              <a:rPr lang="en-US" sz="2000" dirty="0"/>
              <a:t>:</a:t>
            </a:r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90E120-CE35-6A1B-0257-C55C5D048706}"/>
              </a:ext>
            </a:extLst>
          </p:cNvPr>
          <p:cNvSpPr txBox="1"/>
          <p:nvPr/>
        </p:nvSpPr>
        <p:spPr>
          <a:xfrm>
            <a:off x="248563" y="4817169"/>
            <a:ext cx="50568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1.</a:t>
            </a:r>
            <a:r>
              <a:rPr lang="ru-RU" sz="2000" dirty="0"/>
              <a:t>2</a:t>
            </a:r>
            <a:r>
              <a:rPr lang="en-US" sz="2000" dirty="0"/>
              <a:t> </a:t>
            </a:r>
            <a:r>
              <a:rPr lang="ru-RU" sz="2000" dirty="0"/>
              <a:t>Запуск и оценка производительности</a:t>
            </a:r>
            <a:r>
              <a:rPr lang="en-US" sz="2000" dirty="0"/>
              <a:t>: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EE723F-33D9-F4F3-FC96-630DBCD4D9AB}"/>
              </a:ext>
            </a:extLst>
          </p:cNvPr>
          <p:cNvSpPr txBox="1"/>
          <p:nvPr/>
        </p:nvSpPr>
        <p:spPr>
          <a:xfrm>
            <a:off x="5959719" y="1062571"/>
            <a:ext cx="46491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2</a:t>
            </a:r>
            <a:r>
              <a:rPr lang="en-US" sz="2000" dirty="0"/>
              <a:t>.1 </a:t>
            </a:r>
            <a:r>
              <a:rPr lang="ru-RU" sz="2000" dirty="0"/>
              <a:t>Создание соответствующей модели в коде (</a:t>
            </a:r>
            <a:r>
              <a:rPr lang="en-US" sz="2000" dirty="0" err="1"/>
              <a:t>PyTorch</a:t>
            </a:r>
            <a:r>
              <a:rPr lang="en-US" sz="2000" dirty="0"/>
              <a:t>):</a:t>
            </a:r>
            <a:endParaRPr lang="ru-RU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405F15-E4FE-8917-F89A-2EE5509A3166}"/>
              </a:ext>
            </a:extLst>
          </p:cNvPr>
          <p:cNvSpPr txBox="1"/>
          <p:nvPr/>
        </p:nvSpPr>
        <p:spPr>
          <a:xfrm>
            <a:off x="5959719" y="4876399"/>
            <a:ext cx="52811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/>
              <a:t>2</a:t>
            </a:r>
            <a:r>
              <a:rPr lang="en-US" sz="2000" dirty="0"/>
              <a:t>.2 </a:t>
            </a:r>
            <a:r>
              <a:rPr lang="ru-RU" sz="2000" dirty="0"/>
              <a:t>Валидация результатов моделирования</a:t>
            </a:r>
            <a:r>
              <a:rPr lang="en-US" sz="2000" dirty="0"/>
              <a:t>:</a:t>
            </a:r>
            <a:endParaRPr lang="ru-RU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0A7CCD3-FF74-C768-364E-A16C15619B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6413" y="5209656"/>
            <a:ext cx="4718771" cy="459733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76B0932-843D-EE98-E208-9E6359A5B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10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597E20D9-6EA7-D357-A009-ED2F0CB8F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8241F8-F982-A2F5-240A-F9B7AB2E07FF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079089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Планируемые функции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9B9722-F686-E30B-4255-6692735B6AA4}"/>
              </a:ext>
            </a:extLst>
          </p:cNvPr>
          <p:cNvSpPr txBox="1"/>
          <p:nvPr/>
        </p:nvSpPr>
        <p:spPr>
          <a:xfrm>
            <a:off x="335673" y="1164920"/>
            <a:ext cx="1130986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/>
              <a:t>В течение одного года планируется</a:t>
            </a:r>
            <a:r>
              <a:rPr lang="en-US" sz="2000" b="1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Вложенные блоки и подсистемы</a:t>
            </a:r>
            <a:r>
              <a:rPr lang="en-US" sz="2000" dirty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Редактор </a:t>
            </a:r>
            <a:r>
              <a:rPr lang="en-US" sz="2000" dirty="0"/>
              <a:t>Hardware;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Интерфейс развёртки модели на железо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Коллективные операторы</a:t>
            </a:r>
            <a:r>
              <a:rPr lang="en-US" sz="2000" dirty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Поддержка пользовательских операторов</a:t>
            </a:r>
            <a:r>
              <a:rPr lang="en-US" sz="2000" dirty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Встроенный рендеринг </a:t>
            </a:r>
            <a:r>
              <a:rPr lang="en-US" sz="2000" dirty="0"/>
              <a:t>chrome trace format;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r>
              <a:rPr lang="ru-RU" sz="2000" b="1" dirty="0"/>
              <a:t>В течение двух лет планируется</a:t>
            </a:r>
            <a:r>
              <a:rPr lang="en-US" sz="2000" b="1" dirty="0"/>
              <a:t>:</a:t>
            </a:r>
            <a:endParaRPr lang="ru-RU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ONNX-</a:t>
            </a:r>
            <a:r>
              <a:rPr lang="ru-RU" sz="2000" dirty="0"/>
              <a:t>адаптеры для импорта и экспорта</a:t>
            </a:r>
            <a:r>
              <a:rPr lang="en-US" sz="2000" dirty="0"/>
              <a:t>;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Operator Fusing;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Quantization;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Продвинутые коллективные алгоритмы в зависимости от топологии кластера;</a:t>
            </a:r>
          </a:p>
          <a:p>
            <a:endParaRPr lang="en-US" sz="2000" b="1" dirty="0"/>
          </a:p>
          <a:p>
            <a:endParaRPr lang="ru-RU" sz="20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5B4A000-911E-BADF-B19B-75B47663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49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DEA5FE9-20A9-6748-5847-DAB993090311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079089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Содержание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CD04A7-9F52-52C3-F001-6707B164962C}"/>
              </a:ext>
            </a:extLst>
          </p:cNvPr>
          <p:cNvSpPr txBox="1"/>
          <p:nvPr/>
        </p:nvSpPr>
        <p:spPr>
          <a:xfrm>
            <a:off x="630936" y="1047085"/>
            <a:ext cx="915342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Чёрная дыра </a:t>
            </a:r>
            <a:r>
              <a:rPr lang="en-US" sz="2800" dirty="0"/>
              <a:t>AI-</a:t>
            </a:r>
            <a:r>
              <a:rPr lang="ru-RU" sz="2800" dirty="0"/>
              <a:t>инфраструктуры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Решение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Бизнес-модель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Запрашиваемые инвестиции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План развития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Ближайшие конкуренты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Технические особенности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800" dirty="0"/>
              <a:t>Технический контекст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800" dirty="0"/>
              <a:t>Целевые технические характеристики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800" dirty="0"/>
              <a:t>Архитектура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800" dirty="0"/>
              <a:t>Демонстрация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800" dirty="0"/>
              <a:t>Планируемые функции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04B3A3F-B036-F030-9D9C-A14FA948E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394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1B80C89-83C6-0A1F-04C6-03405648A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814" y="3997670"/>
            <a:ext cx="3423092" cy="2159009"/>
          </a:xfrm>
          <a:prstGeom prst="rect">
            <a:avLst/>
          </a:prstGeom>
        </p:spPr>
      </p:pic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CA25432-E693-0B79-AB65-D3ED382F86F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8995544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Чёрная дыра </a:t>
            </a:r>
            <a:r>
              <a:rPr lang="en-US" sz="4800" dirty="0"/>
              <a:t>AI-</a:t>
            </a:r>
            <a:r>
              <a:rPr lang="ru-RU" sz="4800" dirty="0"/>
              <a:t>инфраструктуры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3F5413-798F-5093-6B60-0CA18BB7C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3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5967A7-0499-A346-DC89-5735C2E8F77E}"/>
              </a:ext>
            </a:extLst>
          </p:cNvPr>
          <p:cNvSpPr txBox="1"/>
          <p:nvPr/>
        </p:nvSpPr>
        <p:spPr>
          <a:xfrm>
            <a:off x="140046" y="1266430"/>
            <a:ext cx="117952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Мировые расходы на искусственный интеллект превысят </a:t>
            </a:r>
            <a:r>
              <a:rPr lang="en-US" b="1" dirty="0">
                <a:solidFill>
                  <a:srgbClr val="000000"/>
                </a:solidFill>
              </a:rPr>
              <a:t>$2 </a:t>
            </a:r>
            <a:r>
              <a:rPr lang="ru-RU" b="1" dirty="0">
                <a:solidFill>
                  <a:srgbClr val="000000"/>
                </a:solidFill>
              </a:rPr>
              <a:t>трлн. </a:t>
            </a:r>
            <a:r>
              <a:rPr lang="en-US" dirty="0">
                <a:solidFill>
                  <a:srgbClr val="000000"/>
                </a:solidFill>
                <a:hlinkClick r:id="rId4"/>
              </a:rPr>
              <a:t>[1].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При этом средний процент использования мощностей - 5% </a:t>
            </a:r>
            <a:r>
              <a:rPr lang="en-US" dirty="0">
                <a:solidFill>
                  <a:srgbClr val="000000"/>
                </a:solidFill>
                <a:hlinkClick r:id="rId5"/>
              </a:rPr>
              <a:t>[2]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ru-RU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80% компаний ошибаются в прогнозах о требуемых мощностях более чем на 25%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84% </a:t>
            </a:r>
            <a:r>
              <a:rPr lang="ru-RU" dirty="0">
                <a:solidFill>
                  <a:srgbClr val="000000"/>
                </a:solidFill>
              </a:rPr>
              <a:t>компаний сообщают о снижении валовой прибыли более чем на </a:t>
            </a:r>
            <a:r>
              <a:rPr lang="en-US" dirty="0">
                <a:solidFill>
                  <a:srgbClr val="000000"/>
                </a:solidFill>
              </a:rPr>
              <a:t>6% </a:t>
            </a:r>
            <a:r>
              <a:rPr lang="ru-RU" dirty="0">
                <a:solidFill>
                  <a:srgbClr val="000000"/>
                </a:solidFill>
              </a:rPr>
              <a:t>из-за затрат на</a:t>
            </a:r>
            <a:r>
              <a:rPr lang="en-US" dirty="0">
                <a:solidFill>
                  <a:srgbClr val="000000"/>
                </a:solidFill>
              </a:rPr>
              <a:t> AI. </a:t>
            </a:r>
            <a:r>
              <a:rPr lang="ru-RU" dirty="0">
                <a:solidFill>
                  <a:srgbClr val="000000"/>
                </a:solidFill>
              </a:rPr>
              <a:t> При этом 26% теряют 16+% валовой прибыли </a:t>
            </a:r>
            <a:r>
              <a:rPr lang="en-US" dirty="0">
                <a:solidFill>
                  <a:srgbClr val="000000"/>
                </a:solidFill>
                <a:hlinkClick r:id="rId6"/>
              </a:rPr>
              <a:t>[3]</a:t>
            </a:r>
            <a:r>
              <a:rPr lang="ru-RU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Из-за проблем в инфраструктуре и неэффективных процессов разработки, компании резервируют в 20 раз больше мощностей, чем используют.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В среднем, час простоя </a:t>
            </a:r>
            <a:r>
              <a:rPr lang="en-US" dirty="0">
                <a:solidFill>
                  <a:srgbClr val="000000"/>
                </a:solidFill>
              </a:rPr>
              <a:t>GPU </a:t>
            </a:r>
            <a:r>
              <a:rPr lang="ru-RU" dirty="0">
                <a:solidFill>
                  <a:srgbClr val="000000"/>
                </a:solidFill>
              </a:rPr>
              <a:t>обходится в </a:t>
            </a:r>
            <a:r>
              <a:rPr lang="en-US" b="1" dirty="0">
                <a:solidFill>
                  <a:srgbClr val="000000"/>
                </a:solidFill>
              </a:rPr>
              <a:t>$ </a:t>
            </a:r>
            <a:r>
              <a:rPr lang="ru-RU" b="1" dirty="0">
                <a:solidFill>
                  <a:srgbClr val="000000"/>
                </a:solidFill>
              </a:rPr>
              <a:t>1-3. </a:t>
            </a:r>
            <a:r>
              <a:rPr lang="ru-RU" dirty="0">
                <a:solidFill>
                  <a:srgbClr val="000000"/>
                </a:solidFill>
              </a:rPr>
              <a:t>Для кластера из тысячи устройств – </a:t>
            </a:r>
            <a:r>
              <a:rPr lang="en-US" b="1" dirty="0">
                <a:solidFill>
                  <a:srgbClr val="000000"/>
                </a:solidFill>
              </a:rPr>
              <a:t>$</a:t>
            </a:r>
            <a:r>
              <a:rPr lang="ru-RU" b="1" dirty="0">
                <a:solidFill>
                  <a:srgbClr val="000000"/>
                </a:solidFill>
              </a:rPr>
              <a:t>1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ru-RU" b="1" dirty="0">
                <a:solidFill>
                  <a:srgbClr val="000000"/>
                </a:solidFill>
              </a:rPr>
              <a:t>млн. </a:t>
            </a:r>
            <a:r>
              <a:rPr lang="ru-RU" dirty="0">
                <a:solidFill>
                  <a:srgbClr val="000000"/>
                </a:solidFill>
              </a:rPr>
              <a:t>в месяц.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A4CB290-8397-D4FA-518F-FEEE5F33B5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8994" y="3772952"/>
            <a:ext cx="6809872" cy="238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9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CA25432-E693-0B79-AB65-D3ED382F86F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8995544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Решение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3F5413-798F-5093-6B60-0CA18BB7C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4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5967A7-0499-A346-DC89-5735C2E8F77E}"/>
              </a:ext>
            </a:extLst>
          </p:cNvPr>
          <p:cNvSpPr txBox="1"/>
          <p:nvPr/>
        </p:nvSpPr>
        <p:spPr>
          <a:xfrm>
            <a:off x="396721" y="1328712"/>
            <a:ext cx="107012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Мы предлагаем решение для оптимизации расходов на </a:t>
            </a:r>
            <a:r>
              <a:rPr lang="en-US" dirty="0">
                <a:solidFill>
                  <a:srgbClr val="000000"/>
                </a:solidFill>
              </a:rPr>
              <a:t>AI-</a:t>
            </a:r>
            <a:r>
              <a:rPr lang="ru-RU" dirty="0">
                <a:solidFill>
                  <a:srgbClr val="000000"/>
                </a:solidFill>
              </a:rPr>
              <a:t>инфраструктуру</a:t>
            </a:r>
            <a:r>
              <a:rPr lang="en-US" dirty="0">
                <a:solidFill>
                  <a:srgbClr val="000000"/>
                </a:solidFill>
              </a:rPr>
              <a:t>: </a:t>
            </a:r>
            <a:r>
              <a:rPr lang="en-US" b="1" dirty="0" err="1">
                <a:solidFill>
                  <a:srgbClr val="000000"/>
                </a:solidFill>
              </a:rPr>
              <a:t>ForgeML</a:t>
            </a:r>
            <a:r>
              <a:rPr lang="ru-RU" dirty="0">
                <a:solidFill>
                  <a:srgbClr val="000000"/>
                </a:solidFill>
              </a:rPr>
              <a:t>. Продукт позволит: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000000"/>
                </a:solidFill>
              </a:rPr>
              <a:t>Предсказать объём требуемых инвестиций </a:t>
            </a:r>
            <a:r>
              <a:rPr lang="ru-RU" dirty="0">
                <a:solidFill>
                  <a:srgbClr val="000000"/>
                </a:solidFill>
              </a:rPr>
              <a:t>в «железо» с точностью более 90%.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Наперёд, перед разворачиванием модели</a:t>
            </a:r>
            <a:r>
              <a:rPr lang="ru-RU" b="1" dirty="0">
                <a:solidFill>
                  <a:srgbClr val="000000"/>
                </a:solidFill>
              </a:rPr>
              <a:t>, оценить </a:t>
            </a:r>
            <a:r>
              <a:rPr lang="ru-RU" dirty="0">
                <a:solidFill>
                  <a:srgbClr val="000000"/>
                </a:solidFill>
              </a:rPr>
              <a:t>её </a:t>
            </a:r>
            <a:r>
              <a:rPr lang="ru-RU" b="1" dirty="0">
                <a:solidFill>
                  <a:srgbClr val="000000"/>
                </a:solidFill>
              </a:rPr>
              <a:t>характеристики, стоимость исполнения и производительность</a:t>
            </a:r>
            <a:r>
              <a:rPr lang="ru-RU" dirty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>
                <a:solidFill>
                  <a:srgbClr val="000000"/>
                </a:solidFill>
              </a:rPr>
              <a:t>Снизить стоимость </a:t>
            </a:r>
            <a:r>
              <a:rPr lang="ru-RU" dirty="0">
                <a:solidFill>
                  <a:srgbClr val="000000"/>
                </a:solidFill>
              </a:rPr>
              <a:t>экспериментов при разработке новой архитектуры модели.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66869C-7AB0-F4D7-B4BF-C74C23AC7777}"/>
              </a:ext>
            </a:extLst>
          </p:cNvPr>
          <p:cNvSpPr txBox="1"/>
          <p:nvPr/>
        </p:nvSpPr>
        <p:spPr>
          <a:xfrm>
            <a:off x="396720" y="2940866"/>
            <a:ext cx="9292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С помощью предлагаемого решения ожидается снизить потери валовой прибыли при интеграции </a:t>
            </a:r>
            <a:r>
              <a:rPr lang="en-US" dirty="0">
                <a:solidFill>
                  <a:srgbClr val="000000"/>
                </a:solidFill>
              </a:rPr>
              <a:t>AI </a:t>
            </a:r>
            <a:r>
              <a:rPr lang="ru-RU" dirty="0">
                <a:solidFill>
                  <a:srgbClr val="000000"/>
                </a:solidFill>
              </a:rPr>
              <a:t>продуктов в бизнес</a:t>
            </a:r>
            <a:r>
              <a:rPr lang="en-US" dirty="0">
                <a:solidFill>
                  <a:srgbClr val="000000"/>
                </a:solidFill>
              </a:rPr>
              <a:t>-</a:t>
            </a:r>
            <a:r>
              <a:rPr lang="ru-RU" dirty="0">
                <a:solidFill>
                  <a:srgbClr val="000000"/>
                </a:solidFill>
              </a:rPr>
              <a:t>модель компании на </a:t>
            </a:r>
            <a:r>
              <a:rPr lang="ru-RU" b="1" dirty="0">
                <a:solidFill>
                  <a:srgbClr val="000000"/>
                </a:solidFill>
              </a:rPr>
              <a:t>1-3%</a:t>
            </a:r>
            <a:r>
              <a:rPr lang="ru-RU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EBE670-FB84-7BE3-8BD6-845BD55E7EB3}"/>
              </a:ext>
            </a:extLst>
          </p:cNvPr>
          <p:cNvSpPr txBox="1"/>
          <p:nvPr/>
        </p:nvSpPr>
        <p:spPr>
          <a:xfrm>
            <a:off x="396721" y="3867295"/>
            <a:ext cx="11107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Мы предоставим цифровой полигон для испытания, валидации, верификации и оценки характеристик целевых </a:t>
            </a:r>
            <a:r>
              <a:rPr lang="en-US" dirty="0">
                <a:solidFill>
                  <a:srgbClr val="000000"/>
                </a:solidFill>
              </a:rPr>
              <a:t>AI </a:t>
            </a:r>
            <a:r>
              <a:rPr lang="ru-RU" dirty="0">
                <a:solidFill>
                  <a:srgbClr val="000000"/>
                </a:solidFill>
              </a:rPr>
              <a:t>моделей, который поможет бизнесу получать больше прибыли при интеграции </a:t>
            </a:r>
            <a:r>
              <a:rPr lang="en-US" dirty="0">
                <a:solidFill>
                  <a:srgbClr val="000000"/>
                </a:solidFill>
              </a:rPr>
              <a:t>AI </a:t>
            </a:r>
            <a:r>
              <a:rPr lang="ru-RU" dirty="0">
                <a:solidFill>
                  <a:srgbClr val="000000"/>
                </a:solidFill>
              </a:rPr>
              <a:t>продуктов, а также ускорит разработку новых моделей.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21B0EF-8176-13BD-756C-168A341AFFC0}"/>
              </a:ext>
            </a:extLst>
          </p:cNvPr>
          <p:cNvSpPr txBox="1"/>
          <p:nvPr/>
        </p:nvSpPr>
        <p:spPr>
          <a:xfrm>
            <a:off x="396720" y="5067623"/>
            <a:ext cx="11107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С помощью создания цифрового двойника целевого железа и модели, с учётом особенностей современных фреймворков, продукт позволит проводить всесторонний анализ.</a:t>
            </a:r>
          </a:p>
        </p:txBody>
      </p:sp>
    </p:spTree>
    <p:extLst>
      <p:ext uri="{BB962C8B-B14F-4D97-AF65-F5344CB8AC3E}">
        <p14:creationId xmlns:p14="http://schemas.microsoft.com/office/powerpoint/2010/main" val="1098084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7990E5D-AF02-BB1C-F64B-488C5F7F2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25" y="1269705"/>
            <a:ext cx="8829675" cy="4684006"/>
          </a:xfrm>
          <a:prstGeom prst="rect">
            <a:avLst/>
          </a:prstGeom>
        </p:spPr>
      </p:pic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CA25432-E693-0B79-AB65-D3ED382F86F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079089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Решение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01FE7C-382B-5142-2766-EC721DF9D5C5}"/>
              </a:ext>
            </a:extLst>
          </p:cNvPr>
          <p:cNvSpPr txBox="1"/>
          <p:nvPr/>
        </p:nvSpPr>
        <p:spPr>
          <a:xfrm>
            <a:off x="279332" y="2212762"/>
            <a:ext cx="12883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Библиотека блоков для построения модели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310570-F40E-F5B8-D956-0D65E40519EB}"/>
              </a:ext>
            </a:extLst>
          </p:cNvPr>
          <p:cNvSpPr txBox="1"/>
          <p:nvPr/>
        </p:nvSpPr>
        <p:spPr>
          <a:xfrm>
            <a:off x="302671" y="1204566"/>
            <a:ext cx="10841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Импорт / экспорт модели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D6A4FB-A7A9-F17F-57A3-957DC3D58BC6}"/>
              </a:ext>
            </a:extLst>
          </p:cNvPr>
          <p:cNvSpPr txBox="1"/>
          <p:nvPr/>
        </p:nvSpPr>
        <p:spPr>
          <a:xfrm>
            <a:off x="316897" y="4733655"/>
            <a:ext cx="1288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Консоль для вывода сообщений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726A25-FC22-138A-B763-35CD24B12444}"/>
              </a:ext>
            </a:extLst>
          </p:cNvPr>
          <p:cNvSpPr txBox="1"/>
          <p:nvPr/>
        </p:nvSpPr>
        <p:spPr>
          <a:xfrm>
            <a:off x="316897" y="3611708"/>
            <a:ext cx="1084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Прототип целевой модели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B44F5B6-A137-62AC-D48E-564D3DB92FDC}"/>
              </a:ext>
            </a:extLst>
          </p:cNvPr>
          <p:cNvSpPr/>
          <p:nvPr/>
        </p:nvSpPr>
        <p:spPr>
          <a:xfrm>
            <a:off x="2440147" y="2012352"/>
            <a:ext cx="1084104" cy="28906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7DA8101-CF33-0051-4D1C-1DDC58F1D472}"/>
              </a:ext>
            </a:extLst>
          </p:cNvPr>
          <p:cNvSpPr/>
          <p:nvPr/>
        </p:nvSpPr>
        <p:spPr>
          <a:xfrm>
            <a:off x="3549718" y="1293343"/>
            <a:ext cx="2246539" cy="3850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33F6416-FEB5-DBCC-876E-897BBE493FCB}"/>
              </a:ext>
            </a:extLst>
          </p:cNvPr>
          <p:cNvSpPr/>
          <p:nvPr/>
        </p:nvSpPr>
        <p:spPr>
          <a:xfrm>
            <a:off x="3549718" y="5246558"/>
            <a:ext cx="2546282" cy="8133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024BD5D0-01AE-5E08-390A-7DD4CE8A49E9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1386776" y="1483856"/>
            <a:ext cx="2137475" cy="1362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C8A1927A-863D-5133-7ADB-385AF945E089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1567639" y="2751371"/>
            <a:ext cx="872508" cy="1894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9AE9F88F-4B86-99A4-9777-6BEEF1D25777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1401001" y="3839527"/>
            <a:ext cx="2546282" cy="18768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680A80C6-2DAC-C5D8-0A11-7688716F761F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1605204" y="5149154"/>
            <a:ext cx="1919047" cy="4928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5106B7F-5B90-3571-287C-6B6762D9F9A0}"/>
              </a:ext>
            </a:extLst>
          </p:cNvPr>
          <p:cNvSpPr txBox="1"/>
          <p:nvPr/>
        </p:nvSpPr>
        <p:spPr>
          <a:xfrm>
            <a:off x="5164998" y="6029105"/>
            <a:ext cx="3726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0000"/>
                </a:solidFill>
              </a:rPr>
              <a:t>Рис. 1 Иллюстрация интерфейса </a:t>
            </a:r>
            <a:r>
              <a:rPr lang="en-US" sz="1200" dirty="0" err="1">
                <a:solidFill>
                  <a:srgbClr val="000000"/>
                </a:solidFill>
              </a:rPr>
              <a:t>ForgeML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705388-A78B-B264-55B9-4F956B1E0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331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CA25432-E693-0B79-AB65-D3ED382F86F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079089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Бизнес-модель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705388-A78B-B264-55B9-4F956B1E0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6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025C5D-2F8F-E155-BC55-14FE11EF5C16}"/>
              </a:ext>
            </a:extLst>
          </p:cNvPr>
          <p:cNvSpPr txBox="1"/>
          <p:nvPr/>
        </p:nvSpPr>
        <p:spPr>
          <a:xfrm>
            <a:off x="353727" y="1047085"/>
            <a:ext cx="1058057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Рынки: </a:t>
            </a:r>
            <a:r>
              <a:rPr lang="ru-RU" dirty="0"/>
              <a:t>Международный B2B рынок. Нишевый, специфичный.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Первичный: </a:t>
            </a:r>
            <a:r>
              <a:rPr lang="ru-RU" dirty="0" err="1"/>
              <a:t>BigTech</a:t>
            </a:r>
            <a:r>
              <a:rPr lang="ru-RU" dirty="0"/>
              <a:t> (Яндекс, VK, </a:t>
            </a:r>
            <a:r>
              <a:rPr lang="ru-RU" dirty="0" err="1"/>
              <a:t>Ozon</a:t>
            </a:r>
            <a:r>
              <a:rPr lang="ru-RU" dirty="0"/>
              <a:t>, </a:t>
            </a:r>
            <a:r>
              <a:rPr lang="ru-RU" dirty="0" err="1"/>
              <a:t>Avito</a:t>
            </a:r>
            <a:r>
              <a:rPr lang="ru-RU" dirty="0"/>
              <a:t>) и AI-стартапы.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Вторичный: Крупный Enterprise с собственными AI-отделами (Телеком, </a:t>
            </a:r>
            <a:r>
              <a:rPr lang="ru-RU" dirty="0" err="1"/>
              <a:t>Финтех</a:t>
            </a:r>
            <a:r>
              <a:rPr lang="ru-RU" dirty="0"/>
              <a:t>, Ритейл, Автономный транспорт).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Третичный: </a:t>
            </a:r>
            <a:r>
              <a:rPr lang="ru-RU" dirty="0" err="1"/>
              <a:t>Cloud</a:t>
            </a:r>
            <a:r>
              <a:rPr lang="ru-RU" dirty="0"/>
              <a:t>-провайдеры AI-инфраструктуры (</a:t>
            </a:r>
            <a:r>
              <a:rPr lang="ru-RU" dirty="0" err="1"/>
              <a:t>Nebius</a:t>
            </a:r>
            <a:r>
              <a:rPr lang="ru-RU" dirty="0"/>
              <a:t>, </a:t>
            </a:r>
            <a:r>
              <a:rPr lang="ru-RU" dirty="0" err="1"/>
              <a:t>Selectel</a:t>
            </a:r>
            <a:r>
              <a:rPr lang="ru-RU" dirty="0"/>
              <a:t>, Yandex </a:t>
            </a:r>
            <a:r>
              <a:rPr lang="ru-RU" dirty="0" err="1"/>
              <a:t>Cloud</a:t>
            </a:r>
            <a:r>
              <a:rPr lang="ru-RU" dirty="0"/>
              <a:t>) — для внутренней оптимизации размещения виртуальных GPU.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AC8760-5DC3-78C7-EABD-72F1AC5EA0A1}"/>
              </a:ext>
            </a:extLst>
          </p:cNvPr>
          <p:cNvSpPr txBox="1"/>
          <p:nvPr/>
        </p:nvSpPr>
        <p:spPr>
          <a:xfrm>
            <a:off x="353727" y="2832386"/>
            <a:ext cx="1058057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Каналы: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Контент-маркетинг и сообщество: Технические статьи и </a:t>
            </a:r>
            <a:r>
              <a:rPr lang="ru-RU" dirty="0" err="1"/>
              <a:t>benchmarks</a:t>
            </a:r>
            <a:r>
              <a:rPr lang="ru-RU" dirty="0"/>
              <a:t> на </a:t>
            </a:r>
            <a:r>
              <a:rPr lang="ru-RU" dirty="0" err="1"/>
              <a:t>Medium</a:t>
            </a:r>
            <a:r>
              <a:rPr lang="ru-RU" dirty="0"/>
              <a:t>, </a:t>
            </a:r>
            <a:r>
              <a:rPr lang="ru-RU" dirty="0" err="1"/>
              <a:t>arXiv</a:t>
            </a:r>
            <a:r>
              <a:rPr lang="ru-RU" dirty="0"/>
              <a:t>, выступления на отраслевых конференциях.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Открытые бенчмарк вашего симулятора против реальных прогонов для построения доверия.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Product-Led Growth (PLG) с </a:t>
            </a:r>
            <a:r>
              <a:rPr lang="ru-RU" dirty="0" err="1"/>
              <a:t>open-core</a:t>
            </a:r>
            <a:r>
              <a:rPr lang="ru-RU" dirty="0"/>
              <a:t>: Бесплатная Community-версия приложения с ограничением по функционалу симуляции.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Партнёрства с облачными провайдерами и вендорами “железа” (NVIDIA, Google </a:t>
            </a:r>
            <a:r>
              <a:rPr lang="ru-RU" dirty="0" err="1"/>
              <a:t>Cloud</a:t>
            </a:r>
            <a:r>
              <a:rPr lang="ru-RU" dirty="0"/>
              <a:t>, AWS): Интеграция в их маркетплейсы как рекомендованного инструмента для оптимизации затрат клиентов.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Прямые продажи (</a:t>
            </a:r>
            <a:r>
              <a:rPr lang="ru-RU" dirty="0" err="1"/>
              <a:t>outbound</a:t>
            </a:r>
            <a:r>
              <a:rPr lang="ru-RU" dirty="0"/>
              <a:t>): Формирование списка из 50–100 целевых аккаунтов, персональные демо для VP </a:t>
            </a:r>
            <a:r>
              <a:rPr lang="ru-RU" dirty="0" err="1"/>
              <a:t>Eng</a:t>
            </a:r>
            <a:r>
              <a:rPr lang="ru-RU" dirty="0"/>
              <a:t>. и руководителей AI/ML.</a:t>
            </a:r>
          </a:p>
        </p:txBody>
      </p:sp>
    </p:spTree>
    <p:extLst>
      <p:ext uri="{BB962C8B-B14F-4D97-AF65-F5344CB8AC3E}">
        <p14:creationId xmlns:p14="http://schemas.microsoft.com/office/powerpoint/2010/main" val="3713501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A92909BC-5D27-BE51-DA66-5D735C10C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CA25432-E693-0B79-AB65-D3ED382F86F0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079089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Бизнес-модель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705388-A78B-B264-55B9-4F956B1E0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B8DF981-7D49-4ACA-B35B-056083920D89}" type="slidenum">
              <a:rPr lang="ru-RU" smtClean="0"/>
              <a:t>7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025C5D-2F8F-E155-BC55-14FE11EF5C16}"/>
              </a:ext>
            </a:extLst>
          </p:cNvPr>
          <p:cNvSpPr txBox="1"/>
          <p:nvPr/>
        </p:nvSpPr>
        <p:spPr>
          <a:xfrm>
            <a:off x="353727" y="1047085"/>
            <a:ext cx="1058057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Потоки доходов</a:t>
            </a:r>
            <a:r>
              <a:rPr lang="ru-RU" dirty="0"/>
              <a:t>: 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Консалтинговая оценка на заказ – за фиксированную стоимость даём консультацию касательно разворачивания определённой модели у заказчика. Даём оценку стоимости, производительности и требуемых инвестиций.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Professional Services: Помощь в интеграции с внутренними </a:t>
            </a:r>
            <a:r>
              <a:rPr lang="ru-RU" dirty="0" err="1"/>
              <a:t>MLOps</a:t>
            </a:r>
            <a:r>
              <a:rPr lang="ru-RU" dirty="0"/>
              <a:t>-конвейерами заказчика ($20–50K единоразово).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Подписка на команду (Team Plan): От $2000/</a:t>
            </a:r>
            <a:r>
              <a:rPr lang="ru-RU" dirty="0" err="1"/>
              <a:t>мес</a:t>
            </a:r>
            <a:r>
              <a:rPr lang="ru-RU" dirty="0"/>
              <a:t> за 10 активных пользователей с безлимитным доступом к функциям.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Enterprise-лицензия: Годовая фиксированная плата $150–300K+, включающая </a:t>
            </a:r>
            <a:r>
              <a:rPr lang="ru-RU" dirty="0" err="1"/>
              <a:t>on-premise</a:t>
            </a:r>
            <a:r>
              <a:rPr lang="ru-RU" dirty="0"/>
              <a:t> развёртывание </a:t>
            </a:r>
            <a:r>
              <a:rPr lang="en-US" dirty="0"/>
              <a:t>(</a:t>
            </a:r>
            <a:r>
              <a:rPr lang="ru-RU" dirty="0"/>
              <a:t>в закрытом контуре</a:t>
            </a:r>
            <a:r>
              <a:rPr lang="en-US" dirty="0"/>
              <a:t>)</a:t>
            </a:r>
            <a:r>
              <a:rPr lang="ru-RU" dirty="0"/>
              <a:t>, </a:t>
            </a:r>
            <a:r>
              <a:rPr lang="ru-RU" dirty="0" err="1"/>
              <a:t>кастомные</a:t>
            </a:r>
            <a:r>
              <a:rPr lang="ru-RU" dirty="0"/>
              <a:t> профили «железа» заказчика, аудит логов, SLA.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Контракт на разработку компонентов моделей заказчика. Пусть заказчик заинтересован в моделировании процесса X, содержащего компоненту Y, которой в продукте нет. Создаётся и обсуждается контракт, за стоимость Z и в определённые сроки мы разрабатываем компонент для заказчика. Это может быть как поддержка конкретных чипов, продвинутых операторов и слоёв, так и другие фичи продукта. </a:t>
            </a:r>
          </a:p>
        </p:txBody>
      </p:sp>
    </p:spTree>
    <p:extLst>
      <p:ext uri="{BB962C8B-B14F-4D97-AF65-F5344CB8AC3E}">
        <p14:creationId xmlns:p14="http://schemas.microsoft.com/office/powerpoint/2010/main" val="579024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0DDE87D-C3FB-5F89-51B8-D45520CD8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8</a:t>
            </a:fld>
            <a:endParaRPr lang="ru-RU"/>
          </a:p>
        </p:txBody>
      </p:sp>
      <p:pic>
        <p:nvPicPr>
          <p:cNvPr id="3" name="Рисунок 2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331335CA-8F75-11E1-04FE-365142EFE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6172B15-43DA-99DF-9ED2-E3E0DC9E48FA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6743232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/>
              <a:t>Запрашиваемые инвестиции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6A50E7-16BC-5102-ED3D-2048C7D1560B}"/>
              </a:ext>
            </a:extLst>
          </p:cNvPr>
          <p:cNvSpPr txBox="1"/>
          <p:nvPr/>
        </p:nvSpPr>
        <p:spPr>
          <a:xfrm>
            <a:off x="367845" y="1328712"/>
            <a:ext cx="11107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Мы оцениваем сроки разработки минимального коммерчески полезного продукта в 2 человеко-года. Разработка всех заявленных на данный момент на функций займёт 10 человеко-лет.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AF821D-F3CA-715D-CC23-7D7F5613FA11}"/>
              </a:ext>
            </a:extLst>
          </p:cNvPr>
          <p:cNvSpPr txBox="1"/>
          <p:nvPr/>
        </p:nvSpPr>
        <p:spPr>
          <a:xfrm>
            <a:off x="367843" y="2349045"/>
            <a:ext cx="11107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</a:rPr>
              <a:t>Минимальный план инвестиций:</a:t>
            </a:r>
          </a:p>
          <a:p>
            <a:r>
              <a:rPr lang="ru-RU" dirty="0">
                <a:solidFill>
                  <a:srgbClr val="000000"/>
                </a:solidFill>
              </a:rPr>
              <a:t>10 млн. руб. на год. Команда 3-6 человек. Ожидается предоставить минимальный коммерчески полезный продукт через год. Фокус на первые каналы продаж - консалтинга и аналитических заказов.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0926D-A91E-E4F1-5324-4CA0FE5BDBF8}"/>
              </a:ext>
            </a:extLst>
          </p:cNvPr>
          <p:cNvSpPr txBox="1"/>
          <p:nvPr/>
        </p:nvSpPr>
        <p:spPr>
          <a:xfrm>
            <a:off x="367842" y="3477501"/>
            <a:ext cx="11107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</a:rPr>
              <a:t>Средний план инвестиций</a:t>
            </a:r>
            <a:r>
              <a:rPr lang="ru-RU" dirty="0">
                <a:solidFill>
                  <a:srgbClr val="000000"/>
                </a:solidFill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</a:rPr>
              <a:t>25 млн. руб. на год. Команда 10-20 человек. Ожидается предоставить коммерчески полезный продукт через год, с поддержкой большинства заявленных функций. Кроме аналитики под заказ, планируется облачный сервис.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73E833-EA4E-E1D5-38FE-87642B0E6192}"/>
              </a:ext>
            </a:extLst>
          </p:cNvPr>
          <p:cNvSpPr txBox="1"/>
          <p:nvPr/>
        </p:nvSpPr>
        <p:spPr>
          <a:xfrm>
            <a:off x="367842" y="4882956"/>
            <a:ext cx="11107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</a:rPr>
              <a:t>Максимальный план инвестиций:</a:t>
            </a:r>
          </a:p>
          <a:p>
            <a:r>
              <a:rPr lang="ru-RU" dirty="0">
                <a:solidFill>
                  <a:srgbClr val="000000"/>
                </a:solidFill>
              </a:rPr>
              <a:t>50 млн. руб. на год. Команда 20-50 человек. Ожидается предоставить коммерчески полезный продукт через год. Кроме аналитики и облачного сервиса планируется безопасная разработка и коробочное решение.</a:t>
            </a:r>
          </a:p>
        </p:txBody>
      </p:sp>
    </p:spTree>
    <p:extLst>
      <p:ext uri="{BB962C8B-B14F-4D97-AF65-F5344CB8AC3E}">
        <p14:creationId xmlns:p14="http://schemas.microsoft.com/office/powerpoint/2010/main" val="975790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3E1BB4E-5CE4-7125-95BE-32ED4245B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DF981-7D49-4ACA-B35B-056083920D89}" type="slidenum">
              <a:rPr lang="ru-RU" smtClean="0"/>
              <a:t>9</a:t>
            </a:fld>
            <a:endParaRPr lang="ru-RU"/>
          </a:p>
        </p:txBody>
      </p:sp>
      <p:pic>
        <p:nvPicPr>
          <p:cNvPr id="3" name="Рисунок 2" descr="Изображение выглядит как Графика, мультфильм, графическая вставка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B2199EBE-6240-6BFF-BD27-2F14352036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872" cy="1047085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4DBE9E0-420F-E687-6257-730FF3F83A8D}"/>
              </a:ext>
            </a:extLst>
          </p:cNvPr>
          <p:cNvSpPr txBox="1">
            <a:spLocks/>
          </p:cNvSpPr>
          <p:nvPr/>
        </p:nvSpPr>
        <p:spPr>
          <a:xfrm>
            <a:off x="1082107" y="163792"/>
            <a:ext cx="8495030" cy="100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dirty="0">
                <a:solidFill>
                  <a:srgbClr val="000000"/>
                </a:solidFill>
              </a:rPr>
              <a:t>План развития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A8031D-7426-6F98-6E55-5BE894307E24}"/>
              </a:ext>
            </a:extLst>
          </p:cNvPr>
          <p:cNvSpPr txBox="1"/>
          <p:nvPr/>
        </p:nvSpPr>
        <p:spPr>
          <a:xfrm>
            <a:off x="468427" y="1210877"/>
            <a:ext cx="111070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На начальном этапе мы сфокусируемся на консалтинговых услугах – технических консультациях и аналитике под заказ. Будем анализировать объем требуемых инвестиций для интеграции продуктовых </a:t>
            </a:r>
            <a:r>
              <a:rPr lang="en-US" dirty="0">
                <a:solidFill>
                  <a:srgbClr val="000000"/>
                </a:solidFill>
              </a:rPr>
              <a:t>AI-</a:t>
            </a:r>
            <a:r>
              <a:rPr lang="ru-RU" dirty="0">
                <a:solidFill>
                  <a:srgbClr val="000000"/>
                </a:solidFill>
              </a:rPr>
              <a:t>решений в бизнес-модель заказчика. Выстроим доверие с первыми заказчиками.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solidFill>
                <a:srgbClr val="0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Далее, сфокусируемся на разработке облачного сервиса, чтобы уверенно выйти на международный рынок и принимать заказы со всего мира. Начнём осваивать глобальные каналы, заключать партнёрства с зарубежными компаниями. Задумаемся о безопасности и защите прав.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solidFill>
                <a:srgbClr val="0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После первых пунктов – сфокусируемся на масштабировании продукта и разработки коробочного решения для закрытых контуров заказчиков</a:t>
            </a:r>
            <a:r>
              <a:rPr lang="en-US" dirty="0">
                <a:solidFill>
                  <a:srgbClr val="000000"/>
                </a:solidFill>
              </a:rPr>
              <a:t> (on-premise)</a:t>
            </a:r>
            <a:r>
              <a:rPr lang="ru-RU" dirty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93F772A3-6C5A-CEB4-EF07-1075DEA7A8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15"/>
          <a:stretch/>
        </p:blipFill>
        <p:spPr bwMode="auto">
          <a:xfrm>
            <a:off x="4936244" y="3966464"/>
            <a:ext cx="1755648" cy="2333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>
            <a:extLst>
              <a:ext uri="{FF2B5EF4-FFF2-40B4-BE49-F238E27FC236}">
                <a16:creationId xmlns:a16="http://schemas.microsoft.com/office/drawing/2014/main" id="{EAB01492-B819-D558-40E8-FEEE86A0C1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34"/>
          <a:stretch/>
        </p:blipFill>
        <p:spPr bwMode="auto">
          <a:xfrm>
            <a:off x="1391971" y="4185577"/>
            <a:ext cx="2351507" cy="18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Picture background">
            <a:extLst>
              <a:ext uri="{FF2B5EF4-FFF2-40B4-BE49-F238E27FC236}">
                <a16:creationId xmlns:a16="http://schemas.microsoft.com/office/drawing/2014/main" id="{8AAD7C63-5820-E586-FCC6-0E99951B44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14"/>
          <a:stretch/>
        </p:blipFill>
        <p:spPr bwMode="auto">
          <a:xfrm>
            <a:off x="7884659" y="3966464"/>
            <a:ext cx="1896331" cy="2333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BE318A37-75D4-29C7-A32B-E412B49269E6}"/>
              </a:ext>
            </a:extLst>
          </p:cNvPr>
          <p:cNvSpPr/>
          <p:nvPr/>
        </p:nvSpPr>
        <p:spPr>
          <a:xfrm>
            <a:off x="3977640" y="4873752"/>
            <a:ext cx="585216" cy="43891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BE01D7B8-D1A1-6589-308A-8DD70AAB219D}"/>
              </a:ext>
            </a:extLst>
          </p:cNvPr>
          <p:cNvSpPr/>
          <p:nvPr/>
        </p:nvSpPr>
        <p:spPr>
          <a:xfrm>
            <a:off x="7065280" y="4873664"/>
            <a:ext cx="585216" cy="43891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01203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2527</TotalTime>
  <Words>1500</Words>
  <Application>Microsoft Office PowerPoint</Application>
  <PresentationFormat>Широкоэкранный</PresentationFormat>
  <Paragraphs>144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Malgun Gothic</vt:lpstr>
      <vt:lpstr>Aptos</vt:lpstr>
      <vt:lpstr>Arial</vt:lpstr>
      <vt:lpstr>Calibri</vt:lpstr>
      <vt:lpstr>Calibri Light</vt:lpstr>
      <vt:lpstr>YS Text</vt:lpstr>
      <vt:lpstr>Ретро</vt:lpstr>
      <vt:lpstr>ForgeML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Медведев Виктор mva033</dc:creator>
  <cp:lastModifiedBy>Медведев Виктор mva033</cp:lastModifiedBy>
  <cp:revision>20</cp:revision>
  <dcterms:created xsi:type="dcterms:W3CDTF">2026-04-27T18:56:29Z</dcterms:created>
  <dcterms:modified xsi:type="dcterms:W3CDTF">2026-05-08T08:52:47Z</dcterms:modified>
</cp:coreProperties>
</file>