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0" r:id="rId2"/>
    <p:sldId id="281" r:id="rId3"/>
    <p:sldId id="286" r:id="rId4"/>
    <p:sldId id="291" r:id="rId5"/>
    <p:sldId id="302" r:id="rId6"/>
    <p:sldId id="301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BB3C1"/>
    <a:srgbClr val="FF2F2D"/>
    <a:srgbClr val="D5DAE3"/>
    <a:srgbClr val="8F00FF"/>
    <a:srgbClr val="CAEDEE"/>
    <a:srgbClr val="FD493D"/>
    <a:srgbClr val="B5D8E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11" d="100"/>
          <a:sy n="111" d="100"/>
        </p:scale>
        <p:origin x="78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350284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1.png"/><Relationship Id="rId3" Type="http://schemas.openxmlformats.org/officeDocument/2006/relationships/image" Target="../media/image18.svg"/><Relationship Id="rId21" Type="http://schemas.openxmlformats.org/officeDocument/2006/relationships/image" Target="../media/image34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11.svg"/><Relationship Id="rId2" Type="http://schemas.openxmlformats.org/officeDocument/2006/relationships/image" Target="../media/image17.png"/><Relationship Id="rId16" Type="http://schemas.openxmlformats.org/officeDocument/2006/relationships/image" Target="../media/image10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19" Type="http://schemas.openxmlformats.org/officeDocument/2006/relationships/image" Target="../media/image32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065940"/>
            <a:ext cx="6121528" cy="1807822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Производство лыж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Попов Е.В, </a:t>
            </a:r>
            <a:r>
              <a:rPr lang="ru-RU" dirty="0" err="1"/>
              <a:t>Грузд</a:t>
            </a:r>
            <a:r>
              <a:rPr lang="ru-RU" dirty="0"/>
              <a:t> Д.А. / Вызов принят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5" r="18595"/>
          <a:stretch>
            <a:fillRect/>
          </a:stretch>
        </p:blipFill>
        <p:spPr>
          <a:xfrm>
            <a:off x="6229348" y="2676526"/>
            <a:ext cx="2389151" cy="23894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62" y="458029"/>
            <a:ext cx="1429321" cy="142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084316" y="981186"/>
            <a:ext cx="31818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336508" y="1632174"/>
            <a:ext cx="5368398" cy="4462756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Продукт позволит подобрать для каждого потребителя необходимые ему лыжи ориентируясь на стоимость, качество, характеристики самого потребителя. Наши лыжи будут конкурентоспособны на лыжном рынке. Качество и быстрота - будут нашим слоганом в дальнейшем.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42164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 и проблемное поле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174067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7270698" y="985847"/>
            <a:ext cx="31818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4540" y="1034466"/>
            <a:ext cx="549089" cy="549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2F2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253" y="1077646"/>
            <a:ext cx="420063" cy="50590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3F1344D-0CD2-57FD-1F56-AB7A0191B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32704"/>
              </p:ext>
            </p:extLst>
          </p:nvPr>
        </p:nvGraphicFramePr>
        <p:xfrm>
          <a:off x="6124969" y="1627513"/>
          <a:ext cx="4989789" cy="4462756"/>
        </p:xfrm>
        <a:graphic>
          <a:graphicData uri="http://schemas.openxmlformats.org/drawingml/2006/table">
            <a:tbl>
              <a:tblPr/>
              <a:tblGrid>
                <a:gridCol w="4989789">
                  <a:extLst>
                    <a:ext uri="{9D8B030D-6E8A-4147-A177-3AD203B41FA5}">
                      <a16:colId xmlns:a16="http://schemas.microsoft.com/office/drawing/2014/main" val="1776950093"/>
                    </a:ext>
                  </a:extLst>
                </a:gridCol>
              </a:tblGrid>
              <a:tr h="446275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Проблема заключается в  не заполненности Российского рынка лыжами среднего и профессионального уровня, производимыми отечественными компаниями. А местные производства не способны на данный момент создать качественную продукцию. Также проблема загрязнения окружающей среды становится все серьезнее с течением времени и в нашем государстве пока нет. акцентированной политики, направленной на переработку и утилизацию отходов пластика.</a:t>
                      </a:r>
                      <a:endParaRPr lang="ru-RU" sz="1800" dirty="0">
                        <a:effectLst/>
                      </a:endParaRPr>
                    </a:p>
                    <a:p>
                      <a:pPr algn="ctr" fontAlgn="t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19630" marR="19630" marT="9815" marB="98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591484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38974B6A-0632-4333-7485-A02FC5AE7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9193" y="2443270"/>
            <a:ext cx="67764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106917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149013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64203" y="1912659"/>
            <a:ext cx="5286264" cy="1016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1200150" y="1126728"/>
            <a:ext cx="587728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</a:t>
            </a:r>
            <a:endParaRPr sz="3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5DAE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286" y="1170639"/>
            <a:ext cx="558503" cy="558503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4135CF6-DA46-6323-C60A-8B224711E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219766"/>
              </p:ext>
            </p:extLst>
          </p:nvPr>
        </p:nvGraphicFramePr>
        <p:xfrm>
          <a:off x="382150" y="2110203"/>
          <a:ext cx="5194841" cy="3100299"/>
        </p:xfrm>
        <a:graphic>
          <a:graphicData uri="http://schemas.openxmlformats.org/drawingml/2006/table">
            <a:tbl>
              <a:tblPr/>
              <a:tblGrid>
                <a:gridCol w="5194841">
                  <a:extLst>
                    <a:ext uri="{9D8B030D-6E8A-4147-A177-3AD203B41FA5}">
                      <a16:colId xmlns:a16="http://schemas.microsoft.com/office/drawing/2014/main" val="3228105098"/>
                    </a:ext>
                  </a:extLst>
                </a:gridCol>
              </a:tblGrid>
              <a:tr h="3100299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Технология разработки отечественных беговых лыж, способных занять средний ценовой сегмент на Российском рынке.</a:t>
                      </a:r>
                    </a:p>
                  </a:txBody>
                  <a:tcPr marL="11035" marR="11035" marT="5517" marB="551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383800"/>
                  </a:ext>
                </a:extLst>
              </a:tr>
            </a:tbl>
          </a:graphicData>
        </a:graphic>
      </p:graphicFrame>
      <p:sp>
        <p:nvSpPr>
          <p:cNvPr id="16" name="Rectangle 2">
            <a:extLst>
              <a:ext uri="{FF2B5EF4-FFF2-40B4-BE49-F238E27FC236}">
                <a16:creationId xmlns:a16="http://schemas.microsoft.com/office/drawing/2014/main" id="{4EF86543-FC09-D03F-2060-ACB4251AA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509297" y="2007186"/>
            <a:ext cx="84717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" name="Рисунок 17" descr="Изображение выглядит как текст, пишущий прибор, маркер, желтый">
            <a:extLst>
              <a:ext uri="{FF2B5EF4-FFF2-40B4-BE49-F238E27FC236}">
                <a16:creationId xmlns:a16="http://schemas.microsoft.com/office/drawing/2014/main" id="{D668930F-4502-FABE-6A57-0A0963575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436" y="1710452"/>
            <a:ext cx="4345769" cy="353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2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 и 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596900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375967" y="1348154"/>
            <a:ext cx="345615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Целевая аудитория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6783286" y="1352892"/>
            <a:ext cx="478958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/>
              <a:t>Ценностное предложение</a:t>
            </a:r>
          </a:p>
        </p:txBody>
      </p:sp>
      <p:sp>
        <p:nvSpPr>
          <p:cNvPr id="16" name="Текст 2"/>
          <p:cNvSpPr txBox="1"/>
          <p:nvPr/>
        </p:nvSpPr>
        <p:spPr>
          <a:xfrm>
            <a:off x="609151" y="2265597"/>
            <a:ext cx="4989789" cy="3970314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Спортивные организации: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СШОР, ШВСМ, СШ по ЗВС</a:t>
            </a:r>
            <a:endParaRPr lang="en-US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0" dirty="0">
                <a:effectLst/>
                <a:latin typeface="Times New Roman" panose="02020603050405020304" pitchFamily="18" charset="0"/>
              </a:rPr>
              <a:t>Новичк</a:t>
            </a:r>
            <a:r>
              <a:rPr lang="ru-RU" dirty="0">
                <a:latin typeface="Times New Roman" panose="02020603050405020304" pitchFamily="18" charset="0"/>
              </a:rPr>
              <a:t>и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0" dirty="0">
                <a:effectLst/>
                <a:latin typeface="Times New Roman" panose="02020603050405020304" pitchFamily="18" charset="0"/>
              </a:rPr>
              <a:t>Любители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</a:rPr>
              <a:t>Продвинутые спортсмены</a:t>
            </a:r>
            <a:endParaRPr lang="ru-RU" b="0" dirty="0">
              <a:effectLst/>
            </a:endParaRPr>
          </a:p>
          <a:p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21" name="Текст 2"/>
          <p:cNvSpPr txBox="1"/>
          <p:nvPr/>
        </p:nvSpPr>
        <p:spPr>
          <a:xfrm>
            <a:off x="6374951" y="2265597"/>
            <a:ext cx="4989789" cy="4001091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Продукт позволит подобрать для каждого потребителя необходимые ему лыжи ориентируясь на стоимость, качество, характеристики самого потребителя. Наши лыжи будут конкурентоспособны на лыжном рынке. Качество и быстрота - будут нашим слоганом в дальнейшем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4196" y="1327019"/>
            <a:ext cx="549089" cy="54908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D493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151" y="1249762"/>
            <a:ext cx="61957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" y="692501"/>
            <a:ext cx="228832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4736601" y="262874"/>
            <a:ext cx="349299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BB3C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8939" y="189201"/>
            <a:ext cx="720000" cy="720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933167"/>
              </p:ext>
            </p:extLst>
          </p:nvPr>
        </p:nvGraphicFramePr>
        <p:xfrm>
          <a:off x="717549" y="1152526"/>
          <a:ext cx="10798175" cy="5114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9743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u="sng" dirty="0">
                          <a:effectLst/>
                        </a:rPr>
                        <a:t>Ключевые</a:t>
                      </a:r>
                      <a:r>
                        <a:rPr lang="ru-RU" sz="1400" u="sng" baseline="0" dirty="0">
                          <a:effectLst/>
                        </a:rPr>
                        <a:t> партнеры</a:t>
                      </a:r>
                    </a:p>
                    <a:p>
                      <a:pPr algn="l"/>
                      <a:r>
                        <a:rPr lang="en-US" sz="1000" i="1" baseline="0" dirty="0"/>
                        <a:t>CROSS RACE</a:t>
                      </a:r>
                      <a:r>
                        <a:rPr lang="ru-RU" sz="1000" i="1" baseline="0" dirty="0"/>
                        <a:t> – консультации по улучшению качества продукции</a:t>
                      </a:r>
                    </a:p>
                    <a:p>
                      <a:pPr algn="l"/>
                      <a:r>
                        <a:rPr lang="ru-RU" sz="1000" i="1" baseline="0" dirty="0"/>
                        <a:t> 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ООО «НОВАЯ ЛЫЖНАЯ ФАБРИКА»-Пластик</a:t>
                      </a:r>
                      <a:endParaRPr lang="en-US" sz="10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ru-RU" sz="1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ПЛАСТИК СИСТЕМА- материалы получаемые путем переработки пластика.</a:t>
                      </a:r>
                      <a:endParaRPr lang="ru-RU" sz="1000" i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Ключевые активности</a:t>
                      </a:r>
                    </a:p>
                    <a:p>
                      <a:pPr algn="ctr"/>
                      <a:r>
                        <a:rPr lang="ru-RU" sz="1000" dirty="0"/>
                        <a:t>Повышение Научно-технической базы, для создание </a:t>
                      </a:r>
                      <a:r>
                        <a:rPr lang="ru-RU" sz="1000" dirty="0" err="1"/>
                        <a:t>боее</a:t>
                      </a:r>
                      <a:r>
                        <a:rPr lang="ru-RU" sz="1000" dirty="0"/>
                        <a:t> совершенного продукта и уменьшения неудачных образцов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Ценностные предложения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dirty="0"/>
                        <a:t>Создание более дешевых лыж среднего ценового сегмента, чем импортные варианты.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dirty="0"/>
                        <a:t>Решается проблема недостатка импортозамещения лыж в России.</a:t>
                      </a:r>
                    </a:p>
                    <a:p>
                      <a:pPr algn="ctr"/>
                      <a:endParaRPr lang="ru-RU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Отношения с заказчиком</a:t>
                      </a:r>
                    </a:p>
                    <a:p>
                      <a:pPr algn="l"/>
                      <a:r>
                        <a:rPr lang="ru-RU" sz="1000" i="1" dirty="0"/>
                        <a:t>Каждый покупатель ожидает получить от нас качественные лыжи, удовлетворяющие качеству, подходящему для тренировок, по хорошей цене.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Потребительские сегменты</a:t>
                      </a:r>
                    </a:p>
                    <a:p>
                      <a:pPr mar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Спортивные организации: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СШОР, ШВСМ, СШ по ЗВС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</a:rPr>
                        <a:t>,новичк</a:t>
                      </a:r>
                      <a:r>
                        <a:rPr lang="ru-RU" sz="1000" dirty="0">
                          <a:latin typeface="Times New Roman" panose="02020603050405020304" pitchFamily="18" charset="0"/>
                        </a:rPr>
                        <a:t>и,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</a:rPr>
                        <a:t>любители, п</a:t>
                      </a:r>
                      <a:r>
                        <a:rPr lang="ru-RU" sz="1000" dirty="0">
                          <a:latin typeface="Times New Roman" panose="02020603050405020304" pitchFamily="18" charset="0"/>
                        </a:rPr>
                        <a:t>родвинутые спортсмены</a:t>
                      </a:r>
                      <a:endParaRPr lang="ru-RU" sz="1000" b="0" dirty="0">
                        <a:effectLst/>
                      </a:endParaRPr>
                    </a:p>
                    <a:p>
                      <a:endParaRPr lang="ru-RU" sz="1000" dirty="0"/>
                    </a:p>
                    <a:p>
                      <a:pPr algn="l"/>
                      <a:endParaRPr lang="ru-RU" sz="1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5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Ключевые ресурсы</a:t>
                      </a:r>
                    </a:p>
                    <a:p>
                      <a:pPr algn="ctr"/>
                      <a:r>
                        <a:rPr lang="ru-RU" sz="1000" u="none" dirty="0">
                          <a:latin typeface="+mn-lt"/>
                        </a:rPr>
                        <a:t>Материалы</a:t>
                      </a:r>
                      <a:r>
                        <a:rPr lang="ru-RU" sz="1000" u="none" dirty="0">
                          <a:latin typeface="+mj-lt"/>
                        </a:rPr>
                        <a:t>, необходимые для производства лыж</a:t>
                      </a:r>
                    </a:p>
                    <a:p>
                      <a:pPr algn="ctr"/>
                      <a:endParaRPr lang="ru-RU" sz="1400" u="non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Каналы поставки</a:t>
                      </a:r>
                    </a:p>
                    <a:p>
                      <a:pPr algn="ctr"/>
                      <a:r>
                        <a:rPr lang="ru-RU" sz="1000" u="none" dirty="0"/>
                        <a:t>Самовывоз, транспортные компании, маркетплейсы, шоурум.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15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Структура затрат</a:t>
                      </a:r>
                    </a:p>
                    <a:p>
                      <a:pPr algn="l"/>
                      <a:r>
                        <a:rPr lang="ru-RU" sz="1000" i="1" dirty="0"/>
                        <a:t>Каковы самые значительные</a:t>
                      </a:r>
                      <a:r>
                        <a:rPr lang="ru-RU" sz="1000" i="1" baseline="0" dirty="0"/>
                        <a:t> затраты в нашей модели?</a:t>
                      </a:r>
                    </a:p>
                    <a:p>
                      <a:pPr algn="l"/>
                      <a:r>
                        <a:rPr lang="ru-RU" sz="1000" i="1" baseline="0" dirty="0"/>
                        <a:t>Какие из ключевых ресурсов дорогие?</a:t>
                      </a:r>
                    </a:p>
                    <a:p>
                      <a:pPr algn="l"/>
                      <a:r>
                        <a:rPr lang="ru-RU" sz="1000" i="1" baseline="0" dirty="0"/>
                        <a:t>Какие из ключевых активностей самых дорогие?</a:t>
                      </a:r>
                    </a:p>
                    <a:p>
                      <a:pPr algn="l"/>
                      <a:r>
                        <a:rPr lang="ru-RU" sz="1000" i="1" baseline="0" dirty="0"/>
                        <a:t>Самые значительные затраты в нашем проекте это разработка технологии с подключением специалистов, а также закупка оборудования и ресурсов для успешного </a:t>
                      </a:r>
                      <a:r>
                        <a:rPr lang="ru-RU" sz="1000" i="1" baseline="0" dirty="0" err="1"/>
                        <a:t>старта.Наиболее</a:t>
                      </a:r>
                      <a:r>
                        <a:rPr lang="ru-RU" sz="1000" i="1" baseline="0" dirty="0"/>
                        <a:t> дорогие </a:t>
                      </a:r>
                      <a:r>
                        <a:rPr lang="ru-RU" sz="1000" i="1" baseline="0" dirty="0" err="1"/>
                        <a:t>резурсы</a:t>
                      </a:r>
                      <a:r>
                        <a:rPr lang="en-US" sz="1000" i="1" baseline="0" dirty="0"/>
                        <a:t>:</a:t>
                      </a:r>
                      <a:r>
                        <a:rPr lang="ru-RU" sz="1000" i="1" baseline="0" dirty="0"/>
                        <a:t> скользящая поверхность ( высокомолекулярные пластик),</a:t>
                      </a:r>
                    </a:p>
                    <a:p>
                      <a:pPr algn="l"/>
                      <a:r>
                        <a:rPr lang="ru-RU" sz="1000" i="1" baseline="0" dirty="0"/>
                        <a:t>Карбон, отделочные материалы.</a:t>
                      </a:r>
                      <a:endParaRPr lang="ru-RU" sz="10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sng" dirty="0"/>
                        <a:t>Источники доходов</a:t>
                      </a:r>
                    </a:p>
                    <a:p>
                      <a:pPr algn="l"/>
                      <a:r>
                        <a:rPr lang="ru-RU" sz="1000" i="1" baseline="0" dirty="0"/>
                        <a:t>Продукт – лыжи, после погашения стартовых затрат, продукт будет приносить около 40% </a:t>
                      </a:r>
                    </a:p>
                    <a:p>
                      <a:pPr algn="l"/>
                      <a:r>
                        <a:rPr lang="ru-RU" sz="1000" i="1" baseline="0" dirty="0"/>
                        <a:t>чистой прибыли в итоговый оклад.</a:t>
                      </a:r>
                      <a:endParaRPr lang="ru-RU" sz="10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8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2479" y="4228699"/>
            <a:ext cx="426575" cy="4265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FF2F2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1160" y="4790719"/>
            <a:ext cx="390882" cy="39088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48007" y="1229287"/>
            <a:ext cx="360000" cy="360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8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88717" y="4228699"/>
            <a:ext cx="489424" cy="48942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rgbClr val="FF2F2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61232" y="4200782"/>
            <a:ext cx="454492" cy="4544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98939" y="4290117"/>
            <a:ext cx="375441" cy="37544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rgbClr val="FBB3C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68728" y="2435580"/>
            <a:ext cx="410058" cy="41005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rgbClr val="FBB3C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882176" y="2435580"/>
            <a:ext cx="395965" cy="39596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982325" y="4790718"/>
            <a:ext cx="469789" cy="46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07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4618" y="636842"/>
            <a:ext cx="1590056" cy="12515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3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49049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Попов Евгений Вячеславович</a:t>
            </a:r>
          </a:p>
          <a:p>
            <a:pPr marL="0" indent="0" algn="ctr">
              <a:buNone/>
            </a:pPr>
            <a:r>
              <a:rPr lang="ru-RU" sz="2400" dirty="0"/>
              <a:t>Лидер проекта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12847" y="4401103"/>
            <a:ext cx="2507408" cy="1274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 err="1"/>
              <a:t>Грузд</a:t>
            </a:r>
            <a:r>
              <a:rPr lang="ru-RU" sz="2400" dirty="0"/>
              <a:t> Дмитрий Александрович</a:t>
            </a:r>
          </a:p>
          <a:p>
            <a:pPr marL="0" indent="0" algn="ctr">
              <a:buNone/>
            </a:pPr>
            <a:r>
              <a:rPr lang="ru-RU" sz="2400" dirty="0"/>
              <a:t>Технический специалист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CAF1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8652" y="335412"/>
            <a:ext cx="520225" cy="520225"/>
          </a:xfrm>
          <a:prstGeom prst="rect">
            <a:avLst/>
          </a:prstGeom>
        </p:spPr>
      </p:pic>
      <p:sp>
        <p:nvSpPr>
          <p:cNvPr id="45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98293"/>
            <a:ext cx="120220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3888877" y="272362"/>
            <a:ext cx="42835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</a:p>
        </p:txBody>
      </p:sp>
      <p:pic>
        <p:nvPicPr>
          <p:cNvPr id="20" name="Рисунок 19" descr="Изображение выглядит как Человеческое лицо, человек, бровь, Лоб">
            <a:extLst>
              <a:ext uri="{FF2B5EF4-FFF2-40B4-BE49-F238E27FC236}">
                <a16:creationId xmlns:a16="http://schemas.microsoft.com/office/drawing/2014/main" id="{5528A2D9-B188-74A2-A9F2-C837A1A36D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648" y="1631642"/>
            <a:ext cx="2057807" cy="2056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 descr="Изображение выглядит как одежда, книжный шкаф, человек, книга">
            <a:extLst>
              <a:ext uri="{FF2B5EF4-FFF2-40B4-BE49-F238E27FC236}">
                <a16:creationId xmlns:a16="http://schemas.microsoft.com/office/drawing/2014/main" id="{4656BDFC-D672-D367-1AB2-FADA254276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50" y="1665535"/>
            <a:ext cx="2057807" cy="2056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Телефон</a:t>
            </a:r>
            <a:r>
              <a:rPr lang="en-US" dirty="0"/>
              <a:t>:</a:t>
            </a:r>
            <a:r>
              <a:rPr lang="ru-RU" dirty="0"/>
              <a:t>+79214694306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evgeniy1303@internet.ru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441</Words>
  <Application>Microsoft Office PowerPoint</Application>
  <PresentationFormat>Широкоэкранный</PresentationFormat>
  <Paragraphs>93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Попов Евгений</cp:lastModifiedBy>
  <cp:revision>36</cp:revision>
  <dcterms:modified xsi:type="dcterms:W3CDTF">2023-11-23T14:03:56Z</dcterms:modified>
</cp:coreProperties>
</file>