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2"/>
  </p:notesMasterIdLst>
  <p:sldIdLst>
    <p:sldId id="268" r:id="rId2"/>
    <p:sldId id="290" r:id="rId3"/>
    <p:sldId id="269" r:id="rId4"/>
    <p:sldId id="291" r:id="rId5"/>
    <p:sldId id="292" r:id="rId6"/>
    <p:sldId id="293" r:id="rId7"/>
    <p:sldId id="295" r:id="rId8"/>
    <p:sldId id="296" r:id="rId9"/>
    <p:sldId id="297" r:id="rId10"/>
    <p:sldId id="288" r:id="rId11"/>
  </p:sldIdLst>
  <p:sldSz cx="12192000" cy="6858000"/>
  <p:notesSz cx="12192000" cy="6858000"/>
  <p:embeddedFontLst>
    <p:embeddedFont>
      <p:font typeface="Gilroy" pitchFamily="2" charset="0"/>
      <p:regular r:id="rId13"/>
      <p:bold r:id="rId14"/>
      <p:italic r:id="rId15"/>
      <p:boldItalic r:id="rId16"/>
    </p:embeddedFont>
    <p:embeddedFont>
      <p:font typeface="Gilroy-Black" pitchFamily="2" charset="0"/>
      <p:bold r:id="rId17"/>
    </p:embeddedFont>
    <p:embeddedFont>
      <p:font typeface="Gilroy-ExtraBold" pitchFamily="2" charset="0"/>
      <p:bold r:id="rId18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2"/>
    <p:restoredTop sz="93121" autoAdjust="0"/>
  </p:normalViewPr>
  <p:slideViewPr>
    <p:cSldViewPr>
      <p:cViewPr varScale="1">
        <p:scale>
          <a:sx n="127" d="100"/>
          <a:sy n="127" d="100"/>
        </p:scale>
        <p:origin x="376" y="184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227616" y="2123087"/>
            <a:ext cx="8820712" cy="566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3638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ЕДА С УМОМ</a:t>
            </a:r>
            <a:endParaRPr lang="ru-RU" sz="3638" kern="1200" cap="all" dirty="0">
              <a:solidFill>
                <a:prstClr val="white"/>
              </a:solidFill>
              <a:latin typeface="Gilroy-Black"/>
              <a:ea typeface="+mn-ea"/>
              <a:cs typeface="Trebuchet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84BB53-F275-19B5-3ACC-8AC0CBD6F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920" y="4265874"/>
            <a:ext cx="1191625" cy="197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Актуальность проекта</a:t>
            </a: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44EC1214-A89D-5468-788D-9ADAF2021BE9}"/>
              </a:ext>
            </a:extLst>
          </p:cNvPr>
          <p:cNvSpPr txBox="1"/>
          <p:nvPr/>
        </p:nvSpPr>
        <p:spPr>
          <a:xfrm>
            <a:off x="365061" y="980728"/>
            <a:ext cx="10915515" cy="4809479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/>
            <a:r>
              <a:rPr lang="ru-RU" sz="2400" dirty="0">
                <a:solidFill>
                  <a:srgbClr val="1E1032"/>
                </a:solidFill>
              </a:rPr>
              <a:t>Данное приложение нацелено на помощь пользователям для соблюдения и контроля за их ежедневным рационом. Экономия времени на расчет полученных калорий. Подсчет калорий, рецепты сбалансированных блюд, выбор блюд и продуктов из существующей базы (сканирование штрих-код) и получения параметров их КБЖУ.</a:t>
            </a:r>
          </a:p>
          <a:p>
            <a:pPr algn="just"/>
            <a:r>
              <a:rPr lang="ru-RU" sz="2400" dirty="0">
                <a:solidFill>
                  <a:srgbClr val="1E1032"/>
                </a:solidFill>
              </a:rPr>
              <a:t> </a:t>
            </a:r>
            <a:br>
              <a:rPr lang="ru-RU" sz="2400" dirty="0">
                <a:solidFill>
                  <a:srgbClr val="1E1032"/>
                </a:solidFill>
              </a:rPr>
            </a:br>
            <a:br>
              <a:rPr lang="ru-RU" sz="2400" dirty="0">
                <a:solidFill>
                  <a:srgbClr val="1E1032"/>
                </a:solidFill>
              </a:rPr>
            </a:br>
            <a:r>
              <a:rPr lang="ru-RU" sz="2400" dirty="0">
                <a:solidFill>
                  <a:srgbClr val="1E1032"/>
                </a:solidFill>
              </a:rPr>
              <a:t>В современном мире правильное питание является залогом здорового образа жизни, помогает человеку чувствовать себя здоровым и полным энергии. Избыточная масса тела и ожирение представляют собой серьезную проблему для общественного здоровья и здравоохранения во всем мире, являясь ведущими факторами риска развития целого ряда неинфекционных заболеваний, включая диабет и сердечно-сосудистые. </a:t>
            </a:r>
          </a:p>
        </p:txBody>
      </p:sp>
    </p:spTree>
    <p:extLst>
      <p:ext uri="{BB962C8B-B14F-4D97-AF65-F5344CB8AC3E}">
        <p14:creationId xmlns:p14="http://schemas.microsoft.com/office/powerpoint/2010/main" val="2050308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65061" y="980728"/>
            <a:ext cx="10987523" cy="130082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/>
            <a:r>
              <a:rPr lang="ru-RU" sz="2800" dirty="0">
                <a:solidFill>
                  <a:srgbClr val="1E1032"/>
                </a:solidFill>
              </a:rPr>
              <a:t>Продукт решает проблему постоянного и аккуратного (постоянного) учета числа потребленных калорий в рамках выбранной схемы питания.</a:t>
            </a: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Проблема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1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5FE2D300-5A93-86FD-DD61-979748F18649}"/>
              </a:ext>
            </a:extLst>
          </p:cNvPr>
          <p:cNvSpPr txBox="1"/>
          <p:nvPr/>
        </p:nvSpPr>
        <p:spPr>
          <a:xfrm>
            <a:off x="365061" y="980728"/>
            <a:ext cx="11059531" cy="173171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/>
            <a:r>
              <a:rPr lang="ru-RU" sz="2800" dirty="0">
                <a:solidFill>
                  <a:srgbClr val="1E1032"/>
                </a:solidFill>
              </a:rPr>
              <a:t>Продуктом является ПО для помощи в соблюдении сбалансированного рациона. Данное приложение оказывает услугу подсчета калорий, учета сопутствующих параметров (вода, сон, нагрузка) и т.д.</a:t>
            </a:r>
          </a:p>
        </p:txBody>
      </p:sp>
    </p:spTree>
    <p:extLst>
      <p:ext uri="{BB962C8B-B14F-4D97-AF65-F5344CB8AC3E}">
        <p14:creationId xmlns:p14="http://schemas.microsoft.com/office/powerpoint/2010/main" val="1345862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РЫНОК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1BAD1A65-4C7E-EC35-6AFF-DB0CFF3931F0}"/>
              </a:ext>
            </a:extLst>
          </p:cNvPr>
          <p:cNvSpPr txBox="1"/>
          <p:nvPr/>
        </p:nvSpPr>
        <p:spPr>
          <a:xfrm>
            <a:off x="365061" y="980728"/>
            <a:ext cx="11059531" cy="4809479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/>
            <a:r>
              <a:rPr lang="ru-RU" sz="2400" dirty="0">
                <a:solidFill>
                  <a:srgbClr val="1E1032"/>
                </a:solidFill>
              </a:rPr>
              <a:t>Объем рынка приложений для подсчета калорий оценивался в 0,31 миллиарда долларов США в 2023 году и, по оценкам, достигнет 0,93 Миллиарда Долларов США К 2030 Году, растет с </a:t>
            </a:r>
            <a:r>
              <a:rPr lang="en" sz="2400" dirty="0">
                <a:solidFill>
                  <a:srgbClr val="1E1032"/>
                </a:solidFill>
              </a:rPr>
              <a:t>CAGR 17,3% </a:t>
            </a:r>
            <a:r>
              <a:rPr lang="ru-RU" sz="2400" dirty="0">
                <a:solidFill>
                  <a:srgbClr val="1E1032"/>
                </a:solidFill>
              </a:rPr>
              <a:t>с 2024–2030 гг. </a:t>
            </a:r>
          </a:p>
          <a:p>
            <a:pPr algn="just"/>
            <a:br>
              <a:rPr lang="ru-RU" sz="2400" dirty="0">
                <a:solidFill>
                  <a:srgbClr val="1E1032"/>
                </a:solidFill>
              </a:rPr>
            </a:br>
            <a:r>
              <a:rPr lang="ru-RU" sz="2400" dirty="0">
                <a:solidFill>
                  <a:srgbClr val="1E1032"/>
                </a:solidFill>
              </a:rPr>
              <a:t>Рынок приложений для подсчета калорий относится к сегменту индустрии цифрового здравоохранения и хорошего самочувствия, ориентированному на приложения, помогающие пользователям отслеживать и управлять потреблением калорий. Эти приложения предоставляют инструменты и функции, которые помогают людям отслеживать ежедневное потребление калорий, часто объединяя дополнительные функции, такие как анализ питательных веществ, планирование питания и отслеживание физических упражнений.</a:t>
            </a:r>
          </a:p>
        </p:txBody>
      </p:sp>
    </p:spTree>
    <p:extLst>
      <p:ext uri="{BB962C8B-B14F-4D97-AF65-F5344CB8AC3E}">
        <p14:creationId xmlns:p14="http://schemas.microsoft.com/office/powerpoint/2010/main" val="121683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Бизнес-модель</a:t>
            </a: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B6035AEE-8756-81F0-0B99-EB1CB73A97D5}"/>
              </a:ext>
            </a:extLst>
          </p:cNvPr>
          <p:cNvSpPr txBox="1"/>
          <p:nvPr/>
        </p:nvSpPr>
        <p:spPr>
          <a:xfrm>
            <a:off x="365061" y="980728"/>
            <a:ext cx="11059531" cy="517881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/>
            <a:r>
              <a:rPr lang="ru-RU" sz="2400" dirty="0">
                <a:solidFill>
                  <a:srgbClr val="1E1032"/>
                </a:solidFill>
              </a:rPr>
              <a:t>Бизнес модель по системе </a:t>
            </a:r>
            <a:r>
              <a:rPr lang="ru-RU" sz="2400" dirty="0" err="1">
                <a:solidFill>
                  <a:srgbClr val="1E1032"/>
                </a:solidFill>
              </a:rPr>
              <a:t>фримиум</a:t>
            </a:r>
            <a:r>
              <a:rPr lang="ru-RU" sz="2400" dirty="0">
                <a:solidFill>
                  <a:srgbClr val="1E1032"/>
                </a:solidFill>
              </a:rPr>
              <a:t>. В базовом (бесплатном) варианте можно вести учет только по трем критериям (контроль питьевого баланса, ограниченное число рецептов, ограниченная возможность сканирования штрихкодов). </a:t>
            </a:r>
          </a:p>
          <a:p>
            <a:pPr algn="just"/>
            <a:br>
              <a:rPr lang="ru-RU" sz="2400" dirty="0">
                <a:solidFill>
                  <a:srgbClr val="1E1032"/>
                </a:solidFill>
              </a:rPr>
            </a:br>
            <a:r>
              <a:rPr lang="ru-RU" sz="2400" dirty="0">
                <a:solidFill>
                  <a:srgbClr val="1E1032"/>
                </a:solidFill>
              </a:rPr>
              <a:t>В платной версии позволяет использовать полный функционал приложения: полное меню продуктов, полная база рецептов, советы диетолога, рекомендательная система и т.д. В бесплатной версии пользователям предлагается реклама от магазинов продуктов. </a:t>
            </a:r>
          </a:p>
          <a:p>
            <a:pPr algn="just"/>
            <a:br>
              <a:rPr lang="ru-RU" sz="2400" dirty="0">
                <a:solidFill>
                  <a:srgbClr val="1E1032"/>
                </a:solidFill>
              </a:rPr>
            </a:br>
            <a:r>
              <a:rPr lang="ru-RU" sz="2400" dirty="0">
                <a:solidFill>
                  <a:srgbClr val="1E1032"/>
                </a:solidFill>
              </a:rPr>
              <a:t>Так же в платной версии возможны заочные консультации диетолога и чат с врачами-диетологами. Так же клиентам предлагается целевой план питания, одобренный и согласованный врачом-диетологам и опирающийся на пищевые предпочтения клиента.</a:t>
            </a:r>
          </a:p>
        </p:txBody>
      </p:sp>
    </p:spTree>
    <p:extLst>
      <p:ext uri="{BB962C8B-B14F-4D97-AF65-F5344CB8AC3E}">
        <p14:creationId xmlns:p14="http://schemas.microsoft.com/office/powerpoint/2010/main" val="1630617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Текущие результаты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E1391424-F4D0-1780-17BB-258014ED37FF}"/>
              </a:ext>
            </a:extLst>
          </p:cNvPr>
          <p:cNvSpPr txBox="1"/>
          <p:nvPr/>
        </p:nvSpPr>
        <p:spPr>
          <a:xfrm>
            <a:off x="365061" y="980728"/>
            <a:ext cx="10915515" cy="3455262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/>
            <a:r>
              <a:rPr lang="ru-RU" sz="2800" dirty="0">
                <a:solidFill>
                  <a:srgbClr val="1E1032"/>
                </a:solidFill>
              </a:rPr>
              <a:t>После окончания акселератора проект будет соответствовать уровню </a:t>
            </a:r>
            <a:r>
              <a:rPr lang="en" sz="2800" dirty="0">
                <a:solidFill>
                  <a:srgbClr val="1E1032"/>
                </a:solidFill>
              </a:rPr>
              <a:t>TRL-2/TRL-3.</a:t>
            </a:r>
            <a:endParaRPr lang="ru-RU" sz="2800" dirty="0">
              <a:solidFill>
                <a:srgbClr val="1E1032"/>
              </a:solidFill>
            </a:endParaRPr>
          </a:p>
          <a:p>
            <a:pPr algn="just"/>
            <a:r>
              <a:rPr lang="en" sz="2800" dirty="0">
                <a:solidFill>
                  <a:srgbClr val="1E1032"/>
                </a:solidFill>
              </a:rPr>
              <a:t> </a:t>
            </a:r>
            <a:br>
              <a:rPr lang="ru-RU" sz="2800" dirty="0">
                <a:solidFill>
                  <a:srgbClr val="1E1032"/>
                </a:solidFill>
              </a:rPr>
            </a:b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>
                <a:solidFill>
                  <a:srgbClr val="1E1032"/>
                </a:solidFill>
              </a:rPr>
              <a:t>Будет проработан паспорт проекта, сделана презентация проекта, определен функционал приложения, сформированы технические требования к приложению, определены потенциальные партнеры для участия в проекте.</a:t>
            </a:r>
          </a:p>
        </p:txBody>
      </p:sp>
    </p:spTree>
    <p:extLst>
      <p:ext uri="{BB962C8B-B14F-4D97-AF65-F5344CB8AC3E}">
        <p14:creationId xmlns:p14="http://schemas.microsoft.com/office/powerpoint/2010/main" val="31020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команда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671C80E9-D6BE-2FF5-EB1B-DE4FC5B419DA}"/>
              </a:ext>
            </a:extLst>
          </p:cNvPr>
          <p:cNvSpPr txBox="1"/>
          <p:nvPr/>
        </p:nvSpPr>
        <p:spPr>
          <a:xfrm>
            <a:off x="360040" y="1196752"/>
            <a:ext cx="9115315" cy="259348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r>
              <a:rPr lang="ru-RU" sz="2800" dirty="0" err="1">
                <a:solidFill>
                  <a:srgbClr val="1E1032"/>
                </a:solidFill>
              </a:rPr>
              <a:t>Анцелович</a:t>
            </a:r>
            <a:r>
              <a:rPr lang="ru-RU" sz="2800" dirty="0">
                <a:solidFill>
                  <a:srgbClr val="1E1032"/>
                </a:solidFill>
              </a:rPr>
              <a:t> Жанна Константиновна</a:t>
            </a:r>
            <a:br>
              <a:rPr lang="ru-RU" sz="2800" dirty="0">
                <a:solidFill>
                  <a:srgbClr val="1E1032"/>
                </a:solidFill>
              </a:rPr>
            </a:b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>
                <a:solidFill>
                  <a:srgbClr val="1E1032"/>
                </a:solidFill>
              </a:rPr>
              <a:t>Плехова Екатерина Николаевна</a:t>
            </a:r>
            <a:br>
              <a:rPr lang="ru-RU" sz="2800" dirty="0">
                <a:solidFill>
                  <a:srgbClr val="1E1032"/>
                </a:solidFill>
              </a:rPr>
            </a:b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 err="1">
                <a:solidFill>
                  <a:srgbClr val="1E1032"/>
                </a:solidFill>
              </a:rPr>
              <a:t>Крамская</a:t>
            </a:r>
            <a:r>
              <a:rPr lang="ru-RU" sz="2800" dirty="0">
                <a:solidFill>
                  <a:srgbClr val="1E1032"/>
                </a:solidFill>
              </a:rPr>
              <a:t> Елизавета Ивановна</a:t>
            </a:r>
            <a:br>
              <a:rPr lang="ru-RU" sz="2800" dirty="0">
                <a:solidFill>
                  <a:srgbClr val="1E1032"/>
                </a:solidFill>
              </a:rPr>
            </a:br>
            <a:endParaRPr lang="ru-RU" sz="2800" dirty="0">
              <a:solidFill>
                <a:srgbClr val="1E10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58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Планы развития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A99784CB-4158-CAD2-54A9-CEA00E548B25}"/>
              </a:ext>
            </a:extLst>
          </p:cNvPr>
          <p:cNvSpPr txBox="1"/>
          <p:nvPr/>
        </p:nvSpPr>
        <p:spPr>
          <a:xfrm>
            <a:off x="365061" y="980728"/>
            <a:ext cx="10627483" cy="302437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r>
              <a:rPr lang="ru-RU" sz="2800" dirty="0">
                <a:solidFill>
                  <a:srgbClr val="1E1032"/>
                </a:solidFill>
              </a:rPr>
              <a:t>- Проведение исследований, выявление потребностей ЦА </a:t>
            </a: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>
                <a:solidFill>
                  <a:srgbClr val="1E1032"/>
                </a:solidFill>
              </a:rPr>
              <a:t>- Создание </a:t>
            </a:r>
            <a:r>
              <a:rPr lang="en" sz="2800" dirty="0">
                <a:solidFill>
                  <a:srgbClr val="1E1032"/>
                </a:solidFill>
              </a:rPr>
              <a:t>MVP </a:t>
            </a:r>
            <a:r>
              <a:rPr lang="ru-RU" sz="2800" dirty="0">
                <a:solidFill>
                  <a:srgbClr val="1E1032"/>
                </a:solidFill>
              </a:rPr>
              <a:t>продукта </a:t>
            </a: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>
                <a:solidFill>
                  <a:srgbClr val="1E1032"/>
                </a:solidFill>
              </a:rPr>
              <a:t>- Тестирование </a:t>
            </a:r>
            <a:r>
              <a:rPr lang="en" sz="2800" dirty="0">
                <a:solidFill>
                  <a:srgbClr val="1E1032"/>
                </a:solidFill>
              </a:rPr>
              <a:t>MVP </a:t>
            </a:r>
            <a:r>
              <a:rPr lang="ru-RU" sz="2800" dirty="0">
                <a:solidFill>
                  <a:srgbClr val="1E1032"/>
                </a:solidFill>
              </a:rPr>
              <a:t>на тестовой аудитории </a:t>
            </a: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>
                <a:solidFill>
                  <a:srgbClr val="1E1032"/>
                </a:solidFill>
              </a:rPr>
              <a:t>- Подведение итогов тестирования </a:t>
            </a: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>
                <a:solidFill>
                  <a:srgbClr val="1E1032"/>
                </a:solidFill>
              </a:rPr>
              <a:t>- Доработка приложения в соответствии с выявленными запросами клиентов </a:t>
            </a:r>
            <a:br>
              <a:rPr lang="ru-RU" sz="2800" dirty="0">
                <a:solidFill>
                  <a:srgbClr val="1E1032"/>
                </a:solidFill>
              </a:rPr>
            </a:br>
            <a:r>
              <a:rPr lang="ru-RU" sz="2800" dirty="0">
                <a:solidFill>
                  <a:srgbClr val="1E1032"/>
                </a:solidFill>
              </a:rPr>
              <a:t>- Продвижение и выпуск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82736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532009" y="465469"/>
            <a:ext cx="677867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b="1" dirty="0"/>
              <a:t>КОНТАКТЫ</a:t>
            </a:r>
            <a:endParaRPr b="1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+7-962-8907950</a:t>
            </a:r>
            <a:br>
              <a:rPr lang="en-US" b="1" dirty="0"/>
            </a:br>
            <a:r>
              <a:rPr lang="en-US" b="1" dirty="0"/>
              <a:t>E</a:t>
            </a:r>
            <a:r>
              <a:rPr b="1" dirty="0"/>
              <a:t>mail</a:t>
            </a:r>
            <a:r>
              <a:rPr lang="en-US" b="1" dirty="0"/>
              <a:t>: </a:t>
            </a:r>
            <a:r>
              <a:rPr lang="en-US" b="1" dirty="0" err="1"/>
              <a:t>janna.miin@yandex.ru</a:t>
            </a:r>
            <a:endParaRPr b="1" dirty="0"/>
          </a:p>
        </p:txBody>
      </p:sp>
      <p:pic>
        <p:nvPicPr>
          <p:cNvPr id="14" name="image2.png">
            <a:extLst>
              <a:ext uri="{FF2B5EF4-FFF2-40B4-BE49-F238E27FC236}">
                <a16:creationId xmlns:a16="http://schemas.microsoft.com/office/drawing/2014/main" id="{EFE699EE-7214-C794-4F2A-6294FF4655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6CDF1CA-E864-CE97-A868-147CDC5603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688" y="4565448"/>
            <a:ext cx="1926490" cy="4633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</TotalTime>
  <Words>482</Words>
  <Application>Microsoft Macintosh PowerPoint</Application>
  <DocSecurity>0</DocSecurity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Gilroy-ExtraBold</vt:lpstr>
      <vt:lpstr>Arial</vt:lpstr>
      <vt:lpstr>Gilroy-Black</vt:lpstr>
      <vt:lpstr>Gilroy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maca_user57</cp:lastModifiedBy>
  <cp:revision>211</cp:revision>
  <dcterms:created xsi:type="dcterms:W3CDTF">2022-11-28T09:29:04Z</dcterms:created>
  <dcterms:modified xsi:type="dcterms:W3CDTF">2024-11-15T18:41:56Z</dcterms:modified>
  <cp:category/>
  <dc:identifier/>
  <cp:contentStatus/>
  <dc:language/>
  <cp:version/>
</cp:coreProperties>
</file>