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61" r:id="rId3"/>
    <p:sldId id="260" r:id="rId4"/>
    <p:sldId id="259" r:id="rId5"/>
    <p:sldId id="257" r:id="rId6"/>
    <p:sldId id="258" r:id="rId7"/>
    <p:sldId id="271" r:id="rId8"/>
    <p:sldId id="264" r:id="rId9"/>
    <p:sldId id="263" r:id="rId10"/>
    <p:sldId id="272" r:id="rId11"/>
    <p:sldId id="270" r:id="rId12"/>
    <p:sldId id="265" r:id="rId13"/>
    <p:sldId id="269" r:id="rId14"/>
    <p:sldId id="262" r:id="rId15"/>
    <p:sldId id="266" r:id="rId16"/>
    <p:sldId id="274" r:id="rId17"/>
    <p:sldId id="268" r:id="rId18"/>
    <p:sldId id="275" r:id="rId19"/>
  </p:sldIdLst>
  <p:sldSz cx="24387175" cy="13716000"/>
  <p:notesSz cx="13716000" cy="243871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49"/>
    <a:srgbClr val="F7CEC1"/>
    <a:srgbClr val="F4B9A4"/>
    <a:srgbClr val="F09E7A"/>
    <a:srgbClr val="ED7D31"/>
    <a:srgbClr val="C46627"/>
    <a:srgbClr val="FFF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38" d="100"/>
          <a:sy n="38" d="100"/>
        </p:scale>
        <p:origin x="5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wnloads\Kniga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wnloads\Kniga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wnloads\Kniga%20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wnloads\Kniga%20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Metrika_igry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Metrika_igry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Metrika_igry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orbel Light" panose="020B0303020204020204" pitchFamily="34" charset="0"/>
                <a:ea typeface="+mn-ea"/>
                <a:cs typeface="+mn-cs"/>
              </a:defRPr>
            </a:pPr>
            <a:r>
              <a:rPr lang="ru-RU"/>
              <a:t>Какие основные речевые нарушения у детей вы чаще всего наблюдаете в своей практике? 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orbel Light" panose="020B0303020204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Лист1!$C$2</c:f>
              <c:strCache>
                <c:ptCount val="1"/>
                <c:pt idx="0">
                  <c:v>Кол-во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47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E2D-485F-818C-9BFF9027709B}"/>
              </c:ext>
            </c:extLst>
          </c:dPt>
          <c:dPt>
            <c:idx val="1"/>
            <c:bubble3D val="0"/>
            <c:spPr>
              <a:solidFill>
                <a:schemeClr val="accent2">
                  <a:shade val="6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E2D-485F-818C-9BFF9027709B}"/>
              </c:ext>
            </c:extLst>
          </c:dPt>
          <c:dPt>
            <c:idx val="2"/>
            <c:bubble3D val="0"/>
            <c:spPr>
              <a:solidFill>
                <a:schemeClr val="accent2">
                  <a:shade val="82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0E2D-485F-818C-9BFF9027709B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2D-485F-818C-9BFF9027709B}"/>
              </c:ext>
            </c:extLst>
          </c:dPt>
          <c:dPt>
            <c:idx val="4"/>
            <c:bubble3D val="0"/>
            <c:spPr>
              <a:solidFill>
                <a:schemeClr val="accent2">
                  <a:tint val="83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E2D-485F-818C-9BFF9027709B}"/>
              </c:ext>
            </c:extLst>
          </c:dPt>
          <c:dPt>
            <c:idx val="5"/>
            <c:bubble3D val="0"/>
            <c:spPr>
              <a:solidFill>
                <a:schemeClr val="accent2">
                  <a:tint val="6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E2D-485F-818C-9BFF9027709B}"/>
              </c:ext>
            </c:extLst>
          </c:dPt>
          <c:dPt>
            <c:idx val="6"/>
            <c:bubble3D val="0"/>
            <c:spPr>
              <a:solidFill>
                <a:schemeClr val="accent2">
                  <a:tint val="48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2D-485F-818C-9BFF9027709B}"/>
              </c:ext>
            </c:extLst>
          </c:dPt>
          <c:dLbls>
            <c:dLbl>
              <c:idx val="0"/>
              <c:layout>
                <c:manualLayout>
                  <c:x val="3.726262923379129E-2"/>
                  <c:y val="2.621400746061923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E2D-485F-818C-9BFF9027709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067888531150848E-2"/>
                  <c:y val="-1.00481542633025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E2D-485F-818C-9BFF9027709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5548467028798333E-2"/>
                  <c:y val="-2.752445378555955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E2D-485F-818C-9BFF9027709B}"/>
                </c:ext>
                <c:ext xmlns:c15="http://schemas.microsoft.com/office/drawing/2012/chart" uri="{CE6537A1-D6FC-4f65-9D91-7224C49458BB}">
                  <c15:layout>
                    <c:manualLayout>
                      <c:w val="0.2583393800481858"/>
                      <c:h val="0.1212830754016278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4.3699732486549604E-3"/>
                  <c:y val="4.346829104279461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E2D-485F-818C-9BFF9027709B}"/>
                </c:ext>
                <c:ext xmlns:c15="http://schemas.microsoft.com/office/drawing/2012/chart" uri="{CE6537A1-D6FC-4f65-9D91-7224C49458BB}">
                  <c15:layout>
                    <c:manualLayout>
                      <c:w val="0.216950380990935"/>
                      <c:h val="0.1212830754016278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2.597248044688653E-2"/>
                  <c:y val="-2.296285463456618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E2D-485F-818C-9BFF9027709B}"/>
                </c:ext>
                <c:ext xmlns:c15="http://schemas.microsoft.com/office/drawing/2012/chart" uri="{CE6537A1-D6FC-4f65-9D91-7224C49458BB}">
                  <c15:layout>
                    <c:manualLayout>
                      <c:w val="0.26175181654627522"/>
                      <c:h val="0.1212830754016278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2.6492867374494886E-2"/>
                  <c:y val="-1.565930339571723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E2D-485F-818C-9BFF9027709B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6617333936872049E-2"/>
                  <c:y val="2.200564561130818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E2D-485F-818C-9BFF9027709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rbel Light" panose="020B0303020204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Лист1!$B$3:$B$9</c:f>
              <c:strCache>
                <c:ptCount val="7"/>
                <c:pt idx="0">
                  <c:v>Дизартрия </c:v>
                </c:pt>
                <c:pt idx="1">
                  <c:v>Дислалия </c:v>
                </c:pt>
                <c:pt idx="2">
                  <c:v>Звукопроизношения </c:v>
                </c:pt>
                <c:pt idx="3">
                  <c:v>Фонематические </c:v>
                </c:pt>
                <c:pt idx="4">
                  <c:v>Грамматического строя</c:v>
                </c:pt>
                <c:pt idx="5">
                  <c:v>Связной речи </c:v>
                </c:pt>
                <c:pt idx="6">
                  <c:v>Слоговой структуры </c:v>
                </c:pt>
              </c:strCache>
            </c:strRef>
          </c:cat>
          <c:val>
            <c:numRef>
              <c:f>Лист1!$C$3:$C$9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4D-0D4B-9B73-2235DED83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Corbel Light" panose="020B030302020402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orbel Light" panose="020B0303020204020204" pitchFamily="34" charset="0"/>
                <a:ea typeface="+mn-ea"/>
                <a:cs typeface="+mn-cs"/>
              </a:defRPr>
            </a:pPr>
            <a:r>
              <a:rPr lang="ru-RU"/>
              <a:t>Какие основные трудности вы испытываете в процессе коррекции речевых нарушений у детей? </a:t>
            </a:r>
          </a:p>
        </c:rich>
      </c:tx>
      <c:layout>
        <c:manualLayout>
          <c:xMode val="edge"/>
          <c:yMode val="edge"/>
          <c:x val="0.1089035384704676"/>
          <c:y val="3.358357504031681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orbel Light" panose="020B0303020204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Лист1!$C$35</c:f>
              <c:strCache>
                <c:ptCount val="1"/>
                <c:pt idx="0">
                  <c:v>Кол-во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BE8-4697-8C85-37699F8F4FF0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E8-4697-8C85-37699F8F4FF0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BE8-4697-8C85-37699F8F4FF0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E8-4697-8C85-37699F8F4FF0}"/>
              </c:ext>
            </c:extLst>
          </c:dPt>
          <c:dLbls>
            <c:dLbl>
              <c:idx val="0"/>
              <c:layout>
                <c:manualLayout>
                  <c:x val="0.10166457079842897"/>
                  <c:y val="0.1696334141234270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BE8-4697-8C85-37699F8F4FF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8034354343830251E-2"/>
                  <c:y val="6.018691315522438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BE8-4697-8C85-37699F8F4FF0}"/>
                </c:ext>
                <c:ext xmlns:c15="http://schemas.microsoft.com/office/drawing/2012/chart" uri="{CE6537A1-D6FC-4f65-9D91-7224C49458BB}">
                  <c15:layout>
                    <c:manualLayout>
                      <c:w val="0.22901571661558387"/>
                      <c:h val="0.18512597625703964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1.3384763172301167E-2"/>
                  <c:y val="2.3699175745370872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BE8-4697-8C85-37699F8F4FF0}"/>
                </c:ext>
                <c:ext xmlns:c15="http://schemas.microsoft.com/office/drawing/2012/chart" uri="{CE6537A1-D6FC-4f65-9D91-7224C49458BB}">
                  <c15:layout>
                    <c:manualLayout>
                      <c:w val="0.25622825643662978"/>
                      <c:h val="0.18512597625703964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2.6592322255388514E-2"/>
                  <c:y val="-3.710751770460668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BE8-4697-8C85-37699F8F4FF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rbel Light" panose="020B0303020204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Лист1!$B$36:$B$39</c:f>
              <c:strCache>
                <c:ptCount val="4"/>
                <c:pt idx="0">
                  <c:v>Нехватка времени на индивидуальную работу </c:v>
                </c:pt>
                <c:pt idx="1">
                  <c:v>Отсутствие усидчивости у детей </c:v>
                </c:pt>
                <c:pt idx="2">
                  <c:v>Дети сложно идут на контакт </c:v>
                </c:pt>
                <c:pt idx="3">
                  <c:v>Не хватает мотивации </c:v>
                </c:pt>
              </c:strCache>
            </c:strRef>
          </c:cat>
          <c:val>
            <c:numRef>
              <c:f>Лист1!$C$36:$C$39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0D5-0B47-A388-754E2B2AF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Corbel Light" panose="020B030302020402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orbel Light" panose="020B0303020204020204" pitchFamily="34" charset="0"/>
                <a:ea typeface="+mn-ea"/>
                <a:cs typeface="+mn-cs"/>
              </a:defRPr>
            </a:pPr>
            <a:r>
              <a:rPr lang="ru-RU"/>
              <a:t>Опишите, пожалуйста, ваш опыт использования настольных игр в логопедической практике. 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orbel Light" panose="020B0303020204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Лист1!$C$56</c:f>
              <c:strCache>
                <c:ptCount val="1"/>
                <c:pt idx="0">
                  <c:v>Коо-во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tint val="54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59A-4F48-BD03-7D98B80E211F}"/>
              </c:ext>
            </c:extLst>
          </c:dPt>
          <c:dPt>
            <c:idx val="1"/>
            <c:bubble3D val="0"/>
            <c:spPr>
              <a:solidFill>
                <a:schemeClr val="accent2">
                  <a:tint val="77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9A-4F48-BD03-7D98B80E211F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59A-4F48-BD03-7D98B80E211F}"/>
              </c:ext>
            </c:extLst>
          </c:dPt>
          <c:dPt>
            <c:idx val="3"/>
            <c:bubble3D val="0"/>
            <c:spPr>
              <a:solidFill>
                <a:schemeClr val="accent2">
                  <a:shade val="76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9A-4F48-BD03-7D98B80E211F}"/>
              </c:ext>
            </c:extLst>
          </c:dPt>
          <c:dPt>
            <c:idx val="4"/>
            <c:bubble3D val="0"/>
            <c:spPr>
              <a:solidFill>
                <a:schemeClr val="accent2">
                  <a:shade val="53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59A-4F48-BD03-7D98B80E211F}"/>
              </c:ext>
            </c:extLst>
          </c:dPt>
          <c:dLbls>
            <c:dLbl>
              <c:idx val="0"/>
              <c:layout>
                <c:manualLayout>
                  <c:x val="3.9747406777612071E-2"/>
                  <c:y val="-1.4556359313171701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59A-4F48-BD03-7D98B80E211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0681339724813001E-2"/>
                  <c:y val="-3.201985011859203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59A-4F48-BD03-7D98B80E211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8164641479649883E-2"/>
                  <c:y val="1.059372911331010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59A-4F48-BD03-7D98B80E211F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9190176458005345E-2"/>
                  <c:y val="2.489427268479360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59A-4F48-BD03-7D98B80E211F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0442461146019758E-2"/>
                  <c:y val="2.513914601903387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59A-4F48-BD03-7D98B80E211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rbel Light" panose="020B0303020204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Лист1!$B$57:$B$61</c:f>
              <c:strCache>
                <c:ptCount val="5"/>
                <c:pt idx="0">
                  <c:v>Лото </c:v>
                </c:pt>
                <c:pt idx="1">
                  <c:v>Домино </c:v>
                </c:pt>
                <c:pt idx="2">
                  <c:v>Мозайку </c:v>
                </c:pt>
                <c:pt idx="3">
                  <c:v>Игры с карточками </c:v>
                </c:pt>
                <c:pt idx="4">
                  <c:v>Редко применяю </c:v>
                </c:pt>
              </c:strCache>
            </c:strRef>
          </c:cat>
          <c:val>
            <c:numRef>
              <c:f>Лист1!$C$57:$C$61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54-A443-A0D4-25046CDCE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Corbel Light" panose="020B030302020402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orbel Light" panose="020B0303020204020204" pitchFamily="34" charset="0"/>
                <a:ea typeface="+mn-ea"/>
                <a:cs typeface="+mn-cs"/>
              </a:defRPr>
            </a:pPr>
            <a:r>
              <a:rPr lang="ru-RU" sz="1800"/>
              <a:t>Подходит ли вам формат карточной игры, каких результатов вы бы ожидали от данной разработки?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orbel Light" panose="020B0303020204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2439013685681994E-2"/>
          <c:y val="0.20228313412684285"/>
          <c:w val="0.46784804932729945"/>
          <c:h val="0.70636565590456746"/>
        </c:manualLayout>
      </c:layout>
      <c:pieChart>
        <c:varyColors val="1"/>
        <c:ser>
          <c:idx val="0"/>
          <c:order val="0"/>
          <c:tx>
            <c:strRef>
              <c:f>Лист1!$C$70</c:f>
              <c:strCache>
                <c:ptCount val="1"/>
                <c:pt idx="0">
                  <c:v>Кол-во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779-4BEF-A59A-8FF7C0209C22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779-4BEF-A59A-8FF7C0209C22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779-4BEF-A59A-8FF7C0209C22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779-4BEF-A59A-8FF7C0209C22}"/>
              </c:ext>
            </c:extLst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rbel Light" panose="020B0303020204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Лист1!$B$71:$B$75</c:f>
              <c:strCache>
                <c:ptCount val="5"/>
                <c:pt idx="0">
                  <c:v>- Интересен, подходит</c:v>
                </c:pt>
                <c:pt idx="1">
                  <c:v>- Подходит. Ожидаю, что карточек и заданий будет много и они будут разнообразны и прочны   </c:v>
                </c:pt>
                <c:pt idx="2">
                  <c:v>- Подходит. Ожидаю, что будет тренировка обучаемости, развитие и укрепление навыков из которых формируется речь.</c:v>
                </c:pt>
                <c:pt idx="3">
                  <c:v>- Подходит. Я считаю эффективным. Может сделать процесс более интересным и результативным.</c:v>
                </c:pt>
                <c:pt idx="4">
                  <c:v>- Не интересно. Недостаточность реализации задачи развития связной речи.</c:v>
                </c:pt>
              </c:strCache>
            </c:strRef>
          </c:cat>
          <c:val>
            <c:numRef>
              <c:f>Лист1!$C$71:$C$75</c:f>
              <c:numCache>
                <c:formatCode>General</c:formatCode>
                <c:ptCount val="5"/>
                <c:pt idx="0">
                  <c:v>6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85-934E-98D6-4A093A60205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29338826328535"/>
          <c:y val="0.16744188396458354"/>
          <c:w val="0.3919005134463534"/>
          <c:h val="0.790565991538420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orbel Light" panose="020B0303020204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Corbel Light" panose="020B0303020204020204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Время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ru-RU" dirty="0"/>
              <a:t>проведённое за игрой (мин)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8719445038055001E-2"/>
          <c:y val="6.2223306045358528E-2"/>
          <c:w val="0.94858186047538773"/>
          <c:h val="0.72447023070069438"/>
        </c:manualLayout>
      </c:layout>
      <c:lineChart>
        <c:grouping val="standard"/>
        <c:varyColors val="0"/>
        <c:ser>
          <c:idx val="0"/>
          <c:order val="0"/>
          <c:tx>
            <c:strRef>
              <c:f>[Metrika_igry.xlsx]Лист1!$B$13</c:f>
              <c:strCache>
                <c:ptCount val="1"/>
                <c:pt idx="0">
                  <c:v>Время проведённое за игрой (мин)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2"/>
              </a:outerShdw>
            </a:effectLst>
          </c:spPr>
          <c:marker>
            <c:symbol val="none"/>
          </c:marker>
          <c:dLbls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[Metrika_igry.xlsx]Лист1!$A$14:$A$19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 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[Metrika_igry.xlsx]Лист1!$B$14:$B$19</c:f>
              <c:numCache>
                <c:formatCode>General</c:formatCode>
                <c:ptCount val="6"/>
                <c:pt idx="0">
                  <c:v>1</c:v>
                </c:pt>
                <c:pt idx="1">
                  <c:v>10.5</c:v>
                </c:pt>
                <c:pt idx="2">
                  <c:v>6</c:v>
                </c:pt>
                <c:pt idx="3">
                  <c:v>5.5</c:v>
                </c:pt>
                <c:pt idx="4">
                  <c:v>12</c:v>
                </c:pt>
                <c:pt idx="5">
                  <c:v>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667-4919-B2A8-C33B3B784AF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-1432610336"/>
        <c:axId val="-1432594560"/>
      </c:lineChart>
      <c:catAx>
        <c:axId val="-143261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432594560"/>
        <c:crosses val="autoZero"/>
        <c:auto val="1"/>
        <c:lblAlgn val="ctr"/>
        <c:lblOffset val="100"/>
        <c:noMultiLvlLbl val="0"/>
      </c:catAx>
      <c:valAx>
        <c:axId val="-1432594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32610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2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правильность выполнения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9773755656108594E-2"/>
          <c:y val="0.13074515469265235"/>
          <c:w val="0.95022624434389136"/>
          <c:h val="0.75110157915581865"/>
        </c:manualLayout>
      </c:layout>
      <c:lineChart>
        <c:grouping val="standard"/>
        <c:varyColors val="0"/>
        <c:ser>
          <c:idx val="0"/>
          <c:order val="0"/>
          <c:tx>
            <c:strRef>
              <c:f>[Metrika_igry.xlsx]Лист1!$B$71</c:f>
              <c:strCache>
                <c:ptCount val="1"/>
                <c:pt idx="0">
                  <c:v>правильно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2">
                  <a:shade val="76000"/>
                </a:schemeClr>
              </a:outerShdw>
            </a:effectLst>
          </c:spPr>
          <c:marker>
            <c:symbol val="none"/>
          </c:marker>
          <c:dLbls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[Metrika_igry.xlsx]Лист1!$A$72:$A$77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[Metrika_igry.xlsx]Лист1!$B$72:$B$77</c:f>
              <c:numCache>
                <c:formatCode>0.00%</c:formatCode>
                <c:ptCount val="6"/>
                <c:pt idx="0" formatCode="0%">
                  <c:v>0</c:v>
                </c:pt>
                <c:pt idx="1">
                  <c:v>9.5000000000000001E-2</c:v>
                </c:pt>
                <c:pt idx="2" formatCode="0%">
                  <c:v>0</c:v>
                </c:pt>
                <c:pt idx="3">
                  <c:v>0.33300000000000002</c:v>
                </c:pt>
                <c:pt idx="4">
                  <c:v>0.14199999999999999</c:v>
                </c:pt>
                <c:pt idx="5">
                  <c:v>0.19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8CB-4B74-86FD-904E872191F9}"/>
            </c:ext>
          </c:extLst>
        </c:ser>
        <c:ser>
          <c:idx val="1"/>
          <c:order val="1"/>
          <c:tx>
            <c:strRef>
              <c:f>[Metrika_igry.xlsx]Лист1!$C$71</c:f>
              <c:strCache>
                <c:ptCount val="1"/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2">
                  <a:tint val="77000"/>
                </a:schemeClr>
              </a:outerShdw>
            </a:effectLst>
          </c:spPr>
          <c:marker>
            <c:symbol val="none"/>
          </c:marker>
          <c:dLbls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[Metrika_igry.xlsx]Лист1!$A$72:$A$77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[Metrika_igry.xlsx]Лист1!$C$72:$C$78</c:f>
              <c:numCache>
                <c:formatCode>General</c:formatCode>
                <c:ptCount val="7"/>
                <c:pt idx="4" formatCode="0.00%">
                  <c:v>0.28570000000000001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8CB-4B74-86FD-904E872191F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-1432585312"/>
        <c:axId val="-1432608704"/>
      </c:lineChart>
      <c:catAx>
        <c:axId val="-143258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432608704"/>
        <c:crosses val="autoZero"/>
        <c:auto val="1"/>
        <c:lblAlgn val="ctr"/>
        <c:lblOffset val="100"/>
        <c:noMultiLvlLbl val="0"/>
      </c:catAx>
      <c:valAx>
        <c:axId val="-143260870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14325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2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Процент успешно выполненных </a:t>
            </a:r>
            <a:r>
              <a:rPr lang="ru-RU" dirty="0" smtClean="0"/>
              <a:t>задач</a:t>
            </a:r>
          </a:p>
          <a:p>
            <a:pPr>
              <a:defRPr/>
            </a:pPr>
            <a:r>
              <a:rPr lang="ru-RU" dirty="0" smtClean="0"/>
              <a:t>(</a:t>
            </a:r>
            <a:r>
              <a:rPr lang="ru-RU" dirty="0"/>
              <a:t>с подсказкой )</a:t>
            </a:r>
          </a:p>
        </c:rich>
      </c:tx>
      <c:layout>
        <c:manualLayout>
          <c:xMode val="edge"/>
          <c:yMode val="edge"/>
          <c:x val="0.12433700973608763"/>
          <c:y val="6.1158250585096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1076225075205904E-2"/>
          <c:y val="0.3881507418926487"/>
          <c:w val="0.9288288318121366"/>
          <c:h val="0.50392701319675504"/>
        </c:manualLayout>
      </c:layout>
      <c:lineChart>
        <c:grouping val="standard"/>
        <c:varyColors val="0"/>
        <c:ser>
          <c:idx val="0"/>
          <c:order val="0"/>
          <c:tx>
            <c:strRef>
              <c:f>[Metrika_igry.xlsx]Лист1!$B$41</c:f>
              <c:strCache>
                <c:ptCount val="1"/>
                <c:pt idx="0">
                  <c:v>Процент успешно выполненных задач: (с подсказкой )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3">
                  <a:shade val="76000"/>
                </a:schemeClr>
              </a:outerShdw>
            </a:effectLst>
          </c:spPr>
          <c:marker>
            <c:symbol val="none"/>
          </c:marker>
          <c:dLbls>
            <c:spPr>
              <a:solidFill>
                <a:schemeClr val="accent3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[Metrika_igry.xlsx]Лист1!$A$42:$A$47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 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[Metrika_igry.xlsx]Лист1!$B$42:$B$47</c:f>
              <c:numCache>
                <c:formatCode>0%</c:formatCode>
                <c:ptCount val="6"/>
                <c:pt idx="0" formatCode="0.00%">
                  <c:v>0.03</c:v>
                </c:pt>
                <c:pt idx="1">
                  <c:v>0.12</c:v>
                </c:pt>
                <c:pt idx="2" formatCode="0.00%">
                  <c:v>6.0600000000000001E-2</c:v>
                </c:pt>
                <c:pt idx="3" formatCode="0.00%">
                  <c:v>3.0300000000000001E-2</c:v>
                </c:pt>
                <c:pt idx="4" formatCode="0.00%">
                  <c:v>9.0899999999999995E-2</c:v>
                </c:pt>
                <c:pt idx="5" formatCode="0.00%">
                  <c:v>0.182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34D-4A21-9E34-C9CB66276D4E}"/>
            </c:ext>
          </c:extLst>
        </c:ser>
        <c:ser>
          <c:idx val="1"/>
          <c:order val="1"/>
          <c:tx>
            <c:strRef>
              <c:f>[Metrika_igry.xlsx]Лист1!$C$41</c:f>
              <c:strCache>
                <c:ptCount val="1"/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3">
                  <a:tint val="77000"/>
                </a:schemeClr>
              </a:outerShdw>
            </a:effectLst>
          </c:spPr>
          <c:marker>
            <c:symbol val="none"/>
          </c:marker>
          <c:dLbls>
            <c:spPr>
              <a:solidFill>
                <a:schemeClr val="accent3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[Metrika_igry.xlsx]Лист1!$A$42:$A$47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 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[Metrika_igry.xlsx]Лист1!$C$42:$C$47</c:f>
              <c:numCache>
                <c:formatCode>General</c:formatCode>
                <c:ptCount val="6"/>
                <c:pt idx="4" formatCode="0.00%">
                  <c:v>0.182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34D-4A21-9E34-C9CB66276D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-1432592928"/>
        <c:axId val="-1432607616"/>
      </c:lineChart>
      <c:catAx>
        <c:axId val="-143259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432607616"/>
        <c:crosses val="autoZero"/>
        <c:auto val="1"/>
        <c:lblAlgn val="ctr"/>
        <c:lblOffset val="100"/>
        <c:noMultiLvlLbl val="0"/>
      </c:catAx>
      <c:valAx>
        <c:axId val="-143260761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-143259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3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Процент успешно выполненных </a:t>
            </a:r>
            <a:r>
              <a:rPr lang="ru-RU" dirty="0" smtClean="0"/>
              <a:t>задач (самостоятельно</a:t>
            </a:r>
            <a:r>
              <a:rPr lang="ru-RU" dirty="0"/>
              <a:t>)</a:t>
            </a:r>
          </a:p>
        </c:rich>
      </c:tx>
      <c:layout>
        <c:manualLayout>
          <c:xMode val="edge"/>
          <c:yMode val="edge"/>
          <c:x val="0.14625686162133655"/>
          <c:y val="6.44848053736707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3649343181391579E-2"/>
          <c:y val="0.25811205381675861"/>
          <c:w val="0.94797144500093855"/>
          <c:h val="0.64244954855239778"/>
        </c:manualLayout>
      </c:layout>
      <c:lineChart>
        <c:grouping val="standard"/>
        <c:varyColors val="0"/>
        <c:ser>
          <c:idx val="0"/>
          <c:order val="0"/>
          <c:tx>
            <c:strRef>
              <c:f>[Metrika_igry.xlsx]Лист1!$B$30</c:f>
              <c:strCache>
                <c:ptCount val="1"/>
                <c:pt idx="0">
                  <c:v>Процент успешно выполненных задач: ( самостоятельно)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3">
                  <a:shade val="76000"/>
                </a:schemeClr>
              </a:outerShdw>
            </a:effectLst>
          </c:spPr>
          <c:marker>
            <c:symbol val="none"/>
          </c:marker>
          <c:dLbls>
            <c:spPr>
              <a:solidFill>
                <a:schemeClr val="accent3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[Metrika_igry.xlsx]Лист1!$A$31:$A$36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 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[Metrika_igry.xlsx]Лист1!$B$31:$B$36</c:f>
              <c:numCache>
                <c:formatCode>0%</c:formatCode>
                <c:ptCount val="6"/>
                <c:pt idx="0">
                  <c:v>0</c:v>
                </c:pt>
                <c:pt idx="1">
                  <c:v>0.24</c:v>
                </c:pt>
                <c:pt idx="2" formatCode="0.00%">
                  <c:v>9.0899999999999995E-2</c:v>
                </c:pt>
                <c:pt idx="3" formatCode="0.00%">
                  <c:v>0.42399999999999999</c:v>
                </c:pt>
                <c:pt idx="4" formatCode="0.00%">
                  <c:v>0.182</c:v>
                </c:pt>
                <c:pt idx="5" formatCode="0.00%">
                  <c:v>0.27300000000000002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8EB-4E5E-BCB8-6C5D4577B7B2}"/>
            </c:ext>
          </c:extLst>
        </c:ser>
        <c:ser>
          <c:idx val="1"/>
          <c:order val="1"/>
          <c:tx>
            <c:strRef>
              <c:f>[Metrika_igry.xlsx]Лист1!$C$30</c:f>
              <c:strCache>
                <c:ptCount val="1"/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3">
                  <a:tint val="77000"/>
                </a:schemeClr>
              </a:outerShdw>
            </a:effectLst>
          </c:spPr>
          <c:marker>
            <c:symbol val="none"/>
          </c:marker>
          <c:dLbls>
            <c:spPr>
              <a:solidFill>
                <a:schemeClr val="accent3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[Metrika_igry.xlsx]Лист1!$A$31:$A$36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 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[Metrika_igry.xlsx]Лист1!$C$31:$C$36</c:f>
              <c:numCache>
                <c:formatCode>General</c:formatCode>
                <c:ptCount val="6"/>
                <c:pt idx="4" formatCode="0.00%">
                  <c:v>0.27300000000000002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8EB-4E5E-BCB8-6C5D4577B7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-1432582592"/>
        <c:axId val="-1432581504"/>
      </c:lineChart>
      <c:catAx>
        <c:axId val="-143258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432581504"/>
        <c:crosses val="autoZero"/>
        <c:auto val="1"/>
        <c:lblAlgn val="ctr"/>
        <c:lblOffset val="100"/>
        <c:noMultiLvlLbl val="0"/>
      </c:catAx>
      <c:valAx>
        <c:axId val="-143258150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1432582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3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3839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06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22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94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227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995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5543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08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1-4.svg"/><Relationship Id="rId5" Type="http://schemas.openxmlformats.org/officeDocument/2006/relationships/image" Target="../media/image2.png"/><Relationship Id="rId4" Type="http://schemas.openxmlformats.org/officeDocument/2006/relationships/image" Target="../media/image-1-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-6-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-5-8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5-6.svg"/><Relationship Id="rId5" Type="http://schemas.openxmlformats.org/officeDocument/2006/relationships/image" Target="../media/image7.png"/><Relationship Id="rId4" Type="http://schemas.openxmlformats.org/officeDocument/2006/relationships/image" Target="../media/image-5-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4-4.svg"/><Relationship Id="rId5" Type="http://schemas.openxmlformats.org/officeDocument/2006/relationships/image" Target="../media/image10.png"/><Relationship Id="rId4" Type="http://schemas.openxmlformats.org/officeDocument/2006/relationships/image" Target="../media/image-4-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-2-6.sv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2-4.svg"/><Relationship Id="rId5" Type="http://schemas.openxmlformats.org/officeDocument/2006/relationships/image" Target="../media/image10.png"/><Relationship Id="rId10" Type="http://schemas.openxmlformats.org/officeDocument/2006/relationships/image" Target="../media/image-2-8.svg"/><Relationship Id="rId4" Type="http://schemas.openxmlformats.org/officeDocument/2006/relationships/image" Target="../media/image-2-2.sv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6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3-6.svg"/><Relationship Id="rId5" Type="http://schemas.openxmlformats.org/officeDocument/2006/relationships/image" Target="../media/image15.png"/><Relationship Id="rId10" Type="http://schemas.openxmlformats.org/officeDocument/2006/relationships/image" Target="../media/image19.jpeg"/><Relationship Id="rId4" Type="http://schemas.openxmlformats.org/officeDocument/2006/relationships/image" Target="../media/image-3-4.sv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6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-3-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-9-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-8-6.svg"/><Relationship Id="rId3" Type="http://schemas.openxmlformats.org/officeDocument/2006/relationships/image" Target="../media/image1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8-4.svg"/><Relationship Id="rId5" Type="http://schemas.openxmlformats.org/officeDocument/2006/relationships/image" Target="../media/image21.png"/><Relationship Id="rId4" Type="http://schemas.openxmlformats.org/officeDocument/2006/relationships/image" Target="../media/image-8-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-12-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-3-4.sv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3-6.svg"/><Relationship Id="rId9" Type="http://schemas.openxmlformats.org/officeDocument/2006/relationships/image" Target="../media/image24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image" Target="../media/image25.pn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-10-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-2-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7-4.svg"/><Relationship Id="rId5" Type="http://schemas.openxmlformats.org/officeDocument/2006/relationships/image" Target="../media/image27.png"/><Relationship Id="rId4" Type="http://schemas.openxmlformats.org/officeDocument/2006/relationships/image" Target="../media/image-7-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28" Type="http://schemas.openxmlformats.org/officeDocument/2006/relationships/image" Target="../media/image-11-28.svg"/><Relationship Id="rId31" Type="http://schemas.openxmlformats.org/officeDocument/2006/relationships/image" Target="../media/image33.jpeg"/><Relationship Id="rId4" Type="http://schemas.openxmlformats.org/officeDocument/2006/relationships/image" Target="../media/image-11-2.svg"/><Relationship Id="rId30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-2-8.svg"/><Relationship Id="rId13" Type="http://schemas.openxmlformats.org/officeDocument/2006/relationships/image" Target="../media/image36.png"/><Relationship Id="rId3" Type="http://schemas.openxmlformats.org/officeDocument/2006/relationships/image" Target="../media/image14.pn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34.png"/><Relationship Id="rId10" Type="http://schemas.openxmlformats.org/officeDocument/2006/relationships/image" Target="../media/image-11-2.sv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2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6-2.svg"/><Relationship Id="rId11" Type="http://schemas.openxmlformats.org/officeDocument/2006/relationships/image" Target="../media/image41.png"/><Relationship Id="rId5" Type="http://schemas.openxmlformats.org/officeDocument/2006/relationships/image" Target="../media/image3.png"/><Relationship Id="rId10" Type="http://schemas.openxmlformats.org/officeDocument/2006/relationships/image" Target="../media/image40.png"/><Relationship Id="rId4" Type="http://schemas.openxmlformats.org/officeDocument/2006/relationships/image" Target="../media/image-7-4.svg"/><Relationship Id="rId9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4-4.svg"/><Relationship Id="rId5" Type="http://schemas.openxmlformats.org/officeDocument/2006/relationships/image" Target="../media/image10.png"/><Relationship Id="rId4" Type="http://schemas.openxmlformats.org/officeDocument/2006/relationships/image" Target="../media/image-4-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25106" y="-590401"/>
            <a:ext cx="25236343" cy="14712474"/>
          </a:xfrm>
          <a:prstGeom prst="rect">
            <a:avLst/>
          </a:prstGeom>
          <a:solidFill>
            <a:srgbClr val="FFF7F4">
              <a:alpha val="100000"/>
            </a:srgbClr>
          </a:solidFill>
          <a:ln/>
        </p:spPr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971" y="1695251"/>
            <a:ext cx="2998939" cy="301615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689311" y="3206601"/>
            <a:ext cx="21338679" cy="47117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  <a:effectLst>
            <a:outerShdw blurRad="252730" dist="101600" dir="5400000" algn="bl" rotWithShape="0">
              <a:srgbClr val="FF8049">
                <a:alpha val="63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2859565" y="3939959"/>
            <a:ext cx="19049609" cy="3701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105"/>
              </a:lnSpc>
              <a:buNone/>
            </a:pPr>
            <a:r>
              <a:rPr lang="ru-RU" sz="8536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з38 </a:t>
            </a:r>
            <a:r>
              <a:rPr lang="en-US" sz="8536" dirty="0" err="1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Настольная</a:t>
            </a:r>
            <a:r>
              <a:rPr lang="en-US" sz="8536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 </a:t>
            </a:r>
            <a:r>
              <a:rPr lang="en-US" sz="8536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игра для развития </a:t>
            </a:r>
            <a:endParaRPr lang="en-US" sz="8536" dirty="0"/>
          </a:p>
          <a:p>
            <a:pPr marL="0" indent="0" algn="l">
              <a:lnSpc>
                <a:spcPts val="9105"/>
              </a:lnSpc>
              <a:buNone/>
            </a:pPr>
            <a:r>
              <a:rPr lang="en-US" sz="8536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речи и коммуникации </a:t>
            </a:r>
            <a:endParaRPr lang="en-US" sz="8536" dirty="0"/>
          </a:p>
          <a:p>
            <a:pPr marL="0" indent="0" algn="l">
              <a:lnSpc>
                <a:spcPts val="9105"/>
              </a:lnSpc>
              <a:buNone/>
            </a:pPr>
            <a:r>
              <a:rPr lang="en-US" sz="8536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«ЛЕКСИФИКА»</a:t>
            </a:r>
            <a:endParaRPr lang="en-US" sz="8536" dirty="0"/>
          </a:p>
        </p:txBody>
      </p:sp>
      <p:sp>
        <p:nvSpPr>
          <p:cNvPr id="6" name="Text 3"/>
          <p:cNvSpPr/>
          <p:nvPr/>
        </p:nvSpPr>
        <p:spPr>
          <a:xfrm>
            <a:off x="8407547" y="10515650"/>
            <a:ext cx="14620443" cy="2045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4900"/>
              </a:lnSpc>
              <a:buNone/>
            </a:pPr>
            <a:r>
              <a:rPr lang="en-US" sz="4222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Южный Федеральный университет</a:t>
            </a:r>
            <a:endParaRPr lang="en-US" sz="4222" dirty="0">
              <a:latin typeface="Corbel Light" panose="020B0303020204020204" pitchFamily="34" charset="0"/>
            </a:endParaRPr>
          </a:p>
          <a:p>
            <a:pPr marL="0" indent="0" algn="r">
              <a:lnSpc>
                <a:spcPts val="4900"/>
              </a:lnSpc>
              <a:buNone/>
            </a:pPr>
            <a:r>
              <a:rPr lang="en-US" sz="4222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МБДОУ г. Ростов-на-Дону “Детский сад № 95</a:t>
            </a:r>
            <a:r>
              <a:rPr lang="en-US" sz="4222" dirty="0" smtClean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”</a:t>
            </a:r>
            <a:endParaRPr lang="ru-RU" sz="4222" dirty="0" smtClean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0" indent="0" algn="r">
              <a:lnSpc>
                <a:spcPts val="4900"/>
              </a:lnSpc>
              <a:buNone/>
            </a:pPr>
            <a:r>
              <a:rPr lang="ru-RU" sz="4222" dirty="0" smtClean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</a:rPr>
              <a:t>Заказная разработка</a:t>
            </a:r>
            <a:endParaRPr lang="en-US" sz="4222" dirty="0">
              <a:latin typeface="Corbel Light" panose="020B0303020204020204" pitchFamily="34" charset="0"/>
            </a:endParaRPr>
          </a:p>
          <a:p>
            <a:pPr marL="0" indent="0" algn="r">
              <a:lnSpc>
                <a:spcPts val="4900"/>
              </a:lnSpc>
              <a:buNone/>
            </a:pPr>
            <a:endParaRPr lang="en-US" sz="4222" dirty="0">
              <a:latin typeface="Corbel Light" panose="020B0303020204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258445" y="1987451"/>
            <a:ext cx="8230629" cy="20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0"/>
              </a:lnSpc>
              <a:buNone/>
            </a:pPr>
            <a:r>
              <a:rPr lang="en-US" sz="9000" dirty="0">
                <a:solidFill>
                  <a:srgbClr val="FF8049">
                    <a:alpha val="100000"/>
                  </a:srgbClr>
                </a:solidFill>
                <a:latin typeface="Geologica ExtraBold" pitchFamily="34" charset="0"/>
                <a:ea typeface="Geologica ExtraBold" pitchFamily="34" charset="-122"/>
                <a:cs typeface="Geologica ExtraBold" pitchFamily="34" charset="-120"/>
              </a:rPr>
              <a:t>SFEDUNET Х </a:t>
            </a:r>
            <a:endParaRPr lang="en-US" sz="9000" dirty="0"/>
          </a:p>
        </p:txBody>
      </p:sp>
      <p:pic>
        <p:nvPicPr>
          <p:cNvPr id="8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34654" y="723900"/>
            <a:ext cx="5652206" cy="1168400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3124591" y="8170141"/>
            <a:ext cx="7857958" cy="667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222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Создание настольной игры на </a:t>
            </a:r>
            <a:r>
              <a:rPr lang="ru-RU" sz="4222" dirty="0" err="1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ссс</a:t>
            </a:r>
            <a:endParaRPr lang="ru-RU" sz="4222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894349" y="-1511399"/>
            <a:ext cx="5656625" cy="5655918"/>
          </a:xfrm>
          <a:prstGeom prst="ellipse">
            <a:avLst/>
          </a:prstGeom>
          <a:solidFill>
            <a:srgbClr val="FFA680">
              <a:alpha val="10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22756420" y="-649436"/>
            <a:ext cx="3944286" cy="3931985"/>
          </a:xfrm>
          <a:prstGeom prst="ellipse">
            <a:avLst/>
          </a:prstGeom>
          <a:solidFill>
            <a:srgbClr val="FFF7F4">
              <a:alpha val="100000"/>
            </a:srgbClr>
          </a:solidFill>
          <a:ln/>
        </p:spPr>
      </p:sp>
      <p:pic>
        <p:nvPicPr>
          <p:cNvPr id="4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34648" y="723801"/>
            <a:ext cx="5652206" cy="116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440568" y="1944604"/>
            <a:ext cx="6616969" cy="10593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279"/>
              </a:lnSpc>
              <a:buNone/>
            </a:pPr>
            <a:r>
              <a:rPr lang="ru-RU" sz="44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Заказчик проекта</a:t>
            </a:r>
            <a:endParaRPr lang="en-US" sz="4400" dirty="0"/>
          </a:p>
        </p:txBody>
      </p:sp>
      <p:sp>
        <p:nvSpPr>
          <p:cNvPr id="11" name="Text 7"/>
          <p:cNvSpPr/>
          <p:nvPr/>
        </p:nvSpPr>
        <p:spPr>
          <a:xfrm>
            <a:off x="3440568" y="4097094"/>
            <a:ext cx="5783568" cy="1056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279"/>
              </a:lnSpc>
              <a:buNone/>
            </a:pPr>
            <a:r>
              <a:rPr lang="ru-RU" sz="44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З</a:t>
            </a:r>
            <a:r>
              <a:rPr lang="en-US" sz="44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а</a:t>
            </a:r>
            <a:r>
              <a:rPr lang="ru-RU" sz="44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дача проекта</a:t>
            </a:r>
            <a:endParaRPr lang="en-US" sz="4400" dirty="0"/>
          </a:p>
        </p:txBody>
      </p:sp>
      <p:sp>
        <p:nvSpPr>
          <p:cNvPr id="18" name="Text 3"/>
          <p:cNvSpPr/>
          <p:nvPr/>
        </p:nvSpPr>
        <p:spPr>
          <a:xfrm>
            <a:off x="4250159" y="2735449"/>
            <a:ext cx="6722512" cy="537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0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«Детский сад №3» г. Батайска</a:t>
            </a:r>
            <a:endParaRPr lang="en-US" sz="4000" dirty="0">
              <a:latin typeface="Corbel Light" panose="020B0303020204020204" pitchFamily="34" charset="0"/>
            </a:endParaRPr>
          </a:p>
        </p:txBody>
      </p:sp>
      <p:sp>
        <p:nvSpPr>
          <p:cNvPr id="19" name="Text 3"/>
          <p:cNvSpPr/>
          <p:nvPr/>
        </p:nvSpPr>
        <p:spPr>
          <a:xfrm>
            <a:off x="4250158" y="4893632"/>
            <a:ext cx="11489723" cy="70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000" dirty="0" smtClean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Разработка </a:t>
            </a:r>
            <a:r>
              <a:rPr lang="ru-RU" sz="40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логопедической игры на развитие речи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019117" y="9570486"/>
            <a:ext cx="640527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800" dirty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По словам главы </a:t>
            </a:r>
            <a:r>
              <a:rPr lang="ru-RU" sz="2800" dirty="0" err="1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Минобрнауки</a:t>
            </a:r>
            <a:r>
              <a:rPr lang="ru-RU" sz="2800" dirty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 Ольги Васильевы, </a:t>
            </a:r>
            <a:endParaRPr lang="ru-RU" sz="2800" dirty="0" smtClean="0">
              <a:solidFill>
                <a:srgbClr val="4D1801">
                  <a:alpha val="100000"/>
                </a:srgbClr>
              </a:solidFill>
              <a:latin typeface="Geologica Light" pitchFamily="2" charset="0"/>
              <a:ea typeface="Geologica Thin" pitchFamily="34" charset="-122"/>
              <a:cs typeface="Geologica Thin" pitchFamily="34" charset="-120"/>
            </a:endParaRPr>
          </a:p>
          <a:p>
            <a:pPr lvl="0" algn="r"/>
            <a:r>
              <a:rPr lang="ru-RU" sz="2800" dirty="0" smtClean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на </a:t>
            </a:r>
            <a:r>
              <a:rPr lang="ru-RU" sz="2800" dirty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сегодняшний день </a:t>
            </a:r>
            <a:r>
              <a:rPr lang="ru-RU" sz="2800" dirty="0" smtClean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58% детей </a:t>
            </a:r>
            <a:r>
              <a:rPr lang="ru-RU" sz="2800" dirty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имеют логопедические </a:t>
            </a:r>
            <a:r>
              <a:rPr lang="ru-RU" sz="2800" dirty="0" smtClean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проблемы</a:t>
            </a:r>
            <a:endParaRPr lang="ru-RU" sz="2800" dirty="0">
              <a:solidFill>
                <a:srgbClr val="4D1801">
                  <a:alpha val="100000"/>
                </a:srgbClr>
              </a:solidFill>
              <a:latin typeface="Geologica Light" pitchFamily="2" charset="0"/>
              <a:ea typeface="Geologica Thin" pitchFamily="34" charset="-122"/>
              <a:cs typeface="Geologica Thin" pitchFamily="34" charset="-120"/>
            </a:endParaRPr>
          </a:p>
        </p:txBody>
      </p:sp>
      <p:pic>
        <p:nvPicPr>
          <p:cNvPr id="25" name="Picture 4" descr="https://sun9-33.userapi.com/impg/iCbXVlUAhW16dQRpPLMArzq-vWz_FSUnrAwFFg/BW1ybrHFEH4.jpg?size=1206x486&amp;quality=96&amp;sign=6ea480c543b49500fe52e06fb5d556d2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513" y="8550496"/>
            <a:ext cx="9240404" cy="385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qrcoder.ru/code/?https%3A%2F%2Fsn.ria.ru%2F20171114%2F1508750706.html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4893" y="8550496"/>
            <a:ext cx="2161502" cy="216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1BF075F-A619-659C-5375-87C4A2EDCB06}"/>
              </a:ext>
            </a:extLst>
          </p:cNvPr>
          <p:cNvSpPr txBox="1"/>
          <p:nvPr/>
        </p:nvSpPr>
        <p:spPr>
          <a:xfrm>
            <a:off x="18446418" y="11021364"/>
            <a:ext cx="51127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 Light" panose="020B0303020204020204" pitchFamily="34" charset="0"/>
                <a:cs typeface="Arial" panose="020B0604020202020204" pitchFamily="34" charset="0"/>
              </a:rPr>
              <a:t>Новости о росте в РФ числа детей, нуждающихся в помощи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 Light" panose="020B0303020204020204" pitchFamily="34" charset="0"/>
                <a:cs typeface="Arial" panose="020B0604020202020204" pitchFamily="34" charset="0"/>
              </a:rPr>
              <a:t>логопеда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Corbel Light" panose="020B0303020204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"/>
          <p:cNvSpPr/>
          <p:nvPr/>
        </p:nvSpPr>
        <p:spPr>
          <a:xfrm>
            <a:off x="1585071" y="4519589"/>
            <a:ext cx="19671662" cy="1288772"/>
          </a:xfrm>
          <a:prstGeom prst="roundRect">
            <a:avLst>
              <a:gd name="adj" fmla="val 167294"/>
            </a:avLst>
          </a:prstGeom>
          <a:solidFill>
            <a:srgbClr val="FFF7F4">
              <a:alpha val="100000"/>
            </a:srgbClr>
          </a:solidFill>
          <a:ln/>
          <a:effectLst>
            <a:outerShdw blurRad="252730" dist="101600" dir="5400000" algn="bl" rotWithShape="0">
              <a:srgbClr val="FF8049">
                <a:alpha val="63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2205866" y="4806164"/>
            <a:ext cx="18430071" cy="696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36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Почему у заказчика появилась такая задача, какими проблемами она вызвана</a:t>
            </a:r>
            <a:r>
              <a:rPr lang="ru-RU" sz="36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?</a:t>
            </a:r>
            <a:endParaRPr lang="ru-RU" sz="3600" dirty="0">
              <a:solidFill>
                <a:srgbClr val="FF8049">
                  <a:alpha val="100000"/>
                </a:srgbClr>
              </a:solidFill>
              <a:latin typeface="Geologica Medium" pitchFamily="34" charset="0"/>
              <a:ea typeface="Geologica Medium" pitchFamily="34" charset="-122"/>
              <a:cs typeface="Geologica Medium" pitchFamily="34" charset="-120"/>
            </a:endParaRPr>
          </a:p>
        </p:txBody>
      </p:sp>
      <p:pic>
        <p:nvPicPr>
          <p:cNvPr id="10" name="Image 1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34642" y="723850"/>
            <a:ext cx="5652206" cy="1168400"/>
          </a:xfrm>
          <a:prstGeom prst="rect">
            <a:avLst/>
          </a:prstGeom>
        </p:spPr>
      </p:pic>
      <p:pic>
        <p:nvPicPr>
          <p:cNvPr id="11" name="Image 2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847828" y="4868815"/>
            <a:ext cx="7393019" cy="9719072"/>
          </a:xfrm>
          <a:prstGeom prst="rect">
            <a:avLst/>
          </a:prstGeom>
        </p:spPr>
      </p:pic>
      <p:pic>
        <p:nvPicPr>
          <p:cNvPr id="12" name="Image 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264756" y="10565730"/>
            <a:ext cx="991977" cy="991840"/>
          </a:xfrm>
          <a:prstGeom prst="rect">
            <a:avLst/>
          </a:prstGeom>
        </p:spPr>
      </p:pic>
      <p:sp>
        <p:nvSpPr>
          <p:cNvPr id="13" name="Text 1"/>
          <p:cNvSpPr/>
          <p:nvPr/>
        </p:nvSpPr>
        <p:spPr>
          <a:xfrm>
            <a:off x="2868797" y="1234042"/>
            <a:ext cx="10554363" cy="6582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279"/>
              </a:lnSpc>
            </a:pPr>
            <a:r>
              <a:rPr lang="ru-RU" sz="44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Ограничения и пожелания заказчика</a:t>
            </a:r>
            <a:endParaRPr lang="en-US" sz="4400" dirty="0"/>
          </a:p>
        </p:txBody>
      </p:sp>
      <p:sp>
        <p:nvSpPr>
          <p:cNvPr id="14" name="Text 3"/>
          <p:cNvSpPr/>
          <p:nvPr/>
        </p:nvSpPr>
        <p:spPr>
          <a:xfrm>
            <a:off x="3097397" y="6265611"/>
            <a:ext cx="18557940" cy="122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Проблема - переизбыток различных образовательных ресурсов, не обладающих необходимым качеством и методической обоснованностью</a:t>
            </a:r>
          </a:p>
        </p:txBody>
      </p:sp>
      <p:sp>
        <p:nvSpPr>
          <p:cNvPr id="15" name="Shape 4"/>
          <p:cNvSpPr/>
          <p:nvPr/>
        </p:nvSpPr>
        <p:spPr>
          <a:xfrm>
            <a:off x="1585071" y="8607012"/>
            <a:ext cx="18277729" cy="1288772"/>
          </a:xfrm>
          <a:prstGeom prst="roundRect">
            <a:avLst>
              <a:gd name="adj" fmla="val 167294"/>
            </a:avLst>
          </a:prstGeom>
          <a:solidFill>
            <a:srgbClr val="FFF7F4">
              <a:alpha val="100000"/>
            </a:srgbClr>
          </a:solidFill>
          <a:ln/>
          <a:effectLst>
            <a:outerShdw blurRad="252730" dist="101600" dir="5400000" algn="bl" rotWithShape="0">
              <a:srgbClr val="FF8049">
                <a:alpha val="63000"/>
              </a:srgbClr>
            </a:outerShdw>
          </a:effectLst>
        </p:spPr>
      </p:sp>
      <p:sp>
        <p:nvSpPr>
          <p:cNvPr id="16" name="Text 5"/>
          <p:cNvSpPr/>
          <p:nvPr/>
        </p:nvSpPr>
        <p:spPr>
          <a:xfrm>
            <a:off x="2296329" y="8903370"/>
            <a:ext cx="17030381" cy="696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36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Что улучшится в текущих процессах заказчика от решения этой задачи?</a:t>
            </a:r>
          </a:p>
        </p:txBody>
      </p:sp>
      <p:sp>
        <p:nvSpPr>
          <p:cNvPr id="17" name="Text 3"/>
          <p:cNvSpPr/>
          <p:nvPr/>
        </p:nvSpPr>
        <p:spPr>
          <a:xfrm>
            <a:off x="3097397" y="10294244"/>
            <a:ext cx="13539603" cy="572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Повысится уровень эффективности коррекционной работы с детьми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4387" y="3262650"/>
            <a:ext cx="5438779" cy="2719050"/>
          </a:xfrm>
          <a:prstGeom prst="rect">
            <a:avLst/>
          </a:prstGeom>
        </p:spPr>
      </p:pic>
      <p:pic>
        <p:nvPicPr>
          <p:cNvPr id="7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34654" y="723950"/>
            <a:ext cx="5652206" cy="11684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773129" y="5163975"/>
            <a:ext cx="15676671" cy="1288772"/>
          </a:xfrm>
          <a:prstGeom prst="roundRect">
            <a:avLst>
              <a:gd name="adj" fmla="val 167294"/>
            </a:avLst>
          </a:prstGeom>
          <a:solidFill>
            <a:srgbClr val="FFF7F4">
              <a:alpha val="100000"/>
            </a:srgbClr>
          </a:solidFill>
          <a:ln/>
          <a:effectLst>
            <a:outerShdw blurRad="252730" dist="101600" dir="5400000" algn="bl" rotWithShape="0">
              <a:srgbClr val="FF8049">
                <a:alpha val="63000"/>
              </a:srgbClr>
            </a:outerShdw>
          </a:effectLst>
        </p:spPr>
      </p:sp>
      <p:sp>
        <p:nvSpPr>
          <p:cNvPr id="9" name="Text 5"/>
          <p:cNvSpPr/>
          <p:nvPr/>
        </p:nvSpPr>
        <p:spPr>
          <a:xfrm>
            <a:off x="2484387" y="5460333"/>
            <a:ext cx="13949413" cy="696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40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Кто будет пользоваться предложенным решением? </a:t>
            </a:r>
          </a:p>
        </p:txBody>
      </p:sp>
      <p:sp>
        <p:nvSpPr>
          <p:cNvPr id="10" name="Text 3"/>
          <p:cNvSpPr/>
          <p:nvPr/>
        </p:nvSpPr>
        <p:spPr>
          <a:xfrm>
            <a:off x="4404564" y="7070252"/>
            <a:ext cx="7037203" cy="642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Логопеды, дефектологи, родители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7391399"/>
            <a:ext cx="6978479" cy="48195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89735" y="11055846"/>
            <a:ext cx="2683173" cy="2660154"/>
          </a:xfrm>
          <a:prstGeom prst="rect">
            <a:avLst/>
          </a:prstGeom>
        </p:spPr>
      </p:pic>
      <p:pic>
        <p:nvPicPr>
          <p:cNvPr id="7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34642" y="723950"/>
            <a:ext cx="5652206" cy="1168400"/>
          </a:xfrm>
          <a:prstGeom prst="rect">
            <a:avLst/>
          </a:prstGeom>
        </p:spPr>
      </p:pic>
      <p:pic>
        <p:nvPicPr>
          <p:cNvPr id="8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283212" y="9748937"/>
            <a:ext cx="18379197" cy="4602063"/>
          </a:xfrm>
          <a:prstGeom prst="rect">
            <a:avLst/>
          </a:prstGeom>
        </p:spPr>
      </p:pic>
      <p:pic>
        <p:nvPicPr>
          <p:cNvPr id="9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697360" y="8579904"/>
            <a:ext cx="3188098" cy="2958554"/>
          </a:xfrm>
          <a:prstGeom prst="rect">
            <a:avLst/>
          </a:prstGeom>
        </p:spPr>
      </p:pic>
      <p:sp>
        <p:nvSpPr>
          <p:cNvPr id="12" name="Shape 4"/>
          <p:cNvSpPr/>
          <p:nvPr/>
        </p:nvSpPr>
        <p:spPr>
          <a:xfrm>
            <a:off x="4355252" y="3886896"/>
            <a:ext cx="15676671" cy="1288772"/>
          </a:xfrm>
          <a:prstGeom prst="roundRect">
            <a:avLst>
              <a:gd name="adj" fmla="val 167294"/>
            </a:avLst>
          </a:prstGeom>
          <a:solidFill>
            <a:srgbClr val="FFF7F4">
              <a:alpha val="100000"/>
            </a:srgbClr>
          </a:solidFill>
          <a:ln/>
          <a:effectLst>
            <a:outerShdw blurRad="252730" dist="101600" dir="5400000" algn="bl" rotWithShape="0">
              <a:srgbClr val="FF8049">
                <a:alpha val="63000"/>
              </a:srgbClr>
            </a:outerShdw>
          </a:effectLst>
        </p:spPr>
      </p:sp>
      <p:sp>
        <p:nvSpPr>
          <p:cNvPr id="13" name="Text 5"/>
          <p:cNvSpPr/>
          <p:nvPr/>
        </p:nvSpPr>
        <p:spPr>
          <a:xfrm>
            <a:off x="5514267" y="4183254"/>
            <a:ext cx="13358641" cy="696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40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В каком виде заказчик хотел бы увидеть результат?</a:t>
            </a:r>
          </a:p>
        </p:txBody>
      </p:sp>
      <p:sp>
        <p:nvSpPr>
          <p:cNvPr id="14" name="Text 3"/>
          <p:cNvSpPr/>
          <p:nvPr/>
        </p:nvSpPr>
        <p:spPr>
          <a:xfrm>
            <a:off x="6063548" y="6085410"/>
            <a:ext cx="16872652" cy="1159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54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Результат - прототип интерактивной игры, включающий в себя набор логопедических упражнений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34642" y="723850"/>
            <a:ext cx="5652206" cy="1168400"/>
          </a:xfrm>
          <a:prstGeom prst="rect">
            <a:avLst/>
          </a:prstGeom>
        </p:spPr>
      </p:pic>
      <p:pic>
        <p:nvPicPr>
          <p:cNvPr id="8" name="Image 2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818938"/>
            <a:ext cx="2057670" cy="2958554"/>
          </a:xfrm>
          <a:prstGeom prst="rect">
            <a:avLst/>
          </a:prstGeom>
        </p:spPr>
      </p:pic>
      <p:sp>
        <p:nvSpPr>
          <p:cNvPr id="15" name="Shape 4"/>
          <p:cNvSpPr/>
          <p:nvPr/>
        </p:nvSpPr>
        <p:spPr>
          <a:xfrm>
            <a:off x="1262481" y="2812370"/>
            <a:ext cx="15355148" cy="1839499"/>
          </a:xfrm>
          <a:prstGeom prst="roundRect">
            <a:avLst>
              <a:gd name="adj" fmla="val 167294"/>
            </a:avLst>
          </a:prstGeom>
          <a:solidFill>
            <a:srgbClr val="FFF7F4">
              <a:alpha val="100000"/>
            </a:srgbClr>
          </a:solidFill>
          <a:ln/>
          <a:effectLst>
            <a:outerShdw blurRad="252730" dist="101600" dir="5400000" algn="bl" rotWithShape="0">
              <a:srgbClr val="FF8049">
                <a:alpha val="63000"/>
              </a:srgbClr>
            </a:outerShdw>
          </a:effectLst>
        </p:spPr>
      </p:sp>
      <p:sp>
        <p:nvSpPr>
          <p:cNvPr id="16" name="Text 5"/>
          <p:cNvSpPr/>
          <p:nvPr/>
        </p:nvSpPr>
        <p:spPr>
          <a:xfrm>
            <a:off x="1681227" y="3074444"/>
            <a:ext cx="14517656" cy="696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48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Данные </a:t>
            </a:r>
            <a:r>
              <a:rPr lang="ru-RU" sz="48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для </a:t>
            </a:r>
            <a:r>
              <a:rPr lang="ru-RU" sz="48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(студенческого) решения и формат</a:t>
            </a:r>
            <a:endParaRPr lang="ru-RU" sz="4800" dirty="0">
              <a:solidFill>
                <a:srgbClr val="FF8049">
                  <a:alpha val="100000"/>
                </a:srgbClr>
              </a:solidFill>
              <a:latin typeface="Geologica Medium" pitchFamily="34" charset="0"/>
              <a:ea typeface="Geologica Medium" pitchFamily="34" charset="-122"/>
              <a:cs typeface="Geologica Medium" pitchFamily="34" charset="-120"/>
            </a:endParaRPr>
          </a:p>
        </p:txBody>
      </p:sp>
      <p:sp>
        <p:nvSpPr>
          <p:cNvPr id="17" name="Text 3"/>
          <p:cNvSpPr/>
          <p:nvPr/>
        </p:nvSpPr>
        <p:spPr>
          <a:xfrm>
            <a:off x="3338960" y="6318742"/>
            <a:ext cx="10377040" cy="3587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54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Данные поступают из исследований в области логопедии, а также из практического опыта </a:t>
            </a:r>
            <a:r>
              <a:rPr lang="ru-RU" sz="5400" dirty="0" smtClean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логопедов</a:t>
            </a:r>
            <a:endParaRPr lang="ru-RU" sz="5400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  <p:pic>
        <p:nvPicPr>
          <p:cNvPr id="18" name="Picture 2" descr="https://sun9-10.userapi.com/impg/bQIJYNWnoXphKqbP1ZfxLQeCKVtlI0UlY_w1Vg/DYqJo0ll2so.jpg?size=479x1080&amp;quality=95&amp;sign=866a2382a8808bbce85c69d9fbaf483b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905" r="858" b="15749"/>
          <a:stretch/>
        </p:blipFill>
        <p:spPr bwMode="auto">
          <a:xfrm>
            <a:off x="14043107" y="5818938"/>
            <a:ext cx="4135790" cy="746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s://sun9-22.userapi.com/impg/PIESZxMzrt46bQa40ccd4_lx8eLN-Eqs-KXwZA/IVb0gynZBQA.jpg?size=479x1080&amp;quality=95&amp;sign=8f18b35d92ebd7896fba7347f3bb6d67&amp;type=album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8" b="3581"/>
          <a:stretch/>
        </p:blipFill>
        <p:spPr bwMode="auto">
          <a:xfrm>
            <a:off x="18395674" y="2223137"/>
            <a:ext cx="3488752" cy="685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s://sun9-17.userapi.com/impg/1TSOJx-D1S01DbjdykCL2FwcNYXM5atr80rDqA/MCp-nd_-alk.jpg?size=479x1080&amp;quality=95&amp;sign=05c8b8c5e673caf93397330c2c82ba3d&amp;type=album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6" b="5308"/>
          <a:stretch/>
        </p:blipFill>
        <p:spPr bwMode="auto">
          <a:xfrm>
            <a:off x="20886781" y="5377934"/>
            <a:ext cx="2680696" cy="519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https://sun9-77.userapi.com/impg/z_OaAjc5CQ3iW_Ua7RN5OmxR9Gn0i4VA2BP6bw/ju_PsN94XKE.jpg?size=479x1080&amp;quality=95&amp;sign=1649f922552020c56614c938774a6e2d&amp;type=album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3811"/>
          <a:stretch/>
        </p:blipFill>
        <p:spPr bwMode="auto">
          <a:xfrm>
            <a:off x="17484417" y="6360309"/>
            <a:ext cx="3402364" cy="670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34642" y="723850"/>
            <a:ext cx="5652206" cy="1168400"/>
          </a:xfrm>
          <a:prstGeom prst="rect">
            <a:avLst/>
          </a:prstGeom>
        </p:spPr>
      </p:pic>
      <p:sp>
        <p:nvSpPr>
          <p:cNvPr id="16" name="Text 5"/>
          <p:cNvSpPr/>
          <p:nvPr/>
        </p:nvSpPr>
        <p:spPr>
          <a:xfrm>
            <a:off x="1708959" y="774880"/>
            <a:ext cx="14517656" cy="696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40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Результаты опроса</a:t>
            </a:r>
            <a:endParaRPr lang="ru-RU" sz="4000" dirty="0">
              <a:solidFill>
                <a:srgbClr val="FF8049">
                  <a:alpha val="100000"/>
                </a:srgbClr>
              </a:solidFill>
              <a:latin typeface="Geologica Medium" pitchFamily="34" charset="0"/>
              <a:ea typeface="Geologica Medium" pitchFamily="34" charset="-122"/>
              <a:cs typeface="Geologica Medium" pitchFamily="34" charset="-120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60F49798-5B68-6BC6-7023-1E6DD01EE34A}"/>
              </a:ext>
              <a:ext uri="{147F2762-F138-4A5C-976F-8EAC2B608ADB}">
                <a16:predDERef xmlns:lc="http://schemas.openxmlformats.org/drawingml/2006/lockedCanvas" xmlns:a16="http://schemas.microsoft.com/office/drawing/2014/main" xmlns:xdr="http://schemas.openxmlformats.org/drawingml/2006/spreadsheetDrawing" xmlns="" pred="{4FF80603-20F5-2276-047F-BDA66546C6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153154"/>
              </p:ext>
            </p:extLst>
          </p:nvPr>
        </p:nvGraphicFramePr>
        <p:xfrm>
          <a:off x="701447" y="2498613"/>
          <a:ext cx="8305799" cy="4702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5D22E142-D123-C1B9-51D7-488F9D72B7BB}"/>
              </a:ext>
              <a:ext uri="{147F2762-F138-4A5C-976F-8EAC2B608ADB}">
                <a16:predDERef xmlns:lc="http://schemas.openxmlformats.org/drawingml/2006/lockedCanvas" xmlns:a16="http://schemas.microsoft.com/office/drawing/2014/main" xmlns:xdr="http://schemas.openxmlformats.org/drawingml/2006/spreadsheetDrawing" xmlns="" pred="{B0CCE9BB-CB00-B6D9-E864-F67D124952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8779680"/>
              </p:ext>
            </p:extLst>
          </p:nvPr>
        </p:nvGraphicFramePr>
        <p:xfrm>
          <a:off x="15763647" y="6957254"/>
          <a:ext cx="7289801" cy="4728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9AB7E836-BFEB-7930-E7E3-D15AE4440BB2}"/>
              </a:ext>
              <a:ext uri="{147F2762-F138-4A5C-976F-8EAC2B608ADB}">
                <a16:predDERef xmlns:lc="http://schemas.openxmlformats.org/drawingml/2006/lockedCanvas" xmlns:a16="http://schemas.microsoft.com/office/drawing/2014/main" xmlns:xdr="http://schemas.openxmlformats.org/drawingml/2006/spreadsheetDrawing" xmlns="" pred="{5D22E142-D123-C1B9-51D7-488F9D72B7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5501258"/>
              </p:ext>
            </p:extLst>
          </p:nvPr>
        </p:nvGraphicFramePr>
        <p:xfrm>
          <a:off x="10340042" y="1892250"/>
          <a:ext cx="7594600" cy="442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Диаграмма 22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9CBC6577-653F-9D7D-AF7B-70EB325E2FD2}"/>
              </a:ext>
              <a:ext uri="{147F2762-F138-4A5C-976F-8EAC2B608ADB}">
                <a16:predDERef xmlns:lc="http://schemas.openxmlformats.org/drawingml/2006/lockedCanvas" xmlns:a16="http://schemas.microsoft.com/office/drawing/2014/main" xmlns:xdr="http://schemas.openxmlformats.org/drawingml/2006/spreadsheetDrawing" xmlns="" pred="{9AB7E836-BFEB-7930-E7E3-D15AE4440B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4103509"/>
              </p:ext>
            </p:extLst>
          </p:nvPr>
        </p:nvGraphicFramePr>
        <p:xfrm>
          <a:off x="5347202" y="7924800"/>
          <a:ext cx="7769653" cy="5146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14544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22156623" y="-1529507"/>
            <a:ext cx="5724387" cy="5723672"/>
          </a:xfrm>
          <a:prstGeom prst="ellipse">
            <a:avLst/>
          </a:prstGeom>
          <a:solidFill>
            <a:srgbClr val="FFA680">
              <a:alpha val="10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23029008" y="-657225"/>
            <a:ext cx="3991535" cy="3979087"/>
          </a:xfrm>
          <a:prstGeom prst="ellipse">
            <a:avLst/>
          </a:prstGeom>
          <a:solidFill>
            <a:srgbClr val="FFF7F4">
              <a:alpha val="100000"/>
            </a:srgbClr>
          </a:solidFill>
          <a:ln/>
        </p:spPr>
      </p:sp>
      <p:pic>
        <p:nvPicPr>
          <p:cNvPr id="6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49496" y="732582"/>
            <a:ext cx="5719913" cy="1182390"/>
          </a:xfrm>
          <a:prstGeom prst="rect">
            <a:avLst/>
          </a:prstGeom>
        </p:spPr>
      </p:pic>
      <p:sp>
        <p:nvSpPr>
          <p:cNvPr id="13" name="Shape 4"/>
          <p:cNvSpPr/>
          <p:nvPr/>
        </p:nvSpPr>
        <p:spPr>
          <a:xfrm>
            <a:off x="1429241" y="2881971"/>
            <a:ext cx="15819317" cy="1839497"/>
          </a:xfrm>
          <a:prstGeom prst="roundRect">
            <a:avLst>
              <a:gd name="adj" fmla="val 167294"/>
            </a:avLst>
          </a:prstGeom>
          <a:solidFill>
            <a:srgbClr val="FFF7F4">
              <a:alpha val="100000"/>
            </a:srgbClr>
          </a:solidFill>
          <a:ln/>
          <a:effectLst>
            <a:outerShdw blurRad="252730" dist="101600" dir="5400000" algn="bl" rotWithShape="0">
              <a:srgbClr val="FF8049">
                <a:alpha val="63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-1995776" y="11138844"/>
            <a:ext cx="6379518" cy="6378720"/>
          </a:xfrm>
          <a:prstGeom prst="ellipse">
            <a:avLst/>
          </a:prstGeom>
          <a:solidFill>
            <a:srgbClr val="FF8049">
              <a:alpha val="100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-1136404" y="11998108"/>
            <a:ext cx="4660775" cy="4660193"/>
          </a:xfrm>
          <a:prstGeom prst="ellipse">
            <a:avLst/>
          </a:prstGeom>
          <a:solidFill>
            <a:srgbClr val="FFF7F4">
              <a:alpha val="100000"/>
            </a:srgbClr>
          </a:solidFill>
          <a:ln/>
        </p:spPr>
      </p:sp>
      <p:sp>
        <p:nvSpPr>
          <p:cNvPr id="14" name="Text 5"/>
          <p:cNvSpPr/>
          <p:nvPr/>
        </p:nvSpPr>
        <p:spPr>
          <a:xfrm>
            <a:off x="1847988" y="3144043"/>
            <a:ext cx="14808900" cy="1577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36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Какие технологии обязательно использовать? С какими технологиями в итоге должно быть совместимо ваше решение?</a:t>
            </a:r>
          </a:p>
        </p:txBody>
      </p:sp>
      <p:sp>
        <p:nvSpPr>
          <p:cNvPr id="15" name="Text 3"/>
          <p:cNvSpPr/>
          <p:nvPr/>
        </p:nvSpPr>
        <p:spPr>
          <a:xfrm>
            <a:off x="16911525" y="7513284"/>
            <a:ext cx="4406545" cy="124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Игровые механики</a:t>
            </a:r>
          </a:p>
        </p:txBody>
      </p:sp>
      <p:sp>
        <p:nvSpPr>
          <p:cNvPr id="16" name="Text 3"/>
          <p:cNvSpPr/>
          <p:nvPr/>
        </p:nvSpPr>
        <p:spPr>
          <a:xfrm>
            <a:off x="10053525" y="7513284"/>
            <a:ext cx="4406545" cy="168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Производственные </a:t>
            </a:r>
            <a:r>
              <a:rPr lang="ru-RU" sz="3600" dirty="0" smtClean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технологии</a:t>
            </a:r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: </a:t>
            </a:r>
          </a:p>
          <a:p>
            <a:pPr algn="ctr"/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типографии</a:t>
            </a:r>
          </a:p>
        </p:txBody>
      </p:sp>
      <p:sp>
        <p:nvSpPr>
          <p:cNvPr id="17" name="Text 3"/>
          <p:cNvSpPr/>
          <p:nvPr/>
        </p:nvSpPr>
        <p:spPr>
          <a:xfrm>
            <a:off x="3195525" y="7513284"/>
            <a:ext cx="4406545" cy="124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Дизайн и графика: </a:t>
            </a:r>
          </a:p>
          <a:p>
            <a:pPr algn="ctr"/>
            <a:r>
              <a:rPr lang="ru-RU" sz="3600" dirty="0" err="1" smtClean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Illustrator</a:t>
            </a:r>
            <a:r>
              <a:rPr lang="ru-RU" sz="3600" dirty="0" smtClean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, </a:t>
            </a:r>
            <a:r>
              <a:rPr lang="ru-RU" sz="3600" dirty="0" err="1" smtClean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Figma</a:t>
            </a:r>
            <a:endParaRPr lang="ru-RU" sz="3600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34654" y="723950"/>
            <a:ext cx="5652206" cy="1168400"/>
          </a:xfrm>
          <a:prstGeom prst="rect">
            <a:avLst/>
          </a:prstGeom>
        </p:spPr>
      </p:pic>
      <p:pic>
        <p:nvPicPr>
          <p:cNvPr id="4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378523" y="6742212"/>
            <a:ext cx="2008525" cy="3377009"/>
          </a:xfrm>
          <a:prstGeom prst="rect">
            <a:avLst/>
          </a:prstGeom>
        </p:spPr>
      </p:pic>
      <p:pic>
        <p:nvPicPr>
          <p:cNvPr id="5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-76200"/>
            <a:ext cx="17287765" cy="41402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323268" y="540119"/>
            <a:ext cx="13714242" cy="1198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000" dirty="0">
                <a:solidFill>
                  <a:srgbClr val="FFFFFF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Есть ли экономические или этические ограничения? Чем они вызваны?</a:t>
            </a:r>
          </a:p>
        </p:txBody>
      </p:sp>
      <p:sp>
        <p:nvSpPr>
          <p:cNvPr id="12" name="Text 5"/>
          <p:cNvSpPr/>
          <p:nvPr/>
        </p:nvSpPr>
        <p:spPr>
          <a:xfrm>
            <a:off x="1779021" y="5461870"/>
            <a:ext cx="8259157" cy="678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36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ЭКОНОМИЧЕСКИЕ ОГРАНИЧЕНИЯ: </a:t>
            </a:r>
          </a:p>
        </p:txBody>
      </p:sp>
      <p:sp>
        <p:nvSpPr>
          <p:cNvPr id="13" name="Text 3"/>
          <p:cNvSpPr/>
          <p:nvPr/>
        </p:nvSpPr>
        <p:spPr>
          <a:xfrm>
            <a:off x="1776126" y="6441954"/>
            <a:ext cx="9176452" cy="1110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Стоимость разработки (стоимость материалов, печати, разработки и продвижения)</a:t>
            </a:r>
          </a:p>
        </p:txBody>
      </p:sp>
      <p:sp>
        <p:nvSpPr>
          <p:cNvPr id="16" name="Text 3"/>
          <p:cNvSpPr/>
          <p:nvPr/>
        </p:nvSpPr>
        <p:spPr>
          <a:xfrm>
            <a:off x="14537876" y="6441954"/>
            <a:ext cx="4255349" cy="534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Ценовая доступность </a:t>
            </a:r>
          </a:p>
        </p:txBody>
      </p:sp>
      <p:sp>
        <p:nvSpPr>
          <p:cNvPr id="19" name="Text 3"/>
          <p:cNvSpPr/>
          <p:nvPr/>
        </p:nvSpPr>
        <p:spPr>
          <a:xfrm>
            <a:off x="7601012" y="10291011"/>
            <a:ext cx="8531933" cy="1159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Безопасность и соответствие возрастным стандартам</a:t>
            </a:r>
          </a:p>
        </p:txBody>
      </p:sp>
      <p:sp>
        <p:nvSpPr>
          <p:cNvPr id="20" name="Text 5"/>
          <p:cNvSpPr/>
          <p:nvPr/>
        </p:nvSpPr>
        <p:spPr>
          <a:xfrm>
            <a:off x="7601012" y="9360013"/>
            <a:ext cx="6703132" cy="678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36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ЭТИЧЕСКИЕ ОГРАНИЧЕНИЯ</a:t>
            </a:r>
            <a:r>
              <a:rPr lang="ru-RU" sz="36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:</a:t>
            </a:r>
            <a:endParaRPr lang="ru-RU" sz="3600" dirty="0">
              <a:solidFill>
                <a:srgbClr val="FF8049">
                  <a:alpha val="100000"/>
                </a:srgbClr>
              </a:solidFill>
              <a:latin typeface="Geologica Medium" pitchFamily="34" charset="0"/>
              <a:ea typeface="Geologica Medium" pitchFamily="34" charset="-122"/>
              <a:cs typeface="Geologica Medium" pitchFamily="34" charset="-120"/>
            </a:endParaRPr>
          </a:p>
        </p:txBody>
      </p:sp>
      <p:sp>
        <p:nvSpPr>
          <p:cNvPr id="21" name="Text 5"/>
          <p:cNvSpPr/>
          <p:nvPr/>
        </p:nvSpPr>
        <p:spPr>
          <a:xfrm>
            <a:off x="14537876" y="5456653"/>
            <a:ext cx="3905925" cy="678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36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МОНЕТИЗАЦИЯ: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1388796" y="1069940"/>
            <a:ext cx="3235279" cy="845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18"/>
              </a:lnSpc>
              <a:buNone/>
            </a:pPr>
            <a:r>
              <a:rPr lang="ru-RU" sz="5566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</a:rPr>
              <a:t>Аналоги</a:t>
            </a:r>
            <a:endParaRPr lang="en-US" sz="5566" dirty="0"/>
          </a:p>
        </p:txBody>
      </p:sp>
      <p:pic>
        <p:nvPicPr>
          <p:cNvPr id="7" name="Image 1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49489" y="732582"/>
            <a:ext cx="5719919" cy="11823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1995" y="2953346"/>
            <a:ext cx="22843184" cy="916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3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2" descr=" 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l="12256"/>
          <a:stretch/>
        </p:blipFill>
        <p:spPr>
          <a:xfrm rot="5400000">
            <a:off x="2468589" y="1372066"/>
            <a:ext cx="1258356" cy="2298725"/>
          </a:xfrm>
          <a:prstGeom prst="rect">
            <a:avLst/>
          </a:prstGeom>
        </p:spPr>
      </p:pic>
      <p:pic>
        <p:nvPicPr>
          <p:cNvPr id="7" name="Image 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934642" y="723850"/>
            <a:ext cx="5652206" cy="1168400"/>
          </a:xfrm>
          <a:prstGeom prst="rect">
            <a:avLst/>
          </a:prstGeom>
        </p:spPr>
      </p:pic>
      <p:pic>
        <p:nvPicPr>
          <p:cNvPr id="8" name="Image 2" descr=" 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l="12256"/>
          <a:stretch/>
        </p:blipFill>
        <p:spPr>
          <a:xfrm rot="10800000">
            <a:off x="9218868" y="9024500"/>
            <a:ext cx="1448969" cy="2374355"/>
          </a:xfrm>
          <a:prstGeom prst="rect">
            <a:avLst/>
          </a:prstGeom>
        </p:spPr>
      </p:pic>
      <p:sp>
        <p:nvSpPr>
          <p:cNvPr id="17" name="Text 3"/>
          <p:cNvSpPr/>
          <p:nvPr/>
        </p:nvSpPr>
        <p:spPr>
          <a:xfrm>
            <a:off x="12965412" y="6147709"/>
            <a:ext cx="8531933" cy="2815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Тестовая группа:</a:t>
            </a:r>
          </a:p>
          <a:p>
            <a:endParaRPr lang="ru-RU" sz="3600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дети средней группы (логопедической);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дети подготовительной группы </a:t>
            </a:r>
          </a:p>
          <a:p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(с установленным ЗПР)</a:t>
            </a:r>
          </a:p>
        </p:txBody>
      </p:sp>
      <p:sp>
        <p:nvSpPr>
          <p:cNvPr id="18" name="Text 5"/>
          <p:cNvSpPr/>
          <p:nvPr/>
        </p:nvSpPr>
        <p:spPr>
          <a:xfrm>
            <a:off x="12965412" y="4618518"/>
            <a:ext cx="6703132" cy="678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36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НАШЕ РЕШЕНИЕ</a:t>
            </a:r>
            <a:endParaRPr lang="ru-RU" sz="3600" dirty="0">
              <a:solidFill>
                <a:srgbClr val="FF8049">
                  <a:alpha val="100000"/>
                </a:srgbClr>
              </a:solidFill>
              <a:latin typeface="Geologica Medium" pitchFamily="34" charset="0"/>
              <a:ea typeface="Geologica Medium" pitchFamily="34" charset="-122"/>
              <a:cs typeface="Geologica Medium" pitchFamily="34" charset="-120"/>
            </a:endParaRPr>
          </a:p>
        </p:txBody>
      </p:sp>
      <p:pic>
        <p:nvPicPr>
          <p:cNvPr id="1026" name="Picture 2" descr="http://qrcoder.ru/code/?https%3A%2F%2Fvk.com%2Fclip-228030979_456239020&amp;4&amp;0"/>
          <p:cNvPicPr>
            <a:picLocks noChangeAspect="1" noChangeArrowheads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280" y="3691418"/>
            <a:ext cx="6109720" cy="610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56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50538" y="732631"/>
            <a:ext cx="5720242" cy="1182439"/>
          </a:xfrm>
          <a:prstGeom prst="rect">
            <a:avLst/>
          </a:prstGeom>
        </p:spPr>
      </p:pic>
      <p:sp>
        <p:nvSpPr>
          <p:cNvPr id="12" name="Text 3"/>
          <p:cNvSpPr/>
          <p:nvPr/>
        </p:nvSpPr>
        <p:spPr>
          <a:xfrm>
            <a:off x="1901184" y="3665652"/>
            <a:ext cx="8531210" cy="7794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400" dirty="0" smtClean="0">
                <a:solidFill>
                  <a:srgbClr val="4D1801">
                    <a:alpha val="100000"/>
                  </a:srgbClr>
                </a:solidFill>
                <a:latin typeface="Geologica Light" pitchFamily="2" charset="0"/>
                <a:ea typeface="Geologica Thin" pitchFamily="34" charset="-122"/>
                <a:cs typeface="Geologica Thin" pitchFamily="34" charset="-120"/>
              </a:rPr>
              <a:t>Преимущества</a:t>
            </a:r>
            <a:endParaRPr lang="ru-RU" sz="3400" dirty="0" smtClean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400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400" dirty="0" smtClean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педагог </a:t>
            </a:r>
            <a:r>
              <a:rPr lang="ru-RU" sz="34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является игроком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400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4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соревновательный момент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400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4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возможность индивидуальной и подгрупповой работы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400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4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работа со всеми видами слоговой структуры в одном наборе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400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4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легкие правила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400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4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включена методологическая основа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71761" y="1548303"/>
            <a:ext cx="4128053" cy="733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4959"/>
              </a:lnSpc>
            </a:pPr>
            <a:r>
              <a:rPr lang="ru-RU" sz="36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НАШЕ РЕШЕНИЕ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47C74406-1757-1C6B-0731-E7E13953F1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0298127"/>
              </p:ext>
            </p:extLst>
          </p:nvPr>
        </p:nvGraphicFramePr>
        <p:xfrm>
          <a:off x="10899447" y="3578302"/>
          <a:ext cx="6083300" cy="3748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34079496-DD50-EC47-6342-F63131BEA7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3509113"/>
              </p:ext>
            </p:extLst>
          </p:nvPr>
        </p:nvGraphicFramePr>
        <p:xfrm>
          <a:off x="17449800" y="3578301"/>
          <a:ext cx="6083300" cy="3748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826AD19F-A282-34CF-29F0-57ACA7590D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6914912"/>
              </p:ext>
            </p:extLst>
          </p:nvPr>
        </p:nvGraphicFramePr>
        <p:xfrm>
          <a:off x="10899447" y="7896302"/>
          <a:ext cx="6083300" cy="3748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35A3E895-5D01-8863-4022-EEBEB9DFF0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9841205"/>
              </p:ext>
            </p:extLst>
          </p:nvPr>
        </p:nvGraphicFramePr>
        <p:xfrm>
          <a:off x="17449800" y="7896301"/>
          <a:ext cx="6083300" cy="3748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10555765" y="1264450"/>
            <a:ext cx="3275645" cy="774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279"/>
              </a:lnSpc>
            </a:pPr>
            <a:r>
              <a:rPr lang="ru-RU" sz="44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ЦЕННОСТЬ</a:t>
            </a:r>
          </a:p>
        </p:txBody>
      </p:sp>
      <p:pic>
        <p:nvPicPr>
          <p:cNvPr id="7" name="Image 1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34642" y="723950"/>
            <a:ext cx="5652206" cy="1168400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673269"/>
              </p:ext>
            </p:extLst>
          </p:nvPr>
        </p:nvGraphicFramePr>
        <p:xfrm>
          <a:off x="2205007" y="2514600"/>
          <a:ext cx="19977160" cy="1065373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9571239"/>
                <a:gridCol w="10405921"/>
              </a:tblGrid>
              <a:tr h="6604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effectLst/>
                          <a:latin typeface="Corbel Light" panose="020B0303020204020204" pitchFamily="34" charset="0"/>
                        </a:rPr>
                        <a:t>Параметры</a:t>
                      </a:r>
                      <a:endParaRPr lang="ru-RU" sz="2800" b="1" kern="100" dirty="0"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813" marB="781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effectLst/>
                          <a:latin typeface="Corbel Light" panose="020B0303020204020204" pitchFamily="34" charset="0"/>
                        </a:rPr>
                        <a:t>Данные</a:t>
                      </a:r>
                      <a:endParaRPr lang="ru-RU" sz="2800" b="1" kern="100" dirty="0"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813" marB="781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2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effectLst/>
                          <a:latin typeface="Corbel Light" panose="020B0303020204020204" pitchFamily="34" charset="0"/>
                        </a:rPr>
                        <a:t>Объем рынка (Россия)</a:t>
                      </a:r>
                      <a:endParaRPr lang="ru-RU" sz="2800" b="1" kern="100" dirty="0"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800" b="0" kern="100" dirty="0">
                        <a:effectLst/>
                        <a:latin typeface="Corbel Light" panose="020B03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Общий объем целевого рынка (TAM)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1,05 миллиарда рублей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9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Доступный объем рынка (SAM)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315 миллионов рублей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9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Реально достижимый объем рынка (SOM)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31,5 миллиона рублей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9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effectLst/>
                          <a:latin typeface="Corbel Light" panose="020B0303020204020204" pitchFamily="34" charset="0"/>
                        </a:rPr>
                        <a:t>Объем рынка (Ростовская область)</a:t>
                      </a:r>
                      <a:endParaRPr lang="ru-RU" sz="2800" b="1" kern="100" dirty="0"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800" b="0" kern="100" dirty="0">
                        <a:effectLst/>
                        <a:latin typeface="Corbel Light" panose="020B03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Общий объем целевого рынка (TAM)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Corbel Light" panose="020B0303020204020204" pitchFamily="34" charset="0"/>
                        </a:rPr>
                        <a:t>24 750 000 рублей</a:t>
                      </a:r>
                      <a:endParaRPr lang="ru-RU" sz="2800" b="0" kern="100" dirty="0"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9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Доступный объем рынка (SAM)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Corbel Light" panose="020B0303020204020204" pitchFamily="34" charset="0"/>
                        </a:rPr>
                        <a:t>7 425 000 рублей</a:t>
                      </a:r>
                      <a:endParaRPr lang="ru-RU" sz="2800" b="0" kern="100" dirty="0"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9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Реально достижимый объем рынка (SOM)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effectLst/>
                          <a:latin typeface="Corbel Light" panose="020B0303020204020204" pitchFamily="34" charset="0"/>
                        </a:rPr>
                        <a:t>743 000 рублей</a:t>
                      </a:r>
                      <a:endParaRPr lang="ru-RU" sz="2800" b="0" kern="100" dirty="0"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9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effectLst/>
                          <a:latin typeface="Corbel Light" panose="020B0303020204020204" pitchFamily="34" charset="0"/>
                        </a:rPr>
                        <a:t>Общие издержки за 3 года</a:t>
                      </a:r>
                      <a:endParaRPr lang="ru-RU" sz="2800" b="1" kern="100" dirty="0"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800" b="0" kern="100" dirty="0">
                        <a:effectLst/>
                        <a:latin typeface="Corbel Light" panose="020B03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i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Общие издержки</a:t>
                      </a:r>
                      <a:endParaRPr lang="ru-RU" sz="2800" b="0" i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i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9,233,400 рублей</a:t>
                      </a:r>
                      <a:endParaRPr lang="ru-RU" sz="2800" b="0" i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9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effectLst/>
                          <a:latin typeface="Corbel Light" panose="020B0303020204020204" pitchFamily="34" charset="0"/>
                        </a:rPr>
                        <a:t>Итоговая оценка</a:t>
                      </a:r>
                      <a:endParaRPr lang="ru-RU" sz="2800" b="1" kern="100" dirty="0"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800" b="0" kern="100" dirty="0">
                        <a:effectLst/>
                        <a:latin typeface="Corbel Light" panose="020B03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0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Прогнозируемый доход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lvl="1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2800" b="0" kern="100" dirty="0" smtClean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- За </a:t>
                      </a: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год по Ростовской области: ≈743 000 рублей</a:t>
                      </a:r>
                      <a:b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</a:b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- За 3 года по Ростовской области: ≈2 229 000 рублей</a:t>
                      </a:r>
                      <a:b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</a:b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- По России: ≈31,5 млн рублей в год; ≈94,5 млн рублей </a:t>
                      </a:r>
                      <a:r>
                        <a:rPr lang="ru-RU" sz="2800" b="0" kern="100" dirty="0" smtClean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 за </a:t>
                      </a: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</a:rPr>
                        <a:t>три года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orbel Light" panose="020B0303020204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7813" marR="7813" marT="71359" marB="7135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7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49494" y="732631"/>
            <a:ext cx="5719915" cy="118239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14346679" cy="13716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5603" y="747935"/>
            <a:ext cx="3094658" cy="735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355"/>
              </a:lnSpc>
              <a:buNone/>
            </a:pPr>
            <a:r>
              <a:rPr lang="ru-RU" sz="44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</a:rPr>
              <a:t>По России</a:t>
            </a:r>
            <a:endParaRPr lang="en-US" sz="4400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7376791" y="822756"/>
            <a:ext cx="4919590" cy="4919590"/>
            <a:chOff x="757220" y="0"/>
            <a:chExt cx="4978127" cy="4978127"/>
          </a:xfrm>
          <a:solidFill>
            <a:srgbClr val="C46627"/>
          </a:solidFill>
        </p:grpSpPr>
        <p:sp>
          <p:nvSpPr>
            <p:cNvPr id="28" name="Овал 27"/>
            <p:cNvSpPr/>
            <p:nvPr/>
          </p:nvSpPr>
          <p:spPr>
            <a:xfrm>
              <a:off x="757220" y="0"/>
              <a:ext cx="4978127" cy="4978127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Овал 4"/>
            <p:cNvSpPr/>
            <p:nvPr/>
          </p:nvSpPr>
          <p:spPr>
            <a:xfrm>
              <a:off x="2376356" y="248906"/>
              <a:ext cx="1739855" cy="7467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/>
                <a:t>TAM</a:t>
              </a:r>
              <a:endParaRPr lang="ru-RU" sz="2400" kern="1200" dirty="0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7991739" y="2078359"/>
            <a:ext cx="3689692" cy="3689692"/>
            <a:chOff x="1379486" y="1244531"/>
            <a:chExt cx="3733595" cy="3733595"/>
          </a:xfrm>
          <a:solidFill>
            <a:srgbClr val="ED7D31"/>
          </a:solidFill>
        </p:grpSpPr>
        <p:sp>
          <p:nvSpPr>
            <p:cNvPr id="26" name="Овал 25"/>
            <p:cNvSpPr/>
            <p:nvPr/>
          </p:nvSpPr>
          <p:spPr>
            <a:xfrm>
              <a:off x="1379486" y="1244531"/>
              <a:ext cx="3733595" cy="3733595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5197846"/>
                <a:satOff val="-23984"/>
                <a:lumOff val="883"/>
                <a:alphaOff val="0"/>
              </a:schemeClr>
            </a:fillRef>
            <a:effectRef idx="0">
              <a:schemeClr val="accent4">
                <a:hueOff val="5197846"/>
                <a:satOff val="-23984"/>
                <a:lumOff val="88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Овал 6"/>
            <p:cNvSpPr/>
            <p:nvPr/>
          </p:nvSpPr>
          <p:spPr>
            <a:xfrm>
              <a:off x="2376356" y="1477881"/>
              <a:ext cx="1739855" cy="70004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/>
                <a:t>SAM</a:t>
              </a:r>
              <a:endParaRPr lang="ru-RU" sz="2400" kern="1200" dirty="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8606688" y="3282550"/>
            <a:ext cx="2459795" cy="2459795"/>
            <a:chOff x="2001752" y="2489063"/>
            <a:chExt cx="2489063" cy="2489063"/>
          </a:xfrm>
          <a:solidFill>
            <a:srgbClr val="FF8049"/>
          </a:solidFill>
        </p:grpSpPr>
        <p:sp>
          <p:nvSpPr>
            <p:cNvPr id="24" name="Овал 23"/>
            <p:cNvSpPr/>
            <p:nvPr/>
          </p:nvSpPr>
          <p:spPr>
            <a:xfrm>
              <a:off x="2001752" y="2489063"/>
              <a:ext cx="2489063" cy="2489063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Овал 8"/>
            <p:cNvSpPr/>
            <p:nvPr/>
          </p:nvSpPr>
          <p:spPr>
            <a:xfrm>
              <a:off x="2366267" y="3111329"/>
              <a:ext cx="1760033" cy="124453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/>
                <a:t>SOM</a:t>
              </a:r>
              <a:endParaRPr lang="ru-RU" sz="2400" kern="1200" dirty="0"/>
            </a:p>
          </p:txBody>
        </p:sp>
      </p:grpSp>
      <p:sp>
        <p:nvSpPr>
          <p:cNvPr id="33" name="Прямоугольник: скругленные углы 4">
            <a:extLst>
              <a:ext uri="{FF2B5EF4-FFF2-40B4-BE49-F238E27FC236}">
                <a16:creationId xmlns="" xmlns:a16="http://schemas.microsoft.com/office/drawing/2014/main" id="{1EA11590-CAEA-EDC5-2E43-512C02A6AC6C}"/>
              </a:ext>
            </a:extLst>
          </p:cNvPr>
          <p:cNvSpPr/>
          <p:nvPr/>
        </p:nvSpPr>
        <p:spPr>
          <a:xfrm>
            <a:off x="625603" y="2070104"/>
            <a:ext cx="5891409" cy="1663351"/>
          </a:xfrm>
          <a:prstGeom prst="roundRect">
            <a:avLst/>
          </a:prstGeom>
          <a:solidFill>
            <a:srgbClr val="C4662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orbel Light" panose="020B0303020204020204" pitchFamily="34" charset="0"/>
              </a:rPr>
              <a:t>1, 05 млрд </a:t>
            </a:r>
            <a:r>
              <a:rPr lang="ru-RU" sz="2800" dirty="0" err="1">
                <a:latin typeface="Corbel Light" panose="020B0303020204020204" pitchFamily="34" charset="0"/>
              </a:rPr>
              <a:t>руб</a:t>
            </a:r>
            <a:r>
              <a:rPr lang="ru-RU" sz="2800" dirty="0">
                <a:latin typeface="Corbel Light" panose="020B0303020204020204" pitchFamily="34" charset="0"/>
              </a:rPr>
              <a:t>;</a:t>
            </a:r>
          </a:p>
          <a:p>
            <a:pPr algn="ctr"/>
            <a:r>
              <a:rPr lang="ru-RU" sz="2800" dirty="0">
                <a:latin typeface="Corbel Light" panose="020B0303020204020204" pitchFamily="34" charset="0"/>
              </a:rPr>
              <a:t>- 1 050 000 детей требуют логопедической помощи;</a:t>
            </a:r>
          </a:p>
        </p:txBody>
      </p:sp>
      <p:sp>
        <p:nvSpPr>
          <p:cNvPr id="34" name="Прямоугольник: скругленные углы 5">
            <a:extLst>
              <a:ext uri="{FF2B5EF4-FFF2-40B4-BE49-F238E27FC236}">
                <a16:creationId xmlns="" xmlns:a16="http://schemas.microsoft.com/office/drawing/2014/main" id="{82DE93AD-EC3E-943E-B9CB-96C061D0886B}"/>
              </a:ext>
            </a:extLst>
          </p:cNvPr>
          <p:cNvSpPr/>
          <p:nvPr/>
        </p:nvSpPr>
        <p:spPr>
          <a:xfrm>
            <a:off x="625603" y="3924159"/>
            <a:ext cx="5891409" cy="1663351"/>
          </a:xfrm>
          <a:prstGeom prst="roundRect">
            <a:avLst/>
          </a:prstGeom>
          <a:solidFill>
            <a:srgbClr val="ED7D3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orbel Light" panose="020B0303020204020204" pitchFamily="34" charset="0"/>
              </a:rPr>
              <a:t>315 млн </a:t>
            </a:r>
            <a:r>
              <a:rPr lang="ru-RU" sz="2800" dirty="0" err="1">
                <a:latin typeface="Corbel Light" panose="020B0303020204020204" pitchFamily="34" charset="0"/>
              </a:rPr>
              <a:t>руб</a:t>
            </a:r>
            <a:r>
              <a:rPr lang="ru-RU" sz="2800" dirty="0">
                <a:latin typeface="Corbel Light" panose="020B0303020204020204" pitchFamily="34" charset="0"/>
              </a:rPr>
              <a:t>;</a:t>
            </a:r>
          </a:p>
          <a:p>
            <a:pPr algn="ctr"/>
            <a:r>
              <a:rPr lang="ru-RU" sz="2800" dirty="0">
                <a:latin typeface="Corbel Light" panose="020B0303020204020204" pitchFamily="34" charset="0"/>
              </a:rPr>
              <a:t>- 315 000 детей с речевыми нарушениями;</a:t>
            </a:r>
          </a:p>
        </p:txBody>
      </p:sp>
      <p:sp>
        <p:nvSpPr>
          <p:cNvPr id="35" name="Прямоугольник: скругленные углы 6">
            <a:extLst>
              <a:ext uri="{FF2B5EF4-FFF2-40B4-BE49-F238E27FC236}">
                <a16:creationId xmlns="" xmlns:a16="http://schemas.microsoft.com/office/drawing/2014/main" id="{43BFE064-3197-5371-261F-4DCA54173C20}"/>
              </a:ext>
            </a:extLst>
          </p:cNvPr>
          <p:cNvSpPr/>
          <p:nvPr/>
        </p:nvSpPr>
        <p:spPr>
          <a:xfrm>
            <a:off x="625603" y="5778214"/>
            <a:ext cx="5891409" cy="1663351"/>
          </a:xfrm>
          <a:prstGeom prst="roundRect">
            <a:avLst/>
          </a:prstGeom>
          <a:solidFill>
            <a:srgbClr val="FF8049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orbel Light" panose="020B0303020204020204" pitchFamily="34" charset="0"/>
              </a:rPr>
              <a:t>31,5 млн </a:t>
            </a:r>
            <a:r>
              <a:rPr lang="ru-RU" sz="2800" dirty="0" err="1">
                <a:latin typeface="Corbel Light" panose="020B0303020204020204" pitchFamily="34" charset="0"/>
              </a:rPr>
              <a:t>руб</a:t>
            </a:r>
            <a:r>
              <a:rPr lang="ru-RU" sz="2800" dirty="0">
                <a:latin typeface="Corbel Light" panose="020B0303020204020204" pitchFamily="34" charset="0"/>
              </a:rPr>
              <a:t>;</a:t>
            </a:r>
          </a:p>
          <a:p>
            <a:pPr algn="ctr"/>
            <a:r>
              <a:rPr lang="ru-RU" sz="2800" dirty="0">
                <a:latin typeface="Corbel Light" panose="020B0303020204020204" pitchFamily="34" charset="0"/>
              </a:rPr>
              <a:t>- 31 500 человек потенциальных покупателей за 1 год. </a:t>
            </a:r>
          </a:p>
        </p:txBody>
      </p:sp>
      <p:grpSp>
        <p:nvGrpSpPr>
          <p:cNvPr id="50" name="Группа 49"/>
          <p:cNvGrpSpPr/>
          <p:nvPr/>
        </p:nvGrpSpPr>
        <p:grpSpPr>
          <a:xfrm>
            <a:off x="11066483" y="7963768"/>
            <a:ext cx="4914350" cy="4919590"/>
            <a:chOff x="18674464" y="8134770"/>
            <a:chExt cx="4914350" cy="4919590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18674464" y="8134770"/>
              <a:ext cx="4914350" cy="4914350"/>
              <a:chOff x="757220" y="0"/>
              <a:chExt cx="4978127" cy="4978127"/>
            </a:xfrm>
            <a:solidFill>
              <a:srgbClr val="F09E7A"/>
            </a:solidFill>
          </p:grpSpPr>
          <p:sp>
            <p:nvSpPr>
              <p:cNvPr id="43" name="Овал 42"/>
              <p:cNvSpPr/>
              <p:nvPr/>
            </p:nvSpPr>
            <p:spPr>
              <a:xfrm>
                <a:off x="757220" y="0"/>
                <a:ext cx="4978127" cy="4978127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4" name="Овал 4"/>
              <p:cNvSpPr/>
              <p:nvPr/>
            </p:nvSpPr>
            <p:spPr>
              <a:xfrm>
                <a:off x="2376356" y="248906"/>
                <a:ext cx="1739855" cy="746719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>
                    <a:solidFill>
                      <a:schemeClr val="tx1"/>
                    </a:solidFill>
                  </a:rPr>
                  <a:t>TAM</a:t>
                </a:r>
                <a:endParaRPr lang="ru-RU" sz="2400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19288757" y="9368597"/>
              <a:ext cx="3685763" cy="3685763"/>
              <a:chOff x="1379486" y="1244531"/>
              <a:chExt cx="3733595" cy="3733595"/>
            </a:xfrm>
            <a:solidFill>
              <a:srgbClr val="F4B9A4"/>
            </a:solidFill>
          </p:grpSpPr>
          <p:sp>
            <p:nvSpPr>
              <p:cNvPr id="41" name="Овал 40"/>
              <p:cNvSpPr/>
              <p:nvPr/>
            </p:nvSpPr>
            <p:spPr>
              <a:xfrm>
                <a:off x="1379486" y="1244531"/>
                <a:ext cx="3733595" cy="3733595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5197846"/>
                  <a:satOff val="-23984"/>
                  <a:lumOff val="883"/>
                  <a:alphaOff val="0"/>
                </a:schemeClr>
              </a:fillRef>
              <a:effectRef idx="0">
                <a:schemeClr val="accent4">
                  <a:hueOff val="5197846"/>
                  <a:satOff val="-23984"/>
                  <a:lumOff val="883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Овал 6"/>
              <p:cNvSpPr/>
              <p:nvPr/>
            </p:nvSpPr>
            <p:spPr>
              <a:xfrm>
                <a:off x="2376356" y="1477881"/>
                <a:ext cx="1739855" cy="700049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>
                    <a:solidFill>
                      <a:schemeClr val="tx1"/>
                    </a:solidFill>
                  </a:rPr>
                  <a:t>SAM</a:t>
                </a:r>
                <a:endParaRPr lang="ru-RU" sz="2400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19903051" y="10591944"/>
              <a:ext cx="2457174" cy="2457174"/>
              <a:chOff x="2001752" y="2489063"/>
              <a:chExt cx="2489063" cy="2489063"/>
            </a:xfrm>
            <a:solidFill>
              <a:srgbClr val="F7CEC1"/>
            </a:solidFill>
          </p:grpSpPr>
          <p:sp>
            <p:nvSpPr>
              <p:cNvPr id="39" name="Овал 38"/>
              <p:cNvSpPr/>
              <p:nvPr/>
            </p:nvSpPr>
            <p:spPr>
              <a:xfrm>
                <a:off x="2001752" y="2489063"/>
                <a:ext cx="2489063" cy="248906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10395692"/>
                  <a:satOff val="-47968"/>
                  <a:lumOff val="1765"/>
                  <a:alphaOff val="0"/>
                </a:schemeClr>
              </a:fillRef>
              <a:effectRef idx="0">
                <a:schemeClr val="accent4">
                  <a:hueOff val="10395692"/>
                  <a:satOff val="-47968"/>
                  <a:lumOff val="1765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0" name="Овал 8"/>
              <p:cNvSpPr/>
              <p:nvPr/>
            </p:nvSpPr>
            <p:spPr>
              <a:xfrm>
                <a:off x="2366267" y="3111329"/>
                <a:ext cx="1760033" cy="1244532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>
                    <a:solidFill>
                      <a:schemeClr val="tx1"/>
                    </a:solidFill>
                  </a:rPr>
                  <a:t>SOM</a:t>
                </a:r>
                <a:endParaRPr lang="ru-RU" sz="2400" kern="12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9" name="Группа 48"/>
          <p:cNvGrpSpPr/>
          <p:nvPr/>
        </p:nvGrpSpPr>
        <p:grpSpPr>
          <a:xfrm>
            <a:off x="17004501" y="6396582"/>
            <a:ext cx="6717509" cy="6486776"/>
            <a:chOff x="16212761" y="2808844"/>
            <a:chExt cx="6717509" cy="6486776"/>
          </a:xfrm>
        </p:grpSpPr>
        <p:sp>
          <p:nvSpPr>
            <p:cNvPr id="45" name="Прямоугольник: скругленные углы 5">
              <a:extLst>
                <a:ext uri="{FF2B5EF4-FFF2-40B4-BE49-F238E27FC236}">
                  <a16:creationId xmlns="" xmlns:a16="http://schemas.microsoft.com/office/drawing/2014/main" id="{AAF220F4-D052-B5B0-2328-6593CE70DCDC}"/>
                </a:ext>
              </a:extLst>
            </p:cNvPr>
            <p:cNvSpPr/>
            <p:nvPr/>
          </p:nvSpPr>
          <p:spPr>
            <a:xfrm>
              <a:off x="16212761" y="3924159"/>
              <a:ext cx="6247004" cy="1663351"/>
            </a:xfrm>
            <a:prstGeom prst="roundRect">
              <a:avLst/>
            </a:prstGeom>
            <a:solidFill>
              <a:srgbClr val="F09E7A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schemeClr val="tx1"/>
                </a:solidFill>
                <a:latin typeface="Corbel Light" panose="020B0303020204020204" pitchFamily="34" charset="0"/>
              </a:endParaRPr>
            </a:p>
            <a:p>
              <a:pPr algn="ctr"/>
              <a:r>
                <a:rPr lang="ru-RU" sz="2800" dirty="0">
                  <a:solidFill>
                    <a:schemeClr val="tx1"/>
                  </a:solidFill>
                  <a:latin typeface="Corbel Light" panose="020B0303020204020204" pitchFamily="34" charset="0"/>
                </a:rPr>
                <a:t>24, 75 млн </a:t>
              </a:r>
              <a:r>
                <a:rPr lang="ru-RU" sz="2800" dirty="0" err="1">
                  <a:solidFill>
                    <a:schemeClr val="tx1"/>
                  </a:solidFill>
                  <a:latin typeface="Corbel Light" panose="020B0303020204020204" pitchFamily="34" charset="0"/>
                </a:rPr>
                <a:t>руб</a:t>
              </a:r>
              <a:r>
                <a:rPr lang="ru-RU" sz="2800" dirty="0">
                  <a:solidFill>
                    <a:schemeClr val="tx1"/>
                  </a:solidFill>
                  <a:latin typeface="Corbel Light" panose="020B0303020204020204" pitchFamily="34" charset="0"/>
                </a:rPr>
                <a:t>;</a:t>
              </a:r>
            </a:p>
            <a:p>
              <a:pPr algn="ctr"/>
              <a:r>
                <a:rPr lang="ru-RU" sz="2800" dirty="0">
                  <a:solidFill>
                    <a:schemeClr val="tx1"/>
                  </a:solidFill>
                  <a:latin typeface="Corbel Light" panose="020B0303020204020204" pitchFamily="34" charset="0"/>
                </a:rPr>
                <a:t>- 165 000 детей требуют логопедической помощи;</a:t>
              </a:r>
            </a:p>
            <a:p>
              <a:pPr algn="ctr"/>
              <a:endParaRPr lang="ru-RU" sz="2800" dirty="0">
                <a:solidFill>
                  <a:schemeClr val="tx1"/>
                </a:solidFill>
                <a:latin typeface="Corbel Light" panose="020B0303020204020204" pitchFamily="34" charset="0"/>
              </a:endParaRPr>
            </a:p>
          </p:txBody>
        </p:sp>
        <p:sp>
          <p:nvSpPr>
            <p:cNvPr id="46" name="Прямоугольник: скругленные углы 6">
              <a:extLst>
                <a:ext uri="{FF2B5EF4-FFF2-40B4-BE49-F238E27FC236}">
                  <a16:creationId xmlns="" xmlns:a16="http://schemas.microsoft.com/office/drawing/2014/main" id="{F23254BD-D978-A0A0-1B3B-4EFDBFC11007}"/>
                </a:ext>
              </a:extLst>
            </p:cNvPr>
            <p:cNvSpPr/>
            <p:nvPr/>
          </p:nvSpPr>
          <p:spPr>
            <a:xfrm>
              <a:off x="16212761" y="5778214"/>
              <a:ext cx="6247004" cy="1663351"/>
            </a:xfrm>
            <a:prstGeom prst="roundRect">
              <a:avLst/>
            </a:prstGeom>
            <a:solidFill>
              <a:srgbClr val="F4B9A4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schemeClr val="tx1"/>
                </a:solidFill>
                <a:latin typeface="Corbel Light" panose="020B0303020204020204" pitchFamily="34" charset="0"/>
              </a:endParaRPr>
            </a:p>
            <a:p>
              <a:pPr algn="ctr"/>
              <a:r>
                <a:rPr lang="ru-RU" sz="2800" dirty="0">
                  <a:solidFill>
                    <a:schemeClr val="tx1"/>
                  </a:solidFill>
                  <a:latin typeface="Corbel Light" panose="020B0303020204020204" pitchFamily="34" charset="0"/>
                </a:rPr>
                <a:t>7, 425 млн </a:t>
              </a:r>
              <a:r>
                <a:rPr lang="ru-RU" sz="2800" dirty="0" err="1">
                  <a:solidFill>
                    <a:schemeClr val="tx1"/>
                  </a:solidFill>
                  <a:latin typeface="Corbel Light" panose="020B0303020204020204" pitchFamily="34" charset="0"/>
                </a:rPr>
                <a:t>руб</a:t>
              </a:r>
              <a:r>
                <a:rPr lang="ru-RU" sz="2800" dirty="0">
                  <a:solidFill>
                    <a:schemeClr val="tx1"/>
                  </a:solidFill>
                  <a:latin typeface="Corbel Light" panose="020B0303020204020204" pitchFamily="34" charset="0"/>
                </a:rPr>
                <a:t>;</a:t>
              </a:r>
            </a:p>
            <a:p>
              <a:pPr algn="ctr"/>
              <a:r>
                <a:rPr lang="ru-RU" sz="2800" dirty="0">
                  <a:solidFill>
                    <a:schemeClr val="tx1"/>
                  </a:solidFill>
                  <a:latin typeface="Corbel Light" panose="020B0303020204020204" pitchFamily="34" charset="0"/>
                </a:rPr>
                <a:t>- 24 750 детей с речевыми нарушениями; </a:t>
              </a:r>
            </a:p>
            <a:p>
              <a:pPr algn="ctr"/>
              <a:endParaRPr lang="ru-RU" sz="2800" dirty="0">
                <a:solidFill>
                  <a:schemeClr val="tx1"/>
                </a:solidFill>
                <a:latin typeface="Corbel Light" panose="020B0303020204020204" pitchFamily="34" charset="0"/>
              </a:endParaRPr>
            </a:p>
          </p:txBody>
        </p:sp>
        <p:sp>
          <p:nvSpPr>
            <p:cNvPr id="47" name="Прямоугольник: скругленные углы 7">
              <a:extLst>
                <a:ext uri="{FF2B5EF4-FFF2-40B4-BE49-F238E27FC236}">
                  <a16:creationId xmlns="" xmlns:a16="http://schemas.microsoft.com/office/drawing/2014/main" id="{58AAE2CA-66B3-0B5B-F073-FAB81FFE8155}"/>
                </a:ext>
              </a:extLst>
            </p:cNvPr>
            <p:cNvSpPr/>
            <p:nvPr/>
          </p:nvSpPr>
          <p:spPr>
            <a:xfrm>
              <a:off x="16212761" y="7627027"/>
              <a:ext cx="6247004" cy="1668593"/>
            </a:xfrm>
            <a:prstGeom prst="roundRect">
              <a:avLst/>
            </a:prstGeom>
            <a:solidFill>
              <a:srgbClr val="F7CEC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>
                  <a:solidFill>
                    <a:schemeClr val="tx1"/>
                  </a:solidFill>
                  <a:latin typeface="Corbel Light" panose="020B0303020204020204" pitchFamily="34" charset="0"/>
                </a:rPr>
                <a:t>743 </a:t>
              </a:r>
              <a:r>
                <a:rPr lang="ru-RU" sz="2800" dirty="0" err="1">
                  <a:solidFill>
                    <a:schemeClr val="tx1"/>
                  </a:solidFill>
                  <a:latin typeface="Corbel Light" panose="020B0303020204020204" pitchFamily="34" charset="0"/>
                </a:rPr>
                <a:t>тыс</a:t>
              </a:r>
              <a:r>
                <a:rPr lang="ru-RU" sz="2800" dirty="0">
                  <a:solidFill>
                    <a:schemeClr val="tx1"/>
                  </a:solidFill>
                  <a:latin typeface="Corbel Light" panose="020B0303020204020204" pitchFamily="34" charset="0"/>
                </a:rPr>
                <a:t> </a:t>
              </a:r>
              <a:r>
                <a:rPr lang="ru-RU" sz="2800" dirty="0" err="1">
                  <a:solidFill>
                    <a:schemeClr val="tx1"/>
                  </a:solidFill>
                  <a:latin typeface="Corbel Light" panose="020B0303020204020204" pitchFamily="34" charset="0"/>
                </a:rPr>
                <a:t>руб</a:t>
              </a:r>
              <a:r>
                <a:rPr lang="ru-RU" sz="2800" dirty="0">
                  <a:solidFill>
                    <a:schemeClr val="tx1"/>
                  </a:solidFill>
                  <a:latin typeface="Corbel Light" panose="020B0303020204020204" pitchFamily="34" charset="0"/>
                </a:rPr>
                <a:t>;</a:t>
              </a:r>
            </a:p>
            <a:p>
              <a:pPr algn="ctr"/>
              <a:r>
                <a:rPr lang="ru-RU" sz="2800" dirty="0">
                  <a:solidFill>
                    <a:schemeClr val="tx1"/>
                  </a:solidFill>
                  <a:latin typeface="Corbel Light" panose="020B0303020204020204" pitchFamily="34" charset="0"/>
                </a:rPr>
                <a:t>- 7 425 потенциальных покупателей за 1 год.</a:t>
              </a:r>
            </a:p>
          </p:txBody>
        </p:sp>
        <p:sp>
          <p:nvSpPr>
            <p:cNvPr id="48" name="Text 0"/>
            <p:cNvSpPr/>
            <p:nvPr/>
          </p:nvSpPr>
          <p:spPr>
            <a:xfrm>
              <a:off x="16212761" y="2808844"/>
              <a:ext cx="6717509" cy="61885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ru-RU" sz="4400" dirty="0" smtClean="0">
                  <a:solidFill>
                    <a:srgbClr val="FF8049"/>
                  </a:solidFill>
                  <a:latin typeface="Geologica Medium" pitchFamily="34" charset="0"/>
                </a:rPr>
                <a:t>По Ростовской области</a:t>
              </a:r>
              <a:endParaRPr lang="en-US" sz="4400" dirty="0">
                <a:solidFill>
                  <a:srgbClr val="FF8049"/>
                </a:solidFill>
              </a:endParaRPr>
            </a:p>
          </p:txBody>
        </p:sp>
      </p:grpSp>
      <p:pic>
        <p:nvPicPr>
          <p:cNvPr id="51" name="Picture 2" descr="http://qrcoder.ru/code/?https%3A%2F%2Fdisk.yandex.ru%2Fd%2FSMzdY7RT-gNoBg&amp;4&amp;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32" y="10567948"/>
            <a:ext cx="2310168" cy="231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Прямоугольник 53"/>
          <p:cNvSpPr/>
          <p:nvPr/>
        </p:nvSpPr>
        <p:spPr>
          <a:xfrm>
            <a:off x="3169478" y="10845869"/>
            <a:ext cx="30837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dirty="0" err="1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Qr</a:t>
            </a:r>
            <a:r>
              <a:rPr lang="ru-RU" sz="3600" dirty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 на более подробную экономику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560490" y="708819"/>
            <a:ext cx="5534283" cy="11440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69215" y="982172"/>
            <a:ext cx="5084603" cy="897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148"/>
              </a:lnSpc>
              <a:buNone/>
            </a:pPr>
            <a:r>
              <a:rPr lang="ru-RU" sz="5385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Наша команда</a:t>
            </a:r>
            <a:endParaRPr lang="en-US" sz="5385" dirty="0"/>
          </a:p>
        </p:txBody>
      </p:sp>
      <p:sp>
        <p:nvSpPr>
          <p:cNvPr id="18" name="Shape 3"/>
          <p:cNvSpPr/>
          <p:nvPr/>
        </p:nvSpPr>
        <p:spPr>
          <a:xfrm>
            <a:off x="20036295" y="9258266"/>
            <a:ext cx="4347639" cy="4347095"/>
          </a:xfrm>
          <a:prstGeom prst="ellipse">
            <a:avLst/>
          </a:prstGeom>
          <a:solidFill>
            <a:srgbClr val="FF8049">
              <a:alpha val="100000"/>
            </a:srgbClr>
          </a:solidFill>
          <a:ln/>
        </p:spPr>
      </p:sp>
      <p:sp>
        <p:nvSpPr>
          <p:cNvPr id="19" name="Shape 4"/>
          <p:cNvSpPr/>
          <p:nvPr/>
        </p:nvSpPr>
        <p:spPr>
          <a:xfrm>
            <a:off x="20696195" y="9918021"/>
            <a:ext cx="3027820" cy="3027442"/>
          </a:xfrm>
          <a:prstGeom prst="ellipse">
            <a:avLst/>
          </a:prstGeom>
          <a:solidFill>
            <a:srgbClr val="FFF7F4">
              <a:alpha val="100000"/>
            </a:srgbClr>
          </a:solidFill>
          <a:ln/>
        </p:spPr>
      </p:sp>
      <p:sp>
        <p:nvSpPr>
          <p:cNvPr id="20" name="Shape 5"/>
          <p:cNvSpPr/>
          <p:nvPr/>
        </p:nvSpPr>
        <p:spPr>
          <a:xfrm>
            <a:off x="704144" y="2937810"/>
            <a:ext cx="3156663" cy="2925040"/>
          </a:xfrm>
          <a:prstGeom prst="ellipse">
            <a:avLst/>
          </a:prstGeom>
          <a:solidFill>
            <a:srgbClr val="FF8049">
              <a:alpha val="100000"/>
            </a:srgbClr>
          </a:solidFill>
          <a:ln/>
        </p:spPr>
      </p:sp>
      <p:sp>
        <p:nvSpPr>
          <p:cNvPr id="21" name="Shape 6"/>
          <p:cNvSpPr/>
          <p:nvPr/>
        </p:nvSpPr>
        <p:spPr>
          <a:xfrm>
            <a:off x="1183294" y="3381814"/>
            <a:ext cx="2198390" cy="2037081"/>
          </a:xfrm>
          <a:prstGeom prst="ellipse">
            <a:avLst/>
          </a:prstGeom>
          <a:solidFill>
            <a:srgbClr val="FFF7F4">
              <a:alpha val="100000"/>
            </a:srgbClr>
          </a:solidFill>
          <a:ln/>
        </p:spPr>
      </p:sp>
      <p:pic>
        <p:nvPicPr>
          <p:cNvPr id="22" name="Image 13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54404" y="10382200"/>
            <a:ext cx="2948530" cy="1144588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510FF6D0-089C-4CE3-98A1-4A5687F68BE3}"/>
              </a:ext>
            </a:extLst>
          </p:cNvPr>
          <p:cNvSpPr/>
          <p:nvPr/>
        </p:nvSpPr>
        <p:spPr>
          <a:xfrm>
            <a:off x="16939855" y="3603469"/>
            <a:ext cx="5769352" cy="9359153"/>
          </a:xfrm>
          <a:prstGeom prst="rect">
            <a:avLst/>
          </a:prstGeom>
          <a:solidFill>
            <a:srgbClr val="FFF7F4"/>
          </a:solidFill>
          <a:ln>
            <a:solidFill>
              <a:srgbClr val="F4B9A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>
              <a:effectLst>
                <a:glow rad="63500">
                  <a:srgbClr val="ED7D31">
                    <a:alpha val="40000"/>
                  </a:srgbClr>
                </a:glow>
              </a:effectLst>
            </a:endParaRPr>
          </a:p>
        </p:txBody>
      </p:sp>
      <p:sp>
        <p:nvSpPr>
          <p:cNvPr id="33" name="Text 2"/>
          <p:cNvSpPr/>
          <p:nvPr/>
        </p:nvSpPr>
        <p:spPr>
          <a:xfrm>
            <a:off x="17794766" y="7538458"/>
            <a:ext cx="4059531" cy="50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ru-RU" sz="3600" b="1" dirty="0" smtClean="0">
                <a:solidFill>
                  <a:srgbClr val="FF8049"/>
                </a:solidFill>
                <a:latin typeface="Geologica Light" pitchFamily="2" charset="0"/>
                <a:ea typeface="Geologica Medium" pitchFamily="34" charset="-122"/>
                <a:cs typeface="Geologica Medium" pitchFamily="34" charset="-120"/>
              </a:rPr>
              <a:t>ПЛЕТНЕВА Дарья</a:t>
            </a:r>
            <a:endParaRPr lang="en-US" sz="3600" b="1" dirty="0">
              <a:solidFill>
                <a:srgbClr val="FF8049"/>
              </a:solidFill>
              <a:latin typeface="Geologica Light" pitchFamily="2" charset="0"/>
            </a:endParaRPr>
          </a:p>
        </p:txBody>
      </p:sp>
      <p:sp>
        <p:nvSpPr>
          <p:cNvPr id="34" name="Text 5"/>
          <p:cNvSpPr/>
          <p:nvPr/>
        </p:nvSpPr>
        <p:spPr>
          <a:xfrm>
            <a:off x="17794766" y="8715524"/>
            <a:ext cx="2421574" cy="5820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b="1" dirty="0" smtClean="0">
                <a:solidFill>
                  <a:srgbClr val="C46627"/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Дизайнер</a:t>
            </a:r>
          </a:p>
        </p:txBody>
      </p:sp>
      <p:sp>
        <p:nvSpPr>
          <p:cNvPr id="35" name="Text 5"/>
          <p:cNvSpPr/>
          <p:nvPr/>
        </p:nvSpPr>
        <p:spPr>
          <a:xfrm>
            <a:off x="17583535" y="10750680"/>
            <a:ext cx="4612539" cy="1552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400" i="1" dirty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разработка визуального оформления игры, создание игровых компонентов, оформление </a:t>
            </a:r>
            <a:r>
              <a:rPr lang="ru-RU" sz="2400" i="1" dirty="0" smtClean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презентаций, ведение соц. сети</a:t>
            </a:r>
            <a:endParaRPr lang="ru-RU" sz="2400" i="1" dirty="0">
              <a:solidFill>
                <a:srgbClr val="FF8049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29"/>
          <a:srcRect l="27153" t="5770" r="10100" b="10028"/>
          <a:stretch/>
        </p:blipFill>
        <p:spPr>
          <a:xfrm>
            <a:off x="17790261" y="2937810"/>
            <a:ext cx="4068541" cy="4094787"/>
          </a:xfrm>
          <a:prstGeom prst="rect">
            <a:avLst/>
          </a:prstGeom>
          <a:effectLst>
            <a:outerShdw blurRad="228600" dist="38100" dir="2700000" sx="104000" sy="104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510FF6D0-089C-4CE3-98A1-4A5687F68BE3}"/>
              </a:ext>
            </a:extLst>
          </p:cNvPr>
          <p:cNvSpPr/>
          <p:nvPr/>
        </p:nvSpPr>
        <p:spPr>
          <a:xfrm>
            <a:off x="9252607" y="3564140"/>
            <a:ext cx="5769352" cy="9359153"/>
          </a:xfrm>
          <a:prstGeom prst="rect">
            <a:avLst/>
          </a:prstGeom>
          <a:solidFill>
            <a:srgbClr val="FFF7F4"/>
          </a:solidFill>
          <a:ln>
            <a:solidFill>
              <a:srgbClr val="F4B9A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>
              <a:effectLst>
                <a:glow rad="63500">
                  <a:srgbClr val="ED7D31">
                    <a:alpha val="40000"/>
                  </a:srgbClr>
                </a:glow>
              </a:effectLst>
            </a:endParaRPr>
          </a:p>
        </p:txBody>
      </p:sp>
      <p:sp>
        <p:nvSpPr>
          <p:cNvPr id="39" name="Text 5"/>
          <p:cNvSpPr/>
          <p:nvPr/>
        </p:nvSpPr>
        <p:spPr>
          <a:xfrm>
            <a:off x="10357315" y="8676195"/>
            <a:ext cx="3559936" cy="5820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rgbClr val="C46627"/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Лидер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rgbClr val="C46627"/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Генератор идей </a:t>
            </a:r>
            <a:endParaRPr lang="en-US" sz="3200" b="1" dirty="0">
              <a:solidFill>
                <a:srgbClr val="C46627"/>
              </a:solidFill>
              <a:latin typeface="Corbel Light" panose="020B0303020204020204" pitchFamily="34" charset="0"/>
            </a:endParaRPr>
          </a:p>
        </p:txBody>
      </p:sp>
      <p:sp>
        <p:nvSpPr>
          <p:cNvPr id="40" name="Text 5"/>
          <p:cNvSpPr/>
          <p:nvPr/>
        </p:nvSpPr>
        <p:spPr>
          <a:xfrm>
            <a:off x="9831014" y="10750680"/>
            <a:ext cx="4612539" cy="1552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400" i="1" dirty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организация работы, постановка </a:t>
            </a:r>
          </a:p>
          <a:p>
            <a:r>
              <a:rPr lang="ru-RU" sz="2400" i="1" dirty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 распределение задач, разработка концепции </a:t>
            </a:r>
            <a:r>
              <a:rPr lang="ru-RU" sz="2400" i="1" dirty="0" smtClean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игры, </a:t>
            </a:r>
            <a:r>
              <a:rPr lang="ru-RU" sz="2400" i="1" dirty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ведение соц. сети</a:t>
            </a:r>
          </a:p>
        </p:txBody>
      </p:sp>
      <p:sp>
        <p:nvSpPr>
          <p:cNvPr id="30" name="Text 2"/>
          <p:cNvSpPr/>
          <p:nvPr/>
        </p:nvSpPr>
        <p:spPr>
          <a:xfrm>
            <a:off x="10063033" y="7363581"/>
            <a:ext cx="4148500" cy="52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ru-RU" sz="3600" b="1" dirty="0" smtClean="0">
                <a:solidFill>
                  <a:srgbClr val="FF8049"/>
                </a:solidFill>
                <a:latin typeface="Geologica Light" pitchFamily="2" charset="0"/>
                <a:ea typeface="Geologica Medium" pitchFamily="34" charset="-122"/>
                <a:cs typeface="Geologica Medium" pitchFamily="34" charset="-120"/>
              </a:rPr>
              <a:t>ЮРАСОВА </a:t>
            </a:r>
            <a:r>
              <a:rPr lang="ru-RU" sz="3600" b="1" dirty="0" smtClean="0">
                <a:solidFill>
                  <a:srgbClr val="FF8049"/>
                </a:solidFill>
                <a:latin typeface="Geologica Light" pitchFamily="2" charset="0"/>
              </a:rPr>
              <a:t>Диана</a:t>
            </a:r>
            <a:endParaRPr lang="en-US" sz="3600" b="1" dirty="0">
              <a:solidFill>
                <a:srgbClr val="FF8049"/>
              </a:solidFill>
              <a:latin typeface="Geologica Light" pitchFamily="2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1031"/>
          <a:stretch/>
        </p:blipFill>
        <p:spPr>
          <a:xfrm>
            <a:off x="10170292" y="2808195"/>
            <a:ext cx="3933983" cy="4151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510FF6D0-089C-4CE3-98A1-4A5687F68BE3}"/>
              </a:ext>
            </a:extLst>
          </p:cNvPr>
          <p:cNvSpPr/>
          <p:nvPr/>
        </p:nvSpPr>
        <p:spPr>
          <a:xfrm>
            <a:off x="1353986" y="3586310"/>
            <a:ext cx="5769352" cy="9359153"/>
          </a:xfrm>
          <a:prstGeom prst="rect">
            <a:avLst/>
          </a:prstGeom>
          <a:solidFill>
            <a:srgbClr val="FFF7F4"/>
          </a:solidFill>
          <a:ln>
            <a:solidFill>
              <a:srgbClr val="F4B9A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>
              <a:effectLst>
                <a:glow rad="63500">
                  <a:srgbClr val="ED7D31">
                    <a:alpha val="40000"/>
                  </a:srgbClr>
                </a:glow>
              </a:effectLst>
            </a:endParaRPr>
          </a:p>
        </p:txBody>
      </p:sp>
      <p:sp>
        <p:nvSpPr>
          <p:cNvPr id="43" name="Text 5"/>
          <p:cNvSpPr/>
          <p:nvPr/>
        </p:nvSpPr>
        <p:spPr>
          <a:xfrm>
            <a:off x="2208897" y="8698365"/>
            <a:ext cx="3559936" cy="5820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rgbClr val="C46627"/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Наставник </a:t>
            </a:r>
            <a:endParaRPr lang="en-US" sz="3200" b="1" dirty="0">
              <a:solidFill>
                <a:srgbClr val="C46627"/>
              </a:solidFill>
              <a:latin typeface="Corbel Light" panose="020B0303020204020204" pitchFamily="34" charset="0"/>
            </a:endParaRPr>
          </a:p>
        </p:txBody>
      </p:sp>
      <p:sp>
        <p:nvSpPr>
          <p:cNvPr id="44" name="Text 2"/>
          <p:cNvSpPr/>
          <p:nvPr/>
        </p:nvSpPr>
        <p:spPr>
          <a:xfrm>
            <a:off x="2164412" y="7351668"/>
            <a:ext cx="4679150" cy="580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600" b="1" dirty="0">
                <a:solidFill>
                  <a:srgbClr val="FF8049"/>
                </a:solidFill>
                <a:latin typeface="Geologica Light" pitchFamily="2" charset="0"/>
                <a:ea typeface="Geologica Medium" pitchFamily="34" charset="-122"/>
                <a:cs typeface="Geologica Medium" pitchFamily="34" charset="-120"/>
              </a:rPr>
              <a:t>ГОРДИКОВА</a:t>
            </a:r>
          </a:p>
          <a:p>
            <a:r>
              <a:rPr lang="ru-RU" sz="3600" b="1" dirty="0">
                <a:solidFill>
                  <a:srgbClr val="FF8049"/>
                </a:solidFill>
                <a:latin typeface="Geologica Light" pitchFamily="2" charset="0"/>
              </a:rPr>
              <a:t>Ирина Васильевна</a:t>
            </a:r>
            <a:endParaRPr lang="en-US" sz="3600" b="1" dirty="0">
              <a:solidFill>
                <a:srgbClr val="FF8049"/>
              </a:solidFill>
              <a:latin typeface="Geologica Light" pitchFamily="2" charset="0"/>
            </a:endParaRPr>
          </a:p>
        </p:txBody>
      </p:sp>
      <p:pic>
        <p:nvPicPr>
          <p:cNvPr id="28" name="Picture 4" descr="IMG-20241021-WA0002.jpg"/>
          <p:cNvPicPr>
            <a:picLocks noChangeAspect="1" noChangeArrowheads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3"/>
          <a:stretch/>
        </p:blipFill>
        <p:spPr bwMode="auto">
          <a:xfrm>
            <a:off x="2367908" y="2897554"/>
            <a:ext cx="3729312" cy="4130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5"/>
          <p:cNvSpPr/>
          <p:nvPr/>
        </p:nvSpPr>
        <p:spPr>
          <a:xfrm>
            <a:off x="1926294" y="10750679"/>
            <a:ext cx="4612539" cy="1552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400" i="1" dirty="0" smtClean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Организация </a:t>
            </a:r>
            <a:r>
              <a:rPr lang="ru-RU" sz="2400" i="1" dirty="0" err="1" smtClean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созвонов</a:t>
            </a:r>
            <a:r>
              <a:rPr lang="ru-RU" sz="2400" i="1" dirty="0" smtClean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, поиск экспертов на образовательный запрос. Поддержка команды</a:t>
            </a:r>
            <a:endParaRPr lang="ru-RU" sz="2400" i="1" dirty="0">
              <a:solidFill>
                <a:srgbClr val="FF8049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3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199077" y="10623073"/>
            <a:ext cx="3188098" cy="2958554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8014807" y="3080623"/>
            <a:ext cx="2706541" cy="2706203"/>
            <a:chOff x="4093990" y="8867231"/>
            <a:chExt cx="4629692" cy="4629114"/>
          </a:xfrm>
        </p:grpSpPr>
        <p:sp>
          <p:nvSpPr>
            <p:cNvPr id="32" name="Shape 3"/>
            <p:cNvSpPr/>
            <p:nvPr/>
          </p:nvSpPr>
          <p:spPr>
            <a:xfrm>
              <a:off x="4093990" y="8867231"/>
              <a:ext cx="4629692" cy="4629114"/>
            </a:xfrm>
            <a:prstGeom prst="ellipse">
              <a:avLst/>
            </a:prstGeom>
            <a:solidFill>
              <a:srgbClr val="FF8049">
                <a:alpha val="100000"/>
              </a:srgbClr>
            </a:solidFill>
            <a:ln/>
          </p:spPr>
        </p:sp>
        <p:sp>
          <p:nvSpPr>
            <p:cNvPr id="38" name="Shape 4"/>
            <p:cNvSpPr/>
            <p:nvPr/>
          </p:nvSpPr>
          <p:spPr>
            <a:xfrm>
              <a:off x="4515559" y="9318859"/>
              <a:ext cx="3786555" cy="3725858"/>
            </a:xfrm>
            <a:prstGeom prst="ellipse">
              <a:avLst/>
            </a:prstGeom>
            <a:solidFill>
              <a:srgbClr val="FFF7F4">
                <a:alpha val="100000"/>
              </a:srgbClr>
            </a:solidFill>
            <a:ln/>
          </p:spPr>
        </p:sp>
      </p:grpSp>
      <p:pic>
        <p:nvPicPr>
          <p:cNvPr id="3" name="Image 0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560490" y="708819"/>
            <a:ext cx="5534283" cy="11440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69215" y="982172"/>
            <a:ext cx="5084603" cy="897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148"/>
              </a:lnSpc>
              <a:buNone/>
            </a:pPr>
            <a:r>
              <a:rPr lang="ru-RU" sz="5385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Наша команда</a:t>
            </a:r>
            <a:endParaRPr lang="en-US" sz="5385" dirty="0"/>
          </a:p>
        </p:txBody>
      </p:sp>
      <p:sp>
        <p:nvSpPr>
          <p:cNvPr id="21" name="Shape 6"/>
          <p:cNvSpPr/>
          <p:nvPr/>
        </p:nvSpPr>
        <p:spPr>
          <a:xfrm>
            <a:off x="1183294" y="3381814"/>
            <a:ext cx="2198390" cy="2037081"/>
          </a:xfrm>
          <a:prstGeom prst="ellipse">
            <a:avLst/>
          </a:prstGeom>
          <a:solidFill>
            <a:srgbClr val="FFF7F4">
              <a:alpha val="100000"/>
            </a:srgbClr>
          </a:solidFill>
          <a:ln/>
        </p:spPr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510FF6D0-089C-4CE3-98A1-4A5687F68BE3}"/>
              </a:ext>
            </a:extLst>
          </p:cNvPr>
          <p:cNvSpPr/>
          <p:nvPr/>
        </p:nvSpPr>
        <p:spPr>
          <a:xfrm>
            <a:off x="16939855" y="3603469"/>
            <a:ext cx="5769352" cy="9359153"/>
          </a:xfrm>
          <a:prstGeom prst="rect">
            <a:avLst/>
          </a:prstGeom>
          <a:solidFill>
            <a:srgbClr val="FFF7F4"/>
          </a:solidFill>
          <a:ln>
            <a:solidFill>
              <a:srgbClr val="F4B9A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>
              <a:effectLst>
                <a:glow rad="63500">
                  <a:srgbClr val="ED7D31">
                    <a:alpha val="40000"/>
                  </a:srgbClr>
                </a:glow>
              </a:effectLst>
            </a:endParaRPr>
          </a:p>
        </p:txBody>
      </p:sp>
      <p:sp>
        <p:nvSpPr>
          <p:cNvPr id="33" name="Text 2"/>
          <p:cNvSpPr/>
          <p:nvPr/>
        </p:nvSpPr>
        <p:spPr>
          <a:xfrm>
            <a:off x="17560490" y="7418530"/>
            <a:ext cx="4608034" cy="517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ru-RU" sz="3600" b="1" dirty="0" smtClean="0">
                <a:solidFill>
                  <a:srgbClr val="FF8049"/>
                </a:solidFill>
                <a:latin typeface="Geologica Light" pitchFamily="2" charset="0"/>
                <a:ea typeface="Geologica Medium" pitchFamily="34" charset="-122"/>
                <a:cs typeface="Geologica Medium" pitchFamily="34" charset="-120"/>
              </a:rPr>
              <a:t>ЕЛЬНИКОВА Софья</a:t>
            </a:r>
            <a:endParaRPr lang="en-US" sz="3600" dirty="0">
              <a:solidFill>
                <a:srgbClr val="FF8049"/>
              </a:solidFill>
              <a:latin typeface="Geologica Light" pitchFamily="2" charset="0"/>
            </a:endParaRPr>
          </a:p>
        </p:txBody>
      </p:sp>
      <p:sp>
        <p:nvSpPr>
          <p:cNvPr id="34" name="Text 5"/>
          <p:cNvSpPr/>
          <p:nvPr/>
        </p:nvSpPr>
        <p:spPr>
          <a:xfrm>
            <a:off x="17794766" y="8715524"/>
            <a:ext cx="3693634" cy="5820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rgbClr val="C46627"/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Экономист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rgbClr val="C46627"/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Генератор идей</a:t>
            </a:r>
          </a:p>
        </p:txBody>
      </p:sp>
      <p:sp>
        <p:nvSpPr>
          <p:cNvPr id="35" name="Text 5"/>
          <p:cNvSpPr/>
          <p:nvPr/>
        </p:nvSpPr>
        <p:spPr>
          <a:xfrm>
            <a:off x="17583535" y="10718007"/>
            <a:ext cx="4612539" cy="1552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400" i="1" dirty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разработка концепции игры, формулирование основных идей и механик, проведение </a:t>
            </a:r>
            <a:r>
              <a:rPr lang="ru-RU" sz="2400" i="1" dirty="0" err="1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брейнштормов</a:t>
            </a:r>
            <a:r>
              <a:rPr lang="ru-RU" sz="2400" i="1" dirty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, расчет экономики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510FF6D0-089C-4CE3-98A1-4A5687F68BE3}"/>
              </a:ext>
            </a:extLst>
          </p:cNvPr>
          <p:cNvSpPr/>
          <p:nvPr/>
        </p:nvSpPr>
        <p:spPr>
          <a:xfrm>
            <a:off x="9252607" y="3564140"/>
            <a:ext cx="5769352" cy="9359153"/>
          </a:xfrm>
          <a:prstGeom prst="rect">
            <a:avLst/>
          </a:prstGeom>
          <a:solidFill>
            <a:srgbClr val="FFF7F4"/>
          </a:solidFill>
          <a:ln>
            <a:solidFill>
              <a:srgbClr val="F4B9A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>
              <a:effectLst>
                <a:glow rad="63500">
                  <a:srgbClr val="ED7D31">
                    <a:alpha val="40000"/>
                  </a:srgbClr>
                </a:glow>
              </a:effectLst>
            </a:endParaRPr>
          </a:p>
        </p:txBody>
      </p:sp>
      <p:sp>
        <p:nvSpPr>
          <p:cNvPr id="39" name="Text 5"/>
          <p:cNvSpPr/>
          <p:nvPr/>
        </p:nvSpPr>
        <p:spPr>
          <a:xfrm>
            <a:off x="10357315" y="8676195"/>
            <a:ext cx="3559936" cy="5820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rgbClr val="C46627"/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Аналитик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rgbClr val="C46627"/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Оператор </a:t>
            </a:r>
          </a:p>
        </p:txBody>
      </p:sp>
      <p:sp>
        <p:nvSpPr>
          <p:cNvPr id="40" name="Text 5"/>
          <p:cNvSpPr/>
          <p:nvPr/>
        </p:nvSpPr>
        <p:spPr>
          <a:xfrm>
            <a:off x="9781505" y="10314672"/>
            <a:ext cx="4907316" cy="1552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400" i="1" dirty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исследование потребностей ЦА, анализ рынка аналогичных игр и методик, оценка эффективности потенциальных игровых механик, съемка видео и фото</a:t>
            </a:r>
          </a:p>
        </p:txBody>
      </p:sp>
      <p:sp>
        <p:nvSpPr>
          <p:cNvPr id="30" name="Text 2"/>
          <p:cNvSpPr/>
          <p:nvPr/>
        </p:nvSpPr>
        <p:spPr>
          <a:xfrm>
            <a:off x="9536235" y="7411746"/>
            <a:ext cx="5202095" cy="52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900"/>
              </a:lnSpc>
            </a:pPr>
            <a:r>
              <a:rPr lang="ru-RU" sz="3600" b="1" dirty="0">
                <a:solidFill>
                  <a:srgbClr val="FF8049"/>
                </a:solidFill>
                <a:latin typeface="Geologica Light" pitchFamily="2" charset="0"/>
                <a:ea typeface="Geologica Medium" pitchFamily="34" charset="-122"/>
                <a:cs typeface="Geologica Medium" pitchFamily="34" charset="-120"/>
              </a:rPr>
              <a:t>БАХМУДОВА Эльмира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510FF6D0-089C-4CE3-98A1-4A5687F68BE3}"/>
              </a:ext>
            </a:extLst>
          </p:cNvPr>
          <p:cNvSpPr/>
          <p:nvPr/>
        </p:nvSpPr>
        <p:spPr>
          <a:xfrm>
            <a:off x="1353986" y="3586310"/>
            <a:ext cx="5769352" cy="9359153"/>
          </a:xfrm>
          <a:prstGeom prst="rect">
            <a:avLst/>
          </a:prstGeom>
          <a:solidFill>
            <a:srgbClr val="FFF7F4"/>
          </a:solidFill>
          <a:ln>
            <a:solidFill>
              <a:srgbClr val="F4B9A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>
              <a:effectLst>
                <a:glow rad="63500">
                  <a:srgbClr val="ED7D31">
                    <a:alpha val="40000"/>
                  </a:srgbClr>
                </a:glow>
              </a:effectLst>
            </a:endParaRPr>
          </a:p>
        </p:txBody>
      </p:sp>
      <p:sp>
        <p:nvSpPr>
          <p:cNvPr id="43" name="Text 5"/>
          <p:cNvSpPr/>
          <p:nvPr/>
        </p:nvSpPr>
        <p:spPr>
          <a:xfrm>
            <a:off x="2208897" y="8698365"/>
            <a:ext cx="3559936" cy="5820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rgbClr val="C46627"/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Критик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rgbClr val="C46627"/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Аналитик </a:t>
            </a:r>
          </a:p>
        </p:txBody>
      </p:sp>
      <p:sp>
        <p:nvSpPr>
          <p:cNvPr id="44" name="Text 2"/>
          <p:cNvSpPr/>
          <p:nvPr/>
        </p:nvSpPr>
        <p:spPr>
          <a:xfrm>
            <a:off x="2164412" y="7351668"/>
            <a:ext cx="4679150" cy="580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600" b="1" dirty="0">
                <a:solidFill>
                  <a:srgbClr val="FF8049"/>
                </a:solidFill>
                <a:latin typeface="Geologica Light" pitchFamily="2" charset="0"/>
                <a:ea typeface="Geologica Medium" pitchFamily="34" charset="-122"/>
                <a:cs typeface="Geologica Medium" pitchFamily="34" charset="-120"/>
              </a:rPr>
              <a:t>КОСАЧ Светлана</a:t>
            </a:r>
            <a:endParaRPr lang="en-US" sz="3600" b="1" dirty="0">
              <a:solidFill>
                <a:srgbClr val="FF8049"/>
              </a:solidFill>
              <a:latin typeface="Geologica Light" pitchFamily="2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1"/>
          <a:srcRect l="22070" t="27735" r="16169" b="43116"/>
          <a:stretch/>
        </p:blipFill>
        <p:spPr>
          <a:xfrm>
            <a:off x="2402701" y="2699124"/>
            <a:ext cx="3710941" cy="3892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" descr="https://sun9-41.userapi.com/impg/33ralDMqG4Mbdct7pbpwKDhb-fAWHf5bLGeTlA/yDc5vtbQGUw.jpg?size=810x1080&amp;quality=95&amp;sign=dcb4553bd8a3bc0908e691ed9a0f2bcc&amp;type=album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0" t="30446" r="17283" b="16795"/>
          <a:stretch/>
        </p:blipFill>
        <p:spPr bwMode="auto">
          <a:xfrm>
            <a:off x="17831324" y="2655338"/>
            <a:ext cx="3986413" cy="3901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3"/>
          <a:srcRect t="26882" b="29032"/>
          <a:stretch/>
        </p:blipFill>
        <p:spPr>
          <a:xfrm>
            <a:off x="10150876" y="2655338"/>
            <a:ext cx="3972815" cy="3892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Text 5"/>
          <p:cNvSpPr/>
          <p:nvPr/>
        </p:nvSpPr>
        <p:spPr>
          <a:xfrm>
            <a:off x="1961299" y="10623073"/>
            <a:ext cx="4612539" cy="1552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400" i="1" dirty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оценка соответствия игры целевым задачам, сбор отзывов, предложение улучшений </a:t>
            </a:r>
          </a:p>
          <a:p>
            <a:r>
              <a:rPr lang="ru-RU" sz="2400" i="1" dirty="0">
                <a:solidFill>
                  <a:srgbClr val="FF804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 альтернативных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170793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1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1252795">
            <a:off x="11241541" y="-2071149"/>
            <a:ext cx="16284375" cy="17530468"/>
          </a:xfrm>
          <a:prstGeom prst="rect">
            <a:avLst/>
          </a:prstGeom>
        </p:spPr>
      </p:pic>
      <p:pic>
        <p:nvPicPr>
          <p:cNvPr id="4" name="Image 0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34648" y="723801"/>
            <a:ext cx="5652206" cy="116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08888" y="1187773"/>
            <a:ext cx="7969399" cy="704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279"/>
              </a:lnSpc>
              <a:buNone/>
            </a:pPr>
            <a:r>
              <a:rPr lang="ru-RU" sz="55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Спасибо за внимание!</a:t>
            </a:r>
            <a:endParaRPr lang="en-US" sz="5500" dirty="0"/>
          </a:p>
        </p:txBody>
      </p:sp>
      <p:sp>
        <p:nvSpPr>
          <p:cNvPr id="11" name="Text 7"/>
          <p:cNvSpPr/>
          <p:nvPr/>
        </p:nvSpPr>
        <p:spPr>
          <a:xfrm>
            <a:off x="2868969" y="5637941"/>
            <a:ext cx="5911266" cy="1056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279"/>
              </a:lnSpc>
              <a:buNone/>
            </a:pPr>
            <a:endParaRPr lang="en-US" sz="5500" dirty="0"/>
          </a:p>
        </p:txBody>
      </p:sp>
      <p:sp>
        <p:nvSpPr>
          <p:cNvPr id="19" name="Text 3"/>
          <p:cNvSpPr/>
          <p:nvPr/>
        </p:nvSpPr>
        <p:spPr>
          <a:xfrm>
            <a:off x="4498214" y="10935583"/>
            <a:ext cx="4793088" cy="70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222" dirty="0" smtClean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Группа во </a:t>
            </a:r>
            <a:r>
              <a:rPr lang="ru-RU" sz="4222" dirty="0" err="1" smtClean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Вконтакте</a:t>
            </a:r>
            <a:endParaRPr lang="ru-RU" sz="4222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  <p:sp>
        <p:nvSpPr>
          <p:cNvPr id="24" name="Text 3"/>
          <p:cNvSpPr/>
          <p:nvPr/>
        </p:nvSpPr>
        <p:spPr>
          <a:xfrm>
            <a:off x="14738244" y="11471008"/>
            <a:ext cx="2749896" cy="70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222" dirty="0" smtClean="0">
                <a:solidFill>
                  <a:srgbClr val="4D1801">
                    <a:alpha val="100000"/>
                  </a:srgbClr>
                </a:solidFill>
                <a:latin typeface="Corbel Light" panose="020B0303020204020204" pitchFamily="34" charset="0"/>
                <a:ea typeface="Geologica Thin" pitchFamily="34" charset="-122"/>
                <a:cs typeface="Geologica Thin" pitchFamily="34" charset="-120"/>
              </a:rPr>
              <a:t>Мы на 20.35</a:t>
            </a:r>
            <a:endParaRPr lang="ru-RU" sz="4222" dirty="0">
              <a:solidFill>
                <a:srgbClr val="4D1801">
                  <a:alpha val="100000"/>
                </a:srgbClr>
              </a:solidFill>
              <a:latin typeface="Corbel Light" panose="020B0303020204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244" y="8793284"/>
            <a:ext cx="2403567" cy="2403567"/>
          </a:xfrm>
          <a:prstGeom prst="rect">
            <a:avLst/>
          </a:prstGeom>
        </p:spPr>
      </p:pic>
      <p:pic>
        <p:nvPicPr>
          <p:cNvPr id="1026" name="Picture 2" descr="https://sun9-28.userapi.com/impg/Ck6-yRSKURTo9cNN9KbXIvYwkFPA_gltvn41fA/zncsfGL_DYw.jpg?size=541x1080&amp;quality=95&amp;sign=17fffdabd4bd1f0415cf794579b4dc33&amp;type=albu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9207" y="3592901"/>
            <a:ext cx="4301993" cy="858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30.userapi.com/impg/i3ul0q446q-foUQgp1WpEHrlqwXDU6QWGFAWNg/tzKTUEqWEd8.jpg?size=486x1080&amp;quality=95&amp;sign=5d7d5499dfa7dd59ce9eb59e87121323&amp;type=album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5" r="-14" b="11480"/>
          <a:stretch/>
        </p:blipFill>
        <p:spPr bwMode="auto">
          <a:xfrm>
            <a:off x="5549964" y="2964642"/>
            <a:ext cx="3741338" cy="703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/>
          <a:srcRect t="351" r="-223" b="22263"/>
          <a:stretch/>
        </p:blipFill>
        <p:spPr>
          <a:xfrm>
            <a:off x="1488297" y="2368257"/>
            <a:ext cx="3550600" cy="60923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97" y="9565139"/>
            <a:ext cx="1905869" cy="190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7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73129" y="1433850"/>
            <a:ext cx="5438779" cy="2719050"/>
          </a:xfrm>
          <a:prstGeom prst="rect">
            <a:avLst/>
          </a:prstGeom>
        </p:spPr>
      </p:pic>
      <p:pic>
        <p:nvPicPr>
          <p:cNvPr id="7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34654" y="723950"/>
            <a:ext cx="5652206" cy="11684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061871" y="3335175"/>
            <a:ext cx="21213929" cy="1288772"/>
          </a:xfrm>
          <a:prstGeom prst="roundRect">
            <a:avLst>
              <a:gd name="adj" fmla="val 167294"/>
            </a:avLst>
          </a:prstGeom>
          <a:solidFill>
            <a:srgbClr val="FFF7F4">
              <a:alpha val="100000"/>
            </a:srgbClr>
          </a:solidFill>
          <a:ln/>
          <a:effectLst>
            <a:outerShdw blurRad="252730" dist="101600" dir="5400000" algn="bl" rotWithShape="0">
              <a:srgbClr val="FF8049">
                <a:alpha val="63000"/>
              </a:srgbClr>
            </a:outerShdw>
          </a:effectLst>
        </p:spPr>
      </p:sp>
      <p:sp>
        <p:nvSpPr>
          <p:cNvPr id="9" name="Text 5"/>
          <p:cNvSpPr/>
          <p:nvPr/>
        </p:nvSpPr>
        <p:spPr>
          <a:xfrm>
            <a:off x="1773129" y="3631533"/>
            <a:ext cx="19943871" cy="696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40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1) Какие </a:t>
            </a:r>
            <a:r>
              <a:rPr lang="ru-RU" sz="40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каналы</a:t>
            </a:r>
            <a:r>
              <a:rPr lang="en-US" sz="40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 </a:t>
            </a:r>
            <a:r>
              <a:rPr lang="ru-RU" sz="40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продвижения мы можем </a:t>
            </a:r>
            <a:r>
              <a:rPr lang="ru-RU" sz="40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использовать </a:t>
            </a:r>
            <a:r>
              <a:rPr lang="ru-RU" sz="40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помимо </a:t>
            </a:r>
            <a:r>
              <a:rPr lang="ru-RU" sz="40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соц. сетей</a:t>
            </a:r>
            <a:r>
              <a:rPr lang="ru-RU" sz="40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?</a:t>
            </a:r>
            <a:endParaRPr lang="ru-RU" sz="4000" dirty="0">
              <a:solidFill>
                <a:srgbClr val="FF8049">
                  <a:alpha val="100000"/>
                </a:srgbClr>
              </a:solidFill>
              <a:latin typeface="Geologica Medium" pitchFamily="34" charset="0"/>
              <a:ea typeface="Geologica Medium" pitchFamily="34" charset="-122"/>
              <a:cs typeface="Geologica Medium" pitchFamily="34" charset="-120"/>
            </a:endParaRPr>
          </a:p>
        </p:txBody>
      </p:sp>
      <p:sp>
        <p:nvSpPr>
          <p:cNvPr id="12" name="Shape 4"/>
          <p:cNvSpPr/>
          <p:nvPr/>
        </p:nvSpPr>
        <p:spPr>
          <a:xfrm>
            <a:off x="1061871" y="6525272"/>
            <a:ext cx="16286329" cy="1780528"/>
          </a:xfrm>
          <a:prstGeom prst="roundRect">
            <a:avLst>
              <a:gd name="adj" fmla="val 167294"/>
            </a:avLst>
          </a:prstGeom>
          <a:solidFill>
            <a:srgbClr val="FFF7F4">
              <a:alpha val="100000"/>
            </a:srgbClr>
          </a:solidFill>
          <a:ln/>
          <a:effectLst>
            <a:outerShdw blurRad="252730" dist="101600" dir="5400000" algn="bl" rotWithShape="0">
              <a:srgbClr val="FF8049">
                <a:alpha val="63000"/>
              </a:srgbClr>
            </a:outerShdw>
          </a:effectLst>
        </p:spPr>
      </p:sp>
      <p:sp>
        <p:nvSpPr>
          <p:cNvPr id="13" name="Text 5"/>
          <p:cNvSpPr/>
          <p:nvPr/>
        </p:nvSpPr>
        <p:spPr>
          <a:xfrm>
            <a:off x="1773129" y="6821630"/>
            <a:ext cx="20502671" cy="1288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40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2) Правильно ли решение участия в социальных грантах? </a:t>
            </a:r>
            <a:endParaRPr lang="ru-RU" sz="4000" dirty="0" smtClean="0">
              <a:solidFill>
                <a:srgbClr val="FF8049">
                  <a:alpha val="100000"/>
                </a:srgbClr>
              </a:solidFill>
              <a:latin typeface="Geologica Medium" pitchFamily="34" charset="0"/>
              <a:ea typeface="Geologica Medium" pitchFamily="34" charset="-122"/>
              <a:cs typeface="Geologica Medium" pitchFamily="34" charset="-120"/>
            </a:endParaRPr>
          </a:p>
          <a:p>
            <a:pPr>
              <a:lnSpc>
                <a:spcPts val="4959"/>
              </a:lnSpc>
            </a:pPr>
            <a:r>
              <a:rPr lang="ru-RU" sz="40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В </a:t>
            </a:r>
            <a:r>
              <a:rPr lang="ru-RU" sz="40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каких </a:t>
            </a:r>
            <a:r>
              <a:rPr lang="ru-RU" sz="4000" dirty="0" smtClean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грантах мы можем </a:t>
            </a:r>
            <a:r>
              <a:rPr lang="ru-RU" sz="40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принять участие?</a:t>
            </a:r>
          </a:p>
        </p:txBody>
      </p:sp>
      <p:sp>
        <p:nvSpPr>
          <p:cNvPr id="14" name="Shape 4"/>
          <p:cNvSpPr/>
          <p:nvPr/>
        </p:nvSpPr>
        <p:spPr>
          <a:xfrm>
            <a:off x="1061871" y="9715369"/>
            <a:ext cx="20324929" cy="1288772"/>
          </a:xfrm>
          <a:prstGeom prst="roundRect">
            <a:avLst>
              <a:gd name="adj" fmla="val 167294"/>
            </a:avLst>
          </a:prstGeom>
          <a:solidFill>
            <a:srgbClr val="FFF7F4">
              <a:alpha val="100000"/>
            </a:srgbClr>
          </a:solidFill>
          <a:ln/>
          <a:effectLst>
            <a:outerShdw blurRad="252730" dist="101600" dir="5400000" algn="bl" rotWithShape="0">
              <a:srgbClr val="FF8049">
                <a:alpha val="63000"/>
              </a:srgbClr>
            </a:outerShdw>
          </a:effectLst>
        </p:spPr>
      </p:sp>
      <p:sp>
        <p:nvSpPr>
          <p:cNvPr id="15" name="Text 5"/>
          <p:cNvSpPr/>
          <p:nvPr/>
        </p:nvSpPr>
        <p:spPr>
          <a:xfrm>
            <a:off x="1773129" y="10011727"/>
            <a:ext cx="19613671" cy="696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59"/>
              </a:lnSpc>
            </a:pPr>
            <a:r>
              <a:rPr lang="ru-RU" sz="4000" dirty="0">
                <a:solidFill>
                  <a:srgbClr val="FF8049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3) Верно ли мы просчитали экономику? Есть ли советы по её улучшению?</a:t>
            </a:r>
          </a:p>
        </p:txBody>
      </p:sp>
    </p:spTree>
    <p:extLst>
      <p:ext uri="{BB962C8B-B14F-4D97-AF65-F5344CB8AC3E}">
        <p14:creationId xmlns:p14="http://schemas.microsoft.com/office/powerpoint/2010/main" val="227872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773</Words>
  <Application>Microsoft Office PowerPoint</Application>
  <PresentationFormat>Произвольный</PresentationFormat>
  <Paragraphs>168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Aptos</vt:lpstr>
      <vt:lpstr>Arial</vt:lpstr>
      <vt:lpstr>Calibri</vt:lpstr>
      <vt:lpstr>Century Gothic</vt:lpstr>
      <vt:lpstr>Corbel Light</vt:lpstr>
      <vt:lpstr>Geologica ExtraBold</vt:lpstr>
      <vt:lpstr>Geologica Light</vt:lpstr>
      <vt:lpstr>Geologica Medium</vt:lpstr>
      <vt:lpstr>Geologica Thin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Учетная запись Майкрософт</cp:lastModifiedBy>
  <cp:revision>25</cp:revision>
  <dcterms:created xsi:type="dcterms:W3CDTF">2024-11-29T18:22:51Z</dcterms:created>
  <dcterms:modified xsi:type="dcterms:W3CDTF">2024-12-03T05:50:49Z</dcterms:modified>
</cp:coreProperties>
</file>