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11" r:id="rId14"/>
    <p:sldId id="300" r:id="rId15"/>
    <p:sldId id="305" r:id="rId16"/>
    <p:sldId id="308" r:id="rId17"/>
    <p:sldId id="290" r:id="rId18"/>
    <p:sldId id="291" r:id="rId19"/>
    <p:sldId id="309" r:id="rId20"/>
    <p:sldId id="310" r:id="rId21"/>
    <p:sldId id="306" r:id="rId22"/>
    <p:sldId id="264" r:id="rId2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D3E1"/>
    <a:srgbClr val="D2DFEE"/>
    <a:srgbClr val="C8D7EA"/>
    <a:srgbClr val="5DBBD1"/>
    <a:srgbClr val="A9C1DF"/>
    <a:srgbClr val="00B7D0"/>
    <a:srgbClr val="A4D4E2"/>
    <a:srgbClr val="018B9D"/>
    <a:srgbClr val="008C9D"/>
    <a:srgbClr val="00D5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70" d="100"/>
          <a:sy n="70" d="100"/>
        </p:scale>
        <p:origin x="60" y="72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вы думаете об открытии кинотеатра под открытым небом?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что вы думаете об открытии кинотеатра под открытым небом?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это очень необычно,было бы интересно посетить</c:v>
                </c:pt>
                <c:pt idx="1">
                  <c:v>с радостью сходила бы, ведь я люблю природу</c:v>
                </c:pt>
                <c:pt idx="2">
                  <c:v>классная идея, впервые слышу об этом</c:v>
                </c:pt>
                <c:pt idx="3">
                  <c:v>идея, конечно, не плохая, но я не любитель киноиндустрии</c:v>
                </c:pt>
                <c:pt idx="4">
                  <c:v>было бы непохо открыть в городе что-то подобное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23.2</c:v>
                </c:pt>
                <c:pt idx="1">
                  <c:v>11.3</c:v>
                </c:pt>
                <c:pt idx="2">
                  <c:v>32.4</c:v>
                </c:pt>
                <c:pt idx="3">
                  <c:v>11.8</c:v>
                </c:pt>
                <c:pt idx="4">
                  <c:v>21.3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F0-4F43-B3B0-A966ACFFB4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613408810792547"/>
          <c:y val="4.9565227872020438E-2"/>
          <c:w val="0.38386591189207453"/>
          <c:h val="0.95043477212797955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3200" dirty="0">
              <a:latin typeface="Times New Roman" pitchFamily="18" charset="0"/>
              <a:cs typeface="Times New Roman" pitchFamily="18" charset="0"/>
            </a:rPr>
            <a:t>Люди в возрасте от 10 до 25 лет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Ограниченное количество мест, доступных к посещению различных культурных мероприятий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637" custLinFactNeighborY="-1920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#1"/>
    <dgm:cxn modelId="{8FB9B805-005E-438B-90F6-4C544F728267}" type="presOf" srcId="{4B8D2A1B-1AF5-4C7B-861F-7B6A3BC87275}" destId="{C12AB981-CE2A-46AD-A1EC-BC438E315F66}" srcOrd="0" destOrd="0" presId="urn:microsoft.com/office/officeart/2005/8/layout/venn2#1"/>
    <dgm:cxn modelId="{3DF9930E-008C-43BA-A3AF-4863D09FAE9C}" type="presOf" srcId="{55BFBAC8-337F-499E-9BC4-6FD1736C15A7}" destId="{0AA7055B-6A39-42CE-9DAA-F774E35C7CE0}" srcOrd="0" destOrd="0" presId="urn:microsoft.com/office/officeart/2005/8/layout/venn2#1"/>
    <dgm:cxn modelId="{77974610-95C7-432D-9659-A3DC12973D65}" type="presOf" srcId="{37AF65A7-7E5E-427D-BA82-D110CBC1AE77}" destId="{2C29A3DA-C316-42BB-A5C2-535CBF0E275C}" srcOrd="1" destOrd="0" presId="urn:microsoft.com/office/officeart/2005/8/layout/venn2#1"/>
    <dgm:cxn modelId="{79BDBA10-9711-4BDA-98AB-B479F1DBA428}" type="presOf" srcId="{0818C206-01D3-42CA-8284-93BDB68F62D6}" destId="{E9939ED1-4562-48D9-BE1C-4783B0C5CCC3}" srcOrd="1" destOrd="0" presId="urn:microsoft.com/office/officeart/2005/8/layout/venn2#1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#1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#1"/>
    <dgm:cxn modelId="{80054AAA-CC56-4DE8-AC81-F2ACA325F6F6}" type="presOf" srcId="{37AF65A7-7E5E-427D-BA82-D110CBC1AE77}" destId="{F4F73ED0-32D2-41A1-B72D-C2D81FC80C1A}" srcOrd="0" destOrd="0" presId="urn:microsoft.com/office/officeart/2005/8/layout/venn2#1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#1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#1"/>
    <dgm:cxn modelId="{E16FA340-5987-40C2-9028-17EA3E4E500E}" type="presParOf" srcId="{BC414194-CF75-48E5-A718-61A934C9264C}" destId="{A493D662-2D6B-4213-8BCC-C3E77744DC58}" srcOrd="0" destOrd="0" presId="urn:microsoft.com/office/officeart/2005/8/layout/venn2#1"/>
    <dgm:cxn modelId="{E4336096-ABDB-41D4-86B6-43392E9EDFF0}" type="presParOf" srcId="{BC414194-CF75-48E5-A718-61A934C9264C}" destId="{E9939ED1-4562-48D9-BE1C-4783B0C5CCC3}" srcOrd="1" destOrd="0" presId="urn:microsoft.com/office/officeart/2005/8/layout/venn2#1"/>
    <dgm:cxn modelId="{EA1C85FB-6A8B-453B-ADE0-F910833EF018}" type="presParOf" srcId="{0AA7055B-6A39-42CE-9DAA-F774E35C7CE0}" destId="{2D8272D6-E575-4238-A0D6-5D8B76F9C1BD}" srcOrd="1" destOrd="0" presId="urn:microsoft.com/office/officeart/2005/8/layout/venn2#1"/>
    <dgm:cxn modelId="{1B8F0A16-227E-4617-9D04-33639448D90E}" type="presParOf" srcId="{2D8272D6-E575-4238-A0D6-5D8B76F9C1BD}" destId="{71F9D321-AD24-4B2F-9858-808383740F5B}" srcOrd="0" destOrd="0" presId="urn:microsoft.com/office/officeart/2005/8/layout/venn2#1"/>
    <dgm:cxn modelId="{F9CA43EA-8D6D-4C24-A20B-9F83BF92911F}" type="presParOf" srcId="{2D8272D6-E575-4238-A0D6-5D8B76F9C1BD}" destId="{1BAB291C-2D12-4C6C-AF57-8F3D2971ECEF}" srcOrd="1" destOrd="0" presId="urn:microsoft.com/office/officeart/2005/8/layout/venn2#1"/>
    <dgm:cxn modelId="{46D5F971-788F-4D6B-9B34-974BE6CD6B54}" type="presParOf" srcId="{0AA7055B-6A39-42CE-9DAA-F774E35C7CE0}" destId="{7B9134C8-35FA-4C35-943A-88376E3E58B3}" srcOrd="2" destOrd="0" presId="urn:microsoft.com/office/officeart/2005/8/layout/venn2#1"/>
    <dgm:cxn modelId="{A0E9E59E-8445-4972-BE89-9E5E8246D0D1}" type="presParOf" srcId="{7B9134C8-35FA-4C35-943A-88376E3E58B3}" destId="{F4F73ED0-32D2-41A1-B72D-C2D81FC80C1A}" srcOrd="0" destOrd="0" presId="urn:microsoft.com/office/officeart/2005/8/layout/venn2#1"/>
    <dgm:cxn modelId="{3735A40F-4CF1-4CE8-8BA4-C614759981A2}" type="presParOf" srcId="{7B9134C8-35FA-4C35-943A-88376E3E58B3}" destId="{2C29A3DA-C316-42BB-A5C2-535CBF0E275C}" srcOrd="1" destOrd="0" presId="urn:microsoft.com/office/officeart/2005/8/layout/venn2#1"/>
    <dgm:cxn modelId="{158A5812-A9EB-4C8A-903D-3B16D1D25239}" type="presParOf" srcId="{0AA7055B-6A39-42CE-9DAA-F774E35C7CE0}" destId="{92275A94-14E9-4F05-A906-105908E0C9A4}" srcOrd="3" destOrd="0" presId="urn:microsoft.com/office/officeart/2005/8/layout/venn2#1"/>
    <dgm:cxn modelId="{AD76E7CF-21AD-4FB6-9B09-55B9B127A182}" type="presParOf" srcId="{92275A94-14E9-4F05-A906-105908E0C9A4}" destId="{C12AB981-CE2A-46AD-A1EC-BC438E315F66}" srcOrd="0" destOrd="0" presId="urn:microsoft.com/office/officeart/2005/8/layout/venn2#1"/>
    <dgm:cxn modelId="{522D2414-E9A9-4585-B0DA-4E594C57DF09}" type="presParOf" srcId="{92275A94-14E9-4F05-A906-105908E0C9A4}" destId="{35FD8772-767A-40C1-9DBC-28B8FDCDD168}" srcOrd="1" destOrd="0" presId="urn:microsoft.com/office/officeart/2005/8/layout/venn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Кинотеатр – кафе (караоке, бильярд, кафе)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Кинотеатр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«Ресторан Кино»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400" dirty="0" err="1">
              <a:latin typeface="Times New Roman" pitchFamily="18" charset="0"/>
              <a:cs typeface="Times New Roman" pitchFamily="18" charset="0"/>
            </a:rPr>
            <a:t>Киномакс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»</a:t>
          </a: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Мобильность(при необходимости кинотеатр можно перенести в другое место)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Новинка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578CB7A8-C33D-41EB-ABFD-D2668EDD73A2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Взаимодействие с природой</a:t>
          </a:r>
        </a:p>
      </dgm:t>
    </dgm:pt>
    <dgm:pt modelId="{CA7C7B2A-2627-46AA-B4B3-3C22C52B5D78}" type="parTrans" cxnId="{A55D2AC4-EC4E-46F4-9783-B00B78523AE6}">
      <dgm:prSet/>
      <dgm:spPr/>
      <dgm:t>
        <a:bodyPr/>
        <a:lstStyle/>
        <a:p>
          <a:endParaRPr lang="ru-RU"/>
        </a:p>
      </dgm:t>
    </dgm:pt>
    <dgm:pt modelId="{AE55914F-6459-41AE-ABF0-68B40458E180}" type="sibTrans" cxnId="{A55D2AC4-EC4E-46F4-9783-B00B78523AE6}">
      <dgm:prSet/>
      <dgm:spPr/>
      <dgm:t>
        <a:bodyPr/>
        <a:lstStyle/>
        <a:p>
          <a:endParaRPr lang="ru-RU"/>
        </a:p>
      </dgm:t>
    </dgm:pt>
    <dgm:pt modelId="{F4F393F3-551A-4DBC-B6C2-0B8E57A6EF5C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Низкая конкуренция</a:t>
          </a:r>
        </a:p>
      </dgm:t>
    </dgm:pt>
    <dgm:pt modelId="{2B603594-7F9F-4016-AB2D-2A57FC58FEE0}" type="parTrans" cxnId="{E43AA3FD-8CDB-4284-91DD-B053F37DE257}">
      <dgm:prSet/>
      <dgm:spPr/>
    </dgm:pt>
    <dgm:pt modelId="{1728E6A5-0079-4B42-9475-5905D1B9D24A}" type="sibTrans" cxnId="{E43AA3FD-8CDB-4284-91DD-B053F37DE257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BC189A2E-B83E-4190-AFFB-0FFF5AB05C2E}" type="presOf" srcId="{578CB7A8-C33D-41EB-ABFD-D2668EDD73A2}" destId="{0C85A15E-56D2-44B3-8E52-7FFFB1AE2983}" srcOrd="0" destOrd="2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A55D2AC4-EC4E-46F4-9783-B00B78523AE6}" srcId="{C1DCF8D2-41C8-416E-B988-A9BFE3AC37E6}" destId="{578CB7A8-C33D-41EB-ABFD-D2668EDD73A2}" srcOrd="2" destOrd="0" parTransId="{CA7C7B2A-2627-46AA-B4B3-3C22C52B5D78}" sibTransId="{AE55914F-6459-41AE-ABF0-68B40458E180}"/>
    <dgm:cxn modelId="{9A2A4EE1-3218-4B73-8214-7BCF76D18C46}" type="presOf" srcId="{F4F393F3-551A-4DBC-B6C2-0B8E57A6EF5C}" destId="{0C85A15E-56D2-44B3-8E52-7FFFB1AE2983}" srcOrd="0" destOrd="3" presId="urn:microsoft.com/office/officeart/2005/8/layout/hList1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E43AA3FD-8CDB-4284-91DD-B053F37DE257}" srcId="{C1DCF8D2-41C8-416E-B988-A9BFE3AC37E6}" destId="{F4F393F3-551A-4DBC-B6C2-0B8E57A6EF5C}" srcOrd="3" destOrd="0" parTransId="{2B603594-7F9F-4016-AB2D-2A57FC58FEE0}" sibTransId="{1728E6A5-0079-4B42-9475-5905D1B9D24A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Ограниченное количество мест, доступных к посещению различных культурных мероприятий</a:t>
          </a: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39337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Times New Roman" pitchFamily="18" charset="0"/>
              <a:cs typeface="Times New Roman" pitchFamily="18" charset="0"/>
            </a:rPr>
            <a:t>Люди в возрасте от 10 до 25 лет</a:t>
          </a:r>
        </a:p>
      </dsp:txBody>
      <dsp:txXfrm>
        <a:off x="120719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1" y="3096804"/>
        <a:ext cx="1251303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507714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Times New Roman" pitchFamily="18" charset="0"/>
              <a:cs typeface="Times New Roman" pitchFamily="18" charset="0"/>
            </a:rPr>
            <a:t>Конкуренты Продукты/Услуги</a:t>
          </a:r>
        </a:p>
      </dsp:txBody>
      <dsp:txXfrm>
        <a:off x="3137" y="507714"/>
        <a:ext cx="3059169" cy="930935"/>
      </dsp:txXfrm>
    </dsp:sp>
    <dsp:sp modelId="{B206DAC4-D1DF-4053-8506-5DE426BC8BEF}">
      <dsp:nvSpPr>
        <dsp:cNvPr id="0" name=""/>
        <dsp:cNvSpPr/>
      </dsp:nvSpPr>
      <dsp:spPr>
        <a:xfrm>
          <a:off x="0" y="1395004"/>
          <a:ext cx="3059169" cy="2814053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Кинотеатр – кафе (караоке, бильярд, кафе)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Кинотеатр</a:t>
          </a:r>
        </a:p>
      </dsp:txBody>
      <dsp:txXfrm>
        <a:off x="0" y="1395004"/>
        <a:ext cx="3059169" cy="2814053"/>
      </dsp:txXfrm>
    </dsp:sp>
    <dsp:sp modelId="{34E68AF3-FEED-4A3D-869A-6E2B7BBFBA4D}">
      <dsp:nvSpPr>
        <dsp:cNvPr id="0" name=""/>
        <dsp:cNvSpPr/>
      </dsp:nvSpPr>
      <dsp:spPr>
        <a:xfrm>
          <a:off x="3490590" y="507714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Times New Roman" pitchFamily="18" charset="0"/>
              <a:cs typeface="Times New Roman" pitchFamily="18" charset="0"/>
            </a:rPr>
            <a:t>Фирмы конкуренты</a:t>
          </a:r>
        </a:p>
      </dsp:txBody>
      <dsp:txXfrm>
        <a:off x="3490590" y="507714"/>
        <a:ext cx="3059169" cy="930935"/>
      </dsp:txXfrm>
    </dsp:sp>
    <dsp:sp modelId="{400F4E5D-F016-41EA-97FB-BF5BA36522C2}">
      <dsp:nvSpPr>
        <dsp:cNvPr id="0" name=""/>
        <dsp:cNvSpPr/>
      </dsp:nvSpPr>
      <dsp:spPr>
        <a:xfrm>
          <a:off x="3490590" y="1438650"/>
          <a:ext cx="3059169" cy="2814053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«Ресторан Кино»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400" kern="1200" dirty="0" err="1">
              <a:latin typeface="Times New Roman" pitchFamily="18" charset="0"/>
              <a:cs typeface="Times New Roman" pitchFamily="18" charset="0"/>
            </a:rPr>
            <a:t>Киномакс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»</a:t>
          </a:r>
        </a:p>
      </dsp:txBody>
      <dsp:txXfrm>
        <a:off x="3490590" y="1438650"/>
        <a:ext cx="3059169" cy="2814053"/>
      </dsp:txXfrm>
    </dsp:sp>
    <dsp:sp modelId="{869E6585-1C72-4E82-914E-39E2C4E28665}">
      <dsp:nvSpPr>
        <dsp:cNvPr id="0" name=""/>
        <dsp:cNvSpPr/>
      </dsp:nvSpPr>
      <dsp:spPr>
        <a:xfrm>
          <a:off x="6981180" y="500006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Times New Roman" pitchFamily="18" charset="0"/>
              <a:cs typeface="Times New Roman" pitchFamily="18" charset="0"/>
            </a:rPr>
            <a:t>Наши преимущества</a:t>
          </a:r>
        </a:p>
      </dsp:txBody>
      <dsp:txXfrm>
        <a:off x="6981180" y="500006"/>
        <a:ext cx="3059169" cy="930935"/>
      </dsp:txXfrm>
    </dsp:sp>
    <dsp:sp modelId="{0C85A15E-56D2-44B3-8E52-7FFFB1AE2983}">
      <dsp:nvSpPr>
        <dsp:cNvPr id="0" name=""/>
        <dsp:cNvSpPr/>
      </dsp:nvSpPr>
      <dsp:spPr>
        <a:xfrm>
          <a:off x="6978043" y="1438650"/>
          <a:ext cx="3059169" cy="2814053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Мобильность(при необходимости кинотеатр можно перенести в другое место)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Новинка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Взаимодействие с природой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Низкая конкуренция</a:t>
          </a:r>
        </a:p>
      </dsp:txBody>
      <dsp:txXfrm>
        <a:off x="6978043" y="1438650"/>
        <a:ext cx="3059169" cy="28140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#1">
  <dgm:title val=""/>
  <dgm:desc val=""/>
  <dgm:catLst>
    <dgm:cat type="relationship" pri="11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Кинотеатр под открытым небом</a:t>
            </a:r>
          </a:p>
          <a:p>
            <a:pPr algn="ctr">
              <a:lnSpc>
                <a:spcPct val="100000"/>
              </a:lnSpc>
            </a:pPr>
            <a:r>
              <a:rPr lang="ru-RU" sz="2800" spc="-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800" spc="-1" dirty="0">
                <a:latin typeface="Times New Roman" pitchFamily="18" charset="0"/>
                <a:cs typeface="Times New Roman" pitchFamily="18" charset="0"/>
              </a:rPr>
              <a:t>Movie Zone</a:t>
            </a:r>
            <a:r>
              <a:rPr lang="ru-RU" sz="2800" spc="-1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Команда проекта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943968" y="3123307"/>
            <a:ext cx="3599830" cy="223509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Фейзиева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Конуль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R="0" lvl="0">
              <a:lnSpc>
                <a:spcPct val="17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Участие и призовые места в  спортивных мероприятиях</a:t>
            </a:r>
          </a:p>
          <a:p>
            <a:pPr marR="0" lvl="0">
              <a:lnSpc>
                <a:spcPct val="17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Привлекла более 100 клиентов</a:t>
            </a:r>
          </a:p>
          <a:p>
            <a:pPr marR="0" lvl="0">
              <a:lnSpc>
                <a:spcPct val="17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Организовала более 20 тренингов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Директор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5904408" y="3051299"/>
            <a:ext cx="3425604" cy="2304256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Ельцова Елизавета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Разработала новый метод привлечения клиентов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Расширила клиентскую базу  на 100 человек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Успешно внедрила 6 рекламных проектов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Администратор </a:t>
            </a: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7410" name="Picture 2" descr="https://sun9-8.userapi.com/impg/eGnEN7bapDkGd6TJuR91zD7ji5ZU7aAwXJ-plw/QMqTX4L_xQg.jpg?size=1280x720&amp;quality=95&amp;sign=4940b8b8aef156759958d19488fb8fdd&amp;type=album"/>
          <p:cNvPicPr>
            <a:picLocks noChangeAspect="1" noChangeArrowheads="1"/>
          </p:cNvPicPr>
          <p:nvPr/>
        </p:nvPicPr>
        <p:blipFill>
          <a:blip r:embed="rId3" cstate="print"/>
          <a:srcRect l="22500" r="15625"/>
          <a:stretch>
            <a:fillRect/>
          </a:stretch>
        </p:blipFill>
        <p:spPr bwMode="auto">
          <a:xfrm>
            <a:off x="2182792" y="1477953"/>
            <a:ext cx="1643074" cy="1493704"/>
          </a:xfrm>
          <a:prstGeom prst="rect">
            <a:avLst/>
          </a:prstGeom>
          <a:noFill/>
        </p:spPr>
      </p:pic>
      <p:pic>
        <p:nvPicPr>
          <p:cNvPr id="17412" name="Picture 4" descr="https://sun9-77.userapi.com/impg/FMg8fFB954tIYMOQ2b31OZganvb7PfXdBvStWA/zuwalpqArRU.jpg?size=640x640&amp;quality=95&amp;sign=d0d084031ee893ec002b14d9b21de64a&amp;type=album"/>
          <p:cNvPicPr>
            <a:picLocks noChangeAspect="1" noChangeArrowheads="1"/>
          </p:cNvPicPr>
          <p:nvPr/>
        </p:nvPicPr>
        <p:blipFill>
          <a:blip r:embed="rId4" cstate="print"/>
          <a:srcRect r="15000" b="10000"/>
          <a:stretch>
            <a:fillRect/>
          </a:stretch>
        </p:blipFill>
        <p:spPr bwMode="auto">
          <a:xfrm>
            <a:off x="6040444" y="1406515"/>
            <a:ext cx="1571636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Проведение просмотра кинофильмов на открытом воздухе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2459967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 проекте </a:t>
            </a:r>
            <a:br>
              <a:rPr lang="ru-RU" sz="4400" dirty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396842" y="3263903"/>
            <a:ext cx="9393370" cy="1928826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Мы произвели расчёты по финансам, выполнили 3</a:t>
            </a:r>
            <a:r>
              <a:rPr lang="en-US" sz="1600" kern="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 макет нашего проекта и провели опрос населения «интересна ли вам идея кинотеатра под открытым небом».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См. Приложение 1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5685" y="1125113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настоящее время романтика фильмов под открытым небом постепенно ушла в прошлое – кинолюбители переместились под крыши, в комфортабельные залы с удобными креслами и высокотехнологичными акустическими системами. Хотя сейчас в век компьютерных технологий есть возможность без особого труда для большой аудитории проводить массовый просмотр фильмов на открытом воздухе. Идея проекта не только актуальна для нашего города, но и отличается новизной. Она продиктована стремлением вернуть традицию вечернего просмотра фильмов всей семьёй на открытом воздухе. Кинотеатр под открытым небом это не только просмотр фильма, а также отличный способ расслабиться после рабочего дня, или провести время с друзьями или своего второй половинкой в выходной день.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Роль проекта в обеспечении </a:t>
            </a:r>
            <a:br>
              <a:rPr lang="ru-RU" sz="28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технологического суверенитета страны</a:t>
            </a:r>
            <a:endParaRPr sz="28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952149"/>
              </p:ext>
            </p:extLst>
          </p:nvPr>
        </p:nvGraphicFramePr>
        <p:xfrm>
          <a:off x="503808" y="1251099"/>
          <a:ext cx="9217024" cy="3945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ü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b="1" i="0" dirty="0"/>
                        <a:t>                  </a:t>
                      </a:r>
                      <a:r>
                        <a:rPr lang="ru-RU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Технологии беспроводной связи</a:t>
                      </a:r>
                      <a:endParaRPr lang="ru-RU" sz="1800" b="1" i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12097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34" y="6049985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8742" y="5978547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Целевая аудитория проекта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325404" y="835011"/>
            <a:ext cx="892975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Целевая аудитория нашего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проекта-это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население города Ижевск и близлежащих населённых пунктов в возрасте от 10 до 25 лет.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1 мая 2023 численность населения (постоянных жителей) Ижевска составляет 648 146 человек, в том числе детей в возрасте до 6 лет - 64 653 человека, подростков (школьников) в возрасте от 7 до 17 лет - 76 643 человека, молодежи от 18 до 29 лет - 77 615 человек, взрослых в возрасте от 30 до 60 лет - 278 865 человек, пожилых людей от 60 лет - 141 296 человек, а жителей Ижевска старше 80 лет - 9 074 человека.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результате опроса (см. приложение 2) большая часть опрошенных утверждают, что не отказались бы от идеи кинотеатра под открытым небом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Таким образом, целевая аудитория составляет примерно 93 650 человек.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s://sun9-58.userapi.com/impg/QRaR7TxIx-fwHCYDy0Dj2I8nN685Ze0Ob5mStQ/7tRQM8uF7Xo.jpg?size=259x194&amp;quality=95&amp;sign=a2334cf0536fc40ecec78db924fbc208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9006" y="2590803"/>
            <a:ext cx="4111619" cy="3079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39784" y="1120763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000" dirty="0">
                <a:latin typeface="Times New Roman" pitchFamily="18" charset="0"/>
                <a:cs typeface="Times New Roman" pitchFamily="18" charset="0"/>
              </a:rPr>
              <a:t>Потенциальный объем рынка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537494" y="931653"/>
            <a:ext cx="5537192" cy="46880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PAM (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Potential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Available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Market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) – 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городе Ижевск 11 кинотеатров . По данным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Коммерсантъ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  в ближайшие пять лет планируется  открытие ещё 5. А значит РАМ будет составлять примерно 16*13 500 000=216 000 000 рублей.</a:t>
            </a:r>
            <a:endParaRPr lang="ru-RU" sz="1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TAM (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Addressable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Market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) – 11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*13 500 000=148 500 000 рублей</a:t>
            </a:r>
            <a:endParaRPr lang="ru-RU" sz="1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SAM (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Serviceable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Available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Market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13 500 000*30%*11=44 550 000 рублей</a:t>
            </a:r>
            <a:endParaRPr lang="ru-RU" sz="1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SOM (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Serviceable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Obtainable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/>
                <a:latin typeface="Times New Roman" pitchFamily="18" charset="0"/>
                <a:cs typeface="Times New Roman" pitchFamily="18" charset="0"/>
              </a:rPr>
              <a:t>Market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) – 0,33*13 500 000= 4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45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5 000 рублей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53966" y="7693"/>
            <a:ext cx="9869790" cy="982800"/>
          </a:xfrm>
        </p:spPr>
        <p:txBody>
          <a:bodyPr/>
          <a:lstStyle/>
          <a:p>
            <a: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Анализ конкурентов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2365971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Бизнес-модель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Молодежь, дети от 10 лет, любители фильмов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11882" y="2763837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Прямые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(торговые агенты, продажи через интернет,)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Непрямые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(партнерские магазины, оптовики)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Самообслуживание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335472"/>
            <a:ext cx="5040314" cy="1335077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Продажа продукта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Плата за использование территории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Реклама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39916" y="2763837"/>
            <a:ext cx="1871960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Финансы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Земля 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39916" y="1620829"/>
            <a:ext cx="19789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Показ фильмов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/>
            <a:endParaRPr lang="ru-RU" sz="16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Фуд-корт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Арендодатели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Компании, нуждающиеся в рекламе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Фиксированные (постоянные) издержки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Аренда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Коммунальные услуги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Процент по кредиту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Затраты на рекламу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Амортизация 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Переменные издержки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Сдельная оплата  труда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Электроэнергия на производство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Упаковка, транспортировка продукция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31852" y="0"/>
            <a:ext cx="10047100" cy="982800"/>
          </a:xfrm>
        </p:spPr>
        <p:txBody>
          <a:bodyPr lIns="720000"/>
          <a:lstStyle/>
          <a:p>
            <a:r>
              <a:rPr lang="ru-RU" sz="36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Процесс создания бизнеса</a:t>
            </a:r>
            <a:endParaRPr sz="36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3966" y="1120763"/>
            <a:ext cx="7305709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Зарегистрировать юридическое лицо - ИП (ОКВЭД 92.13 «Показ фильмов»)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Аренда территории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Получить разрешение(лицензия) на показ фильмов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Приобретение и установка оборудования (проектор, экран, процессор, шезлонги,  средства управления, звуковой процессор, акустическая система, генератор)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маркетингого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плана(рекламная программа, план развития бизнеса)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Нанять персонал 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Привлечение партнёров к сотрудничеству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56575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-189061"/>
            <a:ext cx="9071280" cy="1250280"/>
          </a:xfrm>
        </p:spPr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оказания услуг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E590B5E-9AA0-D49C-3E79-907138D50B52}"/>
              </a:ext>
            </a:extLst>
          </p:cNvPr>
          <p:cNvSpPr/>
          <p:nvPr/>
        </p:nvSpPr>
        <p:spPr>
          <a:xfrm>
            <a:off x="694822" y="1514136"/>
            <a:ext cx="2080460" cy="1463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Привлечение клиентов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5BE6A63-CB94-F63D-DDF5-5848AFFC23D0}"/>
              </a:ext>
            </a:extLst>
          </p:cNvPr>
          <p:cNvSpPr/>
          <p:nvPr/>
        </p:nvSpPr>
        <p:spPr>
          <a:xfrm>
            <a:off x="3261560" y="1513501"/>
            <a:ext cx="3295652" cy="1314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Продажа билетов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F956A55-B85B-CBFE-D55B-8D1C3DCEDBEC}"/>
              </a:ext>
            </a:extLst>
          </p:cNvPr>
          <p:cNvSpPr/>
          <p:nvPr/>
        </p:nvSpPr>
        <p:spPr>
          <a:xfrm>
            <a:off x="6880022" y="1547189"/>
            <a:ext cx="2505781" cy="13211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Показ фильмов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F31F07C-4980-26B1-A0C7-0E58DE12BB41}"/>
              </a:ext>
            </a:extLst>
          </p:cNvPr>
          <p:cNvSpPr/>
          <p:nvPr/>
        </p:nvSpPr>
        <p:spPr>
          <a:xfrm flipH="1">
            <a:off x="3872163" y="3393574"/>
            <a:ext cx="2193758" cy="17098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Работа с отзывами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71F75976-C655-8DD3-1E32-5FE3F1577DA0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775282" y="2245976"/>
            <a:ext cx="3370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EEAEC000-2D0D-9B58-C9D7-2A0F1F5CEB95}"/>
              </a:ext>
            </a:extLst>
          </p:cNvPr>
          <p:cNvCxnSpPr>
            <a:cxnSpLocks/>
          </p:cNvCxnSpPr>
          <p:nvPr/>
        </p:nvCxnSpPr>
        <p:spPr>
          <a:xfrm>
            <a:off x="6167341" y="2276976"/>
            <a:ext cx="6510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19FF180B-B120-7EBC-5AA9-900C40D4BB65}"/>
              </a:ext>
            </a:extLst>
          </p:cNvPr>
          <p:cNvCxnSpPr>
            <a:cxnSpLocks/>
          </p:cNvCxnSpPr>
          <p:nvPr/>
        </p:nvCxnSpPr>
        <p:spPr>
          <a:xfrm flipH="1">
            <a:off x="6359361" y="2577445"/>
            <a:ext cx="1110860" cy="1073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650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111222" y="1192201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/>
          </p:nvPr>
        </p:nvSpPr>
        <p:spPr>
          <a:xfrm>
            <a:off x="754032" y="2620961"/>
            <a:ext cx="9071280" cy="1250280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 маю 2024 года за 4 месяца открыть кинотеатр под открытым небом на определённой территории, чтобы добиться посещаемости  в кинотеатре  не менее 50 чел. 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60414" y="-165121"/>
            <a:ext cx="9071280" cy="125028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Цель проекта по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SMART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117053"/>
            <a:ext cx="10080625" cy="982800"/>
          </a:xfrm>
        </p:spPr>
        <p:txBody>
          <a:bodyPr lIns="720000"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Стартовые инвестиции</a:t>
            </a:r>
            <a:endParaRPr sz="28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5761108"/>
              </p:ext>
            </p:extLst>
          </p:nvPr>
        </p:nvGraphicFramePr>
        <p:xfrm>
          <a:off x="359792" y="701998"/>
          <a:ext cx="9106257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5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4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29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31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Проектор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300 000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Грант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80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Киноэкран 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Кредит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69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Шезлонги (70 шт.)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140 000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Кредит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chemeClr val="accent5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80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Урны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(5 шт.)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Заемные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80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Процессор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250 000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Грант 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803">
                <a:tc>
                  <a:txBody>
                    <a:bodyPr/>
                    <a:lstStyle/>
                    <a:p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Звуковой процессор</a:t>
                      </a: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20 000</a:t>
                      </a: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Акустическая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система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5DBBD1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50 000</a:t>
                      </a:r>
                    </a:p>
                  </a:txBody>
                  <a:tcPr marL="100806" marR="100806" marT="37804" marB="37804">
                    <a:solidFill>
                      <a:srgbClr val="5DBBD1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5DBBD1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Генератор </a:t>
                      </a: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80 000</a:t>
                      </a: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Кредит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8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Принтер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10 000 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Стойка для проектора</a:t>
                      </a: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Рама для экрана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20 000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480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</a:t>
                      </a: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80 000</a:t>
                      </a: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D2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067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</a:p>
                  </a:txBody>
                  <a:tcPr marL="100806" marR="100806" marT="37804" marB="37804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1 085 000 </a:t>
                      </a:r>
                    </a:p>
                  </a:txBody>
                  <a:tcPr marL="100806" marR="100806" marT="37804" marB="37804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97D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39784" y="133507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Организационный план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96842" y="1620829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86000" lnSpcReduction="200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Организационно-правовая форма: индивидуальное предпринимательство 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pPr>
              <a:buFont typeface="Times New Roman" pitchFamily="18" charset="0"/>
              <a:buNone/>
            </a:pPr>
            <a:r>
              <a:rPr lang="ru-RU" sz="32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Вид деятельности – показ фильмов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pPr>
              <a:buFont typeface="Times New Roman" pitchFamily="18" charset="0"/>
              <a:buNone/>
            </a:pPr>
            <a:r>
              <a:rPr lang="ru-RU" sz="32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Система налогообложения: упрощённая система налогообложения 6% от дохода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98280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Финансовый план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842725"/>
              </p:ext>
            </p:extLst>
          </p:nvPr>
        </p:nvGraphicFramePr>
        <p:xfrm>
          <a:off x="0" y="-196434"/>
          <a:ext cx="10040980" cy="5434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722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70139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1030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96955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  <a:gridCol w="118424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Статья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 </a:t>
                      </a:r>
                      <a:r>
                        <a:rPr lang="ru-RU" sz="1200" b="0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</a:t>
                      </a:r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Месяц (за 1 год/либо до срока окупаемости)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1769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76951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ОПЕРАЦИОННОЙ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766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тыс.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1875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1875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9</a:t>
                      </a:r>
                      <a:r>
                        <a:rPr lang="ru-RU" sz="12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5113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Продажа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билетов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1 500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1 500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1 500 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1 500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Реклама 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Аренда территори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для </a:t>
                      </a:r>
                      <a:r>
                        <a:rPr lang="ru-RU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фуд-корда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 </a:t>
                      </a:r>
                    </a:p>
                  </a:txBody>
                  <a:tcPr marL="2903" marR="2903" marT="2903" marB="0">
                    <a:solidFill>
                      <a:srgbClr val="5DBBD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271 305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271 305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271 305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271 305 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271 305 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1 540</a:t>
                      </a:r>
                      <a:r>
                        <a:rPr lang="ru-RU" sz="12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176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2.1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Постоянные 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126 305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126 305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126 305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126 305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126 305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631 525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1530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2.1.2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Аренда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400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400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2.1.3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кредиту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dirty="0"/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dirty="0"/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dirty="0"/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dirty="0"/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dirty="0"/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dirty="0"/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dirty="0"/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dirty="0"/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dirty="0"/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lang="ru-RU" sz="1200" dirty="0"/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20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315</a:t>
                      </a:r>
                      <a:r>
                        <a:rPr lang="ru-RU" sz="12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66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477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2.1.4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Затраты на рекламу</a:t>
                      </a:r>
                    </a:p>
                  </a:txBody>
                  <a:tcPr marL="2903" marR="2903" marT="2903" marB="0" anchor="ctr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2.1.5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Амортизация </a:t>
                      </a:r>
                    </a:p>
                  </a:txBody>
                  <a:tcPr marL="2903" marR="2903" marT="2903" marB="0" anchor="ctr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6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Переменные расходы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725</a:t>
                      </a: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6833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2.2.1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Сдельная оплата труда</a:t>
                      </a:r>
                    </a:p>
                  </a:txBody>
                  <a:tcPr marL="2903" marR="2903" marT="2903" marB="0" anchor="ctr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135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135</a:t>
                      </a:r>
                      <a:r>
                        <a:rPr lang="ru-RU" sz="12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675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176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2.2.2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Электроэнргия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тыс.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10 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C8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176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 ДО НАЛОГООБЛОЖЕНИЯ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</a:p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566 868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</a:p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566 868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</a:p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566 868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</a:p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566 868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</a:p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566 868</a:t>
                      </a: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7 834 34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176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470</a:t>
                      </a:r>
                      <a:r>
                        <a:rPr lang="ru-RU" sz="12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176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7</a:t>
                      </a:r>
                      <a:r>
                        <a:rPr lang="ru-RU" sz="12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364 280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97D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76951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ИНВЕСТИЦИОННОЙ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D2DF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Стартовые инвестиции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r>
                        <a:rPr lang="ru-RU" sz="12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085 000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D2DF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92603" y="0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Экономика проекта</a:t>
            </a:r>
            <a:b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</a:br>
            <a:br>
              <a:rPr lang="ru-RU" dirty="0">
                <a:ea typeface="MS Gothic" pitchFamily="49" charset="-128"/>
              </a:rPr>
            </a:b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(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1 сезон – 5 месяцев (окупаемость – 3 сезона))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</a:br>
            <a:endParaRPr sz="1400" dirty="0">
              <a:solidFill>
                <a:schemeClr val="tx1"/>
              </a:solidFill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942730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17 625 000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28 875 000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8 824 338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1 085 000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72.45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2080" y="-261069"/>
            <a:ext cx="9071280" cy="1250280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1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 flipV="1">
            <a:off x="-34636" y="1324440"/>
            <a:ext cx="9609916" cy="3270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>
          <a:xfrm>
            <a:off x="1608117" y="544286"/>
            <a:ext cx="7967162" cy="301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>
          <a:xfrm>
            <a:off x="2562955" y="-4186112"/>
            <a:ext cx="9071280" cy="125028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Рисунок 10">
            <a:extLst>
              <a:ext uri="{FF2B5EF4-FFF2-40B4-BE49-F238E27FC236}">
                <a16:creationId xmlns:a16="http://schemas.microsoft.com/office/drawing/2014/main" id="{F84EACC3-2646-4211-47AE-7CB33A822A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27" y="611360"/>
            <a:ext cx="3856871" cy="2380412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id="{DA8DD6BB-FDEB-C486-F5D8-A95790D5C8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746" y="611078"/>
            <a:ext cx="3412285" cy="2529736"/>
          </a:xfrm>
          <a:prstGeom prst="rect">
            <a:avLst/>
          </a:prstGeom>
        </p:spPr>
      </p:pic>
      <p:pic>
        <p:nvPicPr>
          <p:cNvPr id="12" name="Рисунок 12">
            <a:extLst>
              <a:ext uri="{FF2B5EF4-FFF2-40B4-BE49-F238E27FC236}">
                <a16:creationId xmlns:a16="http://schemas.microsoft.com/office/drawing/2014/main" id="{FCF8BA0C-3494-5495-DD2F-3743D82A2D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070" y="2835275"/>
            <a:ext cx="4319051" cy="2753493"/>
          </a:xfrm>
          <a:prstGeom prst="rect">
            <a:avLst/>
          </a:prstGeom>
        </p:spPr>
      </p:pic>
      <p:pic>
        <p:nvPicPr>
          <p:cNvPr id="13" name="Рисунок 13">
            <a:extLst>
              <a:ext uri="{FF2B5EF4-FFF2-40B4-BE49-F238E27FC236}">
                <a16:creationId xmlns:a16="http://schemas.microsoft.com/office/drawing/2014/main" id="{C3205FC1-EE48-B622-17EA-FFC0F18E02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5" y="3140814"/>
            <a:ext cx="4159299" cy="252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36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072" y="-189061"/>
            <a:ext cx="9071280" cy="1250280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2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 flipV="1">
            <a:off x="2448024" y="5427562"/>
            <a:ext cx="2482896" cy="144015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>
          <a:xfrm>
            <a:off x="5328344" y="5309834"/>
            <a:ext cx="1368152" cy="2160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>
          <a:xfrm>
            <a:off x="1799952" y="5355554"/>
            <a:ext cx="2808312" cy="21602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586617080"/>
              </p:ext>
            </p:extLst>
          </p:nvPr>
        </p:nvGraphicFramePr>
        <p:xfrm>
          <a:off x="791840" y="603027"/>
          <a:ext cx="7416824" cy="4480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6386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468412" y="3263903"/>
            <a:ext cx="241653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Фейзиева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Конуль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1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89128256861 </a:t>
            </a:r>
          </a:p>
          <a:p>
            <a:pPr algn="ctr">
              <a:lnSpc>
                <a:spcPct val="11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kfeyzieva2002@gmail.com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Inst.: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k_feyzieva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5397502" y="3263903"/>
            <a:ext cx="3286148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Ельцова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Елизавета </a:t>
            </a:r>
          </a:p>
          <a:p>
            <a:pPr algn="ctr">
              <a:lnSpc>
                <a:spcPct val="110000"/>
              </a:lnSpc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89511907212</a:t>
            </a:r>
          </a:p>
          <a:p>
            <a:pPr algn="ctr">
              <a:lnSpc>
                <a:spcPct val="110000"/>
              </a:lnSpc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lizaeltsovasergeevna@gmail.com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1" name="Picture 2" descr="https://sun9-8.userapi.com/impg/eGnEN7bapDkGd6TJuR91zD7ji5ZU7aAwXJ-plw/QMqTX4L_xQg.jpg?size=1280x720&amp;quality=95&amp;sign=4940b8b8aef156759958d19488fb8fdd&amp;type=album"/>
          <p:cNvPicPr>
            <a:picLocks noChangeAspect="1" noChangeArrowheads="1"/>
          </p:cNvPicPr>
          <p:nvPr/>
        </p:nvPicPr>
        <p:blipFill>
          <a:blip r:embed="rId3" cstate="print"/>
          <a:srcRect l="22500" r="15625"/>
          <a:stretch>
            <a:fillRect/>
          </a:stretch>
        </p:blipFill>
        <p:spPr bwMode="auto">
          <a:xfrm>
            <a:off x="1968478" y="1549391"/>
            <a:ext cx="1643074" cy="1493704"/>
          </a:xfrm>
          <a:prstGeom prst="rect">
            <a:avLst/>
          </a:prstGeom>
          <a:noFill/>
        </p:spPr>
      </p:pic>
      <p:pic>
        <p:nvPicPr>
          <p:cNvPr id="12" name="Picture 4" descr="https://sun9-77.userapi.com/impg/FMg8fFB954tIYMOQ2b31OZganvb7PfXdBvStWA/zuwalpqArRU.jpg?size=640x640&amp;quality=95&amp;sign=d0d084031ee893ec002b14d9b21de64a&amp;type=album"/>
          <p:cNvPicPr>
            <a:picLocks noChangeAspect="1" noChangeArrowheads="1"/>
          </p:cNvPicPr>
          <p:nvPr/>
        </p:nvPicPr>
        <p:blipFill>
          <a:blip r:embed="rId4" cstate="print"/>
          <a:srcRect r="15000" b="10000"/>
          <a:stretch>
            <a:fillRect/>
          </a:stretch>
        </p:blipFill>
        <p:spPr bwMode="auto">
          <a:xfrm>
            <a:off x="6040444" y="1477953"/>
            <a:ext cx="1571636" cy="1643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8541</TotalTime>
  <Words>1526</Words>
  <Application>Microsoft Office PowerPoint</Application>
  <PresentationFormat>Произвольный</PresentationFormat>
  <Paragraphs>543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MS Gothic</vt:lpstr>
      <vt:lpstr>Arial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  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создания бизнеса</vt:lpstr>
      <vt:lpstr>Процесс оказания услуг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( 1 сезон – 5 месяцев (окупаемость – 3 сезона)) </vt:lpstr>
      <vt:lpstr>Приложение 1</vt:lpstr>
      <vt:lpstr>Приложение 2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138</cp:revision>
  <dcterms:created xsi:type="dcterms:W3CDTF">2022-10-14T10:42:52Z</dcterms:created>
  <dcterms:modified xsi:type="dcterms:W3CDTF">2023-07-31T19:25:46Z</dcterms:modified>
  <dc:language>ru-RU</dc:language>
</cp:coreProperties>
</file>