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256" r:id="rId3"/>
    <p:sldId id="279" r:id="rId4"/>
    <p:sldId id="281" r:id="rId5"/>
    <p:sldId id="282" r:id="rId6"/>
    <p:sldId id="283" r:id="rId7"/>
    <p:sldId id="284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F1454"/>
    <a:srgbClr val="3C467A"/>
    <a:srgbClr val="D9DFFD"/>
    <a:srgbClr val="A7C7E7"/>
    <a:srgbClr val="6544A9"/>
    <a:srgbClr val="E9E7D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478"/>
    <p:restoredTop sz="96341"/>
  </p:normalViewPr>
  <p:slideViewPr>
    <p:cSldViewPr snapToGrid="0">
      <p:cViewPr>
        <p:scale>
          <a:sx n="61" d="100"/>
          <a:sy n="61" d="100"/>
        </p:scale>
        <p:origin x="-1147" y="-5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6C8B5DC-3110-DEAD-7AD1-1144EEA9EC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EBA447C1-E6BB-1A37-E2DD-EBBE657A6B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452FA906-5D78-4C47-FE8D-FDF80EF3A3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5CF97-3344-6C46-B6BB-C88344A1FFBA}" type="datetimeFigureOut">
              <a:rPr lang="ru-RU" smtClean="0"/>
              <a:pPr/>
              <a:t>16.12.2025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B4FB46F2-2DFC-BAB2-7D5B-C1D1B5B11E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CDDF2A02-81B7-7F27-72D0-63E844F976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3A5DB-5723-D340-BF0E-88BCF80ECA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617190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8F5532F-9057-6C58-BBA3-E6CA38A38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DE0A9EC7-8350-F521-5466-A889E9C23A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38BAF1FB-616E-E8BB-D447-8FC8D1604C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5CF97-3344-6C46-B6BB-C88344A1FFBA}" type="datetimeFigureOut">
              <a:rPr lang="ru-RU" smtClean="0"/>
              <a:pPr/>
              <a:t>16.12.2025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262610EA-0D09-766A-E30B-4021AEDAC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229AAEE9-44E7-0F29-F144-B2C10F5F8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3A5DB-5723-D340-BF0E-88BCF80ECA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821133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11934C4-3FDB-71DD-1F9A-7C715E5B55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3A372F5F-AFE6-8625-F422-CCAD3DC25E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121144CB-E3B0-853D-9351-5EA313AFBB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5CF97-3344-6C46-B6BB-C88344A1FFBA}" type="datetimeFigureOut">
              <a:rPr lang="ru-RU" smtClean="0"/>
              <a:pPr/>
              <a:t>16.12.2025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53BEA992-AF15-3D91-F12F-2E9CE934D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3A2D65C5-481F-056C-A490-B53D2E7454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3A5DB-5723-D340-BF0E-88BCF80ECA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62006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02F1687-A623-CBE9-CCD0-42263813C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AE7EB04A-FD07-42B3-DCE3-5E949AA41C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68CDD995-9601-4AD5-1DB9-73A62D9958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5365A9B8-12FD-4252-AB24-38BB9D1DF2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5CF97-3344-6C46-B6BB-C88344A1FFBA}" type="datetimeFigureOut">
              <a:rPr lang="ru-RU" smtClean="0"/>
              <a:pPr/>
              <a:t>16.12.2025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91B11054-34F7-BCD9-F05E-26DE03111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39C4FFB9-761B-E159-27A2-70B98E1F5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3A5DB-5723-D340-BF0E-88BCF80ECA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906614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C4C1AC4-1FDC-0361-92A7-D0D1ADCEEF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26C5EF6C-4BBD-DB2E-DFEF-06F9279EAB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5CD9C9F3-382C-E65D-3057-94B4D8F9A1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539655FD-F3C1-D5AD-B5ED-D707CAE6F3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1952811E-9D5F-52A8-1886-88EA65A407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E5219C72-1983-DA26-0CBF-B743125F5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5CF97-3344-6C46-B6BB-C88344A1FFBA}" type="datetimeFigureOut">
              <a:rPr lang="ru-RU" smtClean="0"/>
              <a:pPr/>
              <a:t>16.12.2025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933E196C-C505-A366-DB19-BB8CA162D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732D0AC5-D207-001D-5429-D88833D4D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3A5DB-5723-D340-BF0E-88BCF80ECA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062963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B0EF821-A91E-6BA1-9B72-C1445D0BF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4214409E-8DCB-8332-B7A0-21529D287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5CF97-3344-6C46-B6BB-C88344A1FFBA}" type="datetimeFigureOut">
              <a:rPr lang="ru-RU" smtClean="0"/>
              <a:pPr/>
              <a:t>16.12.2025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E48ED1F1-AB67-2521-CFC8-46583801CB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DBC6317D-0779-BC56-12E5-603D1C690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3A5DB-5723-D340-BF0E-88BCF80ECA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86337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B3E34FA6-1BAE-9851-45BF-40376CDBE4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5CF97-3344-6C46-B6BB-C88344A1FFBA}" type="datetimeFigureOut">
              <a:rPr lang="ru-RU" smtClean="0"/>
              <a:pPr/>
              <a:t>16.12.2025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DCF85110-1D28-60EB-B9A0-8331A93D4D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BA5BCC18-43A8-4B21-E01D-9999F6BB5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3A5DB-5723-D340-BF0E-88BCF80ECA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21873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E215EBE-740A-64BC-7368-42F252D981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B4B0B02E-40E8-688E-BD22-5503510CE7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F4EDDEE6-059A-81CC-0959-B3E91F6F34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3FC240A1-71DF-33B5-58B8-D66E8A3F28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5CF97-3344-6C46-B6BB-C88344A1FFBA}" type="datetimeFigureOut">
              <a:rPr lang="ru-RU" smtClean="0"/>
              <a:pPr/>
              <a:t>16.12.2025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E27C7504-8C03-36F4-7532-D004E13935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F4F9B8BD-87F6-0E2F-1903-880F19E17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3A5DB-5723-D340-BF0E-88BCF80ECA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22838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1C5887B-E4A3-86CD-B601-907DAC589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FB7B3AE6-7FB4-36B1-8B51-726C3B56BC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F757010B-5665-15F8-048D-A6B4B0EE96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76BBDF1C-4C1B-4A91-C2F0-D9C876721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5CF97-3344-6C46-B6BB-C88344A1FFBA}" type="datetimeFigureOut">
              <a:rPr lang="ru-RU" smtClean="0"/>
              <a:pPr/>
              <a:t>16.12.2025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156A794B-1C65-B98F-F2BD-4842EE17B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09C43764-8CFC-2E6F-DA6A-25689287D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3A5DB-5723-D340-BF0E-88BCF80ECA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39441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D6DD1DE-9916-0E77-0A5D-C1A4579AA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F455C4D9-359A-4A8A-96CA-AD7A5839F4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D917920A-0CD4-4E86-7E9E-4833456CD2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5CF97-3344-6C46-B6BB-C88344A1FFBA}" type="datetimeFigureOut">
              <a:rPr lang="ru-RU" smtClean="0"/>
              <a:pPr/>
              <a:t>16.12.2025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503285D8-F1A8-E084-FEB5-F4147F850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FA07B360-3704-2DB4-5EE2-D50F8046C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3A5DB-5723-D340-BF0E-88BCF80ECA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468112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39CBC1E6-FE58-99BF-6193-1F513F9D9F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DD162DA3-06E3-01A4-B96D-56D1918F99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37901CD0-4219-439D-19AE-9807114D89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5CF97-3344-6C46-B6BB-C88344A1FFBA}" type="datetimeFigureOut">
              <a:rPr lang="ru-RU" smtClean="0"/>
              <a:pPr/>
              <a:t>16.12.2025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CBB1EA82-C6E2-6408-6357-D1FE29DA4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E38E7B1C-855D-EF42-20C3-454DA3BD5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3A5DB-5723-D340-BF0E-88BCF80ECA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685776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034025E-1360-255F-4211-362D69CB1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048BDC66-6376-8FB1-4C2C-B2874C0BDB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3677F87B-9DA2-068B-AA0F-272160D41F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15CF97-3344-6C46-B6BB-C88344A1FFBA}" type="datetimeFigureOut">
              <a:rPr lang="ru-RU" smtClean="0"/>
              <a:pPr/>
              <a:t>16.12.2025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5E894C54-0F6C-1643-4C08-614D951F60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C29CD857-232C-EBDD-867C-79B6FC5D87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A3A5DB-5723-D340-BF0E-88BCF80ECA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66919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45AF4C5F-8391-3357-D416-5A901888916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093126" y="-39976"/>
            <a:ext cx="6937952" cy="6937952"/>
          </a:xfrm>
          <a:prstGeom prst="trapezoid">
            <a:avLst/>
          </a:prstGeom>
        </p:spPr>
      </p:pic>
      <p:pic>
        <p:nvPicPr>
          <p:cNvPr id="2" name="Рисунок 1" descr="Изображение выглядит как Шрифт, логотип, текст, Графика&#10;&#10;Содержимое, созданное искусственным интеллектом, может быть неверным.">
            <a:extLst>
              <a:ext uri="{FF2B5EF4-FFF2-40B4-BE49-F238E27FC236}">
                <a16:creationId xmlns="" xmlns:a16="http://schemas.microsoft.com/office/drawing/2014/main" id="{0B6E6FD7-0220-DE1C-2459-B6CDBBF0D8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5218" y="769404"/>
            <a:ext cx="3544587" cy="132922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A772BC1D-CFD3-7120-D7B0-B325085E9486}"/>
              </a:ext>
            </a:extLst>
          </p:cNvPr>
          <p:cNvSpPr txBox="1"/>
          <p:nvPr/>
        </p:nvSpPr>
        <p:spPr>
          <a:xfrm>
            <a:off x="935218" y="3237158"/>
            <a:ext cx="616095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b="1" dirty="0" smtClean="0"/>
              <a:t>Платформа для кооперации фермеров Ставропольского края</a:t>
            </a:r>
            <a:endParaRPr lang="ru-RU" sz="4000" b="1" dirty="0"/>
          </a:p>
        </p:txBody>
      </p:sp>
    </p:spTree>
    <p:extLst>
      <p:ext uri="{BB962C8B-B14F-4D97-AF65-F5344CB8AC3E}">
        <p14:creationId xmlns="" xmlns:p14="http://schemas.microsoft.com/office/powerpoint/2010/main" val="25531489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>
            <a:extLst>
              <a:ext uri="{FF2B5EF4-FFF2-40B4-BE49-F238E27FC236}">
                <a16:creationId xmlns="" xmlns:a16="http://schemas.microsoft.com/office/drawing/2014/main" id="{E2E3BA00-E581-59B1-3E76-785DA011727D}"/>
              </a:ext>
            </a:extLst>
          </p:cNvPr>
          <p:cNvSpPr/>
          <p:nvPr/>
        </p:nvSpPr>
        <p:spPr>
          <a:xfrm>
            <a:off x="0" y="582669"/>
            <a:ext cx="4285569" cy="564182"/>
          </a:xfrm>
          <a:prstGeom prst="roundRect">
            <a:avLst/>
          </a:prstGeom>
          <a:solidFill>
            <a:srgbClr val="0F145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71513"/>
            <a:r>
              <a:rPr lang="ru-RU" sz="2000" b="1" dirty="0">
                <a:latin typeface="Century Gothic" panose="020B0502020202020204" pitchFamily="34" charset="0"/>
              </a:rPr>
              <a:t>КАРТОЧКА ПРОЕКТА</a:t>
            </a:r>
          </a:p>
        </p:txBody>
      </p:sp>
      <p:pic>
        <p:nvPicPr>
          <p:cNvPr id="15" name="Рисунок 14" descr="Изображение выглядит как Шрифт, логотип, текст, Графика&#10;&#10;Содержимое, созданное искусственным интеллектом, может быть неверным.">
            <a:extLst>
              <a:ext uri="{FF2B5EF4-FFF2-40B4-BE49-F238E27FC236}">
                <a16:creationId xmlns="" xmlns:a16="http://schemas.microsoft.com/office/drawing/2014/main" id="{79570CE1-C8FD-5B9D-E08A-03FC44EED7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4564" y="500119"/>
            <a:ext cx="2077804" cy="779177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="" xmlns:a16="http://schemas.microsoft.com/office/drawing/2014/main" id="{B5EADC62-0DD0-EF08-3408-FFEBCF7380A0}"/>
              </a:ext>
            </a:extLst>
          </p:cNvPr>
          <p:cNvSpPr txBox="1"/>
          <p:nvPr/>
        </p:nvSpPr>
        <p:spPr>
          <a:xfrm>
            <a:off x="5396256" y="1754857"/>
            <a:ext cx="616095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 smtClean="0"/>
              <a:t>Платформа для кооперации фермеров Ставропольского края</a:t>
            </a:r>
            <a:endParaRPr lang="ru-RU" sz="2400" b="1" dirty="0"/>
          </a:p>
        </p:txBody>
      </p:sp>
      <p:sp>
        <p:nvSpPr>
          <p:cNvPr id="41" name="TextBox 40">
            <a:extLst>
              <a:ext uri="{FF2B5EF4-FFF2-40B4-BE49-F238E27FC236}">
                <a16:creationId xmlns="" xmlns:a16="http://schemas.microsoft.com/office/drawing/2014/main" id="{44576840-256E-43F0-5870-1273065147FE}"/>
              </a:ext>
            </a:extLst>
          </p:cNvPr>
          <p:cNvSpPr txBox="1"/>
          <p:nvPr/>
        </p:nvSpPr>
        <p:spPr>
          <a:xfrm>
            <a:off x="5656328" y="2809000"/>
            <a:ext cx="590903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 smtClean="0"/>
              <a:t>Новые цифровые решения для умного сельского хозяйства</a:t>
            </a:r>
            <a:endParaRPr lang="ru-RU" i="1" dirty="0">
              <a:solidFill>
                <a:srgbClr val="0F1454"/>
              </a:solidFill>
              <a:effectLst/>
              <a:latin typeface="Century Gothic" panose="020B0502020202020204" pitchFamily="34" charset="0"/>
            </a:endParaRPr>
          </a:p>
        </p:txBody>
      </p:sp>
      <p:cxnSp>
        <p:nvCxnSpPr>
          <p:cNvPr id="43" name="Прямая соединительная линия 42">
            <a:extLst>
              <a:ext uri="{FF2B5EF4-FFF2-40B4-BE49-F238E27FC236}">
                <a16:creationId xmlns="" xmlns:a16="http://schemas.microsoft.com/office/drawing/2014/main" id="{813DD307-02E4-89CC-56FD-D003AE27CD56}"/>
              </a:ext>
            </a:extLst>
          </p:cNvPr>
          <p:cNvCxnSpPr>
            <a:cxnSpLocks/>
          </p:cNvCxnSpPr>
          <p:nvPr/>
        </p:nvCxnSpPr>
        <p:spPr>
          <a:xfrm>
            <a:off x="5430653" y="2687377"/>
            <a:ext cx="583408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="" xmlns:a16="http://schemas.microsoft.com/office/drawing/2014/main" id="{169C58DF-629C-857F-08AE-218BA08A759A}"/>
              </a:ext>
            </a:extLst>
          </p:cNvPr>
          <p:cNvSpPr txBox="1"/>
          <p:nvPr/>
        </p:nvSpPr>
        <p:spPr>
          <a:xfrm>
            <a:off x="5443179" y="4099628"/>
            <a:ext cx="710081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F1454"/>
                </a:solidFill>
                <a:effectLst/>
                <a:latin typeface="Century Gothic" panose="020B0502020202020204" pitchFamily="34" charset="0"/>
              </a:rPr>
              <a:t>Рынок </a:t>
            </a:r>
            <a:r>
              <a:rPr lang="ru-RU" sz="2000" b="1" dirty="0" smtClean="0">
                <a:solidFill>
                  <a:srgbClr val="0F1454"/>
                </a:solidFill>
                <a:effectLst/>
                <a:latin typeface="Century Gothic" panose="020B0502020202020204" pitchFamily="34" charset="0"/>
              </a:rPr>
              <a:t>НТИ: </a:t>
            </a:r>
            <a:r>
              <a:rPr lang="en-US" sz="2000" cap="all" dirty="0" err="1" smtClean="0"/>
              <a:t>EnergyNet</a:t>
            </a:r>
            <a:r>
              <a:rPr lang="en-US" sz="2000" cap="all" dirty="0" smtClean="0"/>
              <a:t> </a:t>
            </a:r>
            <a:r>
              <a:rPr lang="en-US" sz="2000" dirty="0" smtClean="0"/>
              <a:t/>
            </a:r>
            <a:br>
              <a:rPr lang="en-US" sz="2000" dirty="0" smtClean="0"/>
            </a:br>
            <a:endParaRPr lang="ru-RU" sz="2000" b="1" dirty="0">
              <a:solidFill>
                <a:srgbClr val="0F1454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="" xmlns:a16="http://schemas.microsoft.com/office/drawing/2014/main" id="{F9B10AA6-A91A-6B35-49A6-FB66FD0313D4}"/>
              </a:ext>
            </a:extLst>
          </p:cNvPr>
          <p:cNvSpPr txBox="1"/>
          <p:nvPr/>
        </p:nvSpPr>
        <p:spPr>
          <a:xfrm>
            <a:off x="5480757" y="4574894"/>
            <a:ext cx="710081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F1454"/>
                </a:solidFill>
                <a:effectLst/>
                <a:latin typeface="Century Gothic" panose="020B0502020202020204" pitchFamily="34" charset="0"/>
              </a:rPr>
              <a:t>Сквозные технологии</a:t>
            </a:r>
            <a:r>
              <a:rPr lang="ru-RU" sz="2000" b="1" dirty="0" smtClean="0">
                <a:solidFill>
                  <a:srgbClr val="0F1454"/>
                </a:solidFill>
                <a:effectLst/>
                <a:latin typeface="Century Gothic" panose="020B0502020202020204" pitchFamily="34" charset="0"/>
              </a:rPr>
              <a:t>:  </a:t>
            </a:r>
            <a:endParaRPr lang="ru-RU" sz="2000" b="1" dirty="0">
              <a:solidFill>
                <a:srgbClr val="0F1454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452997" y="5083521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cap="all" dirty="0" smtClean="0"/>
              <a:t>Искусственный интеллект </a:t>
            </a:r>
          </a:p>
          <a:p>
            <a:r>
              <a:rPr lang="ru-RU" cap="all" dirty="0" smtClean="0"/>
              <a:t>Технологии машинного обучения и когнитивные технологии </a:t>
            </a:r>
          </a:p>
          <a:p>
            <a:r>
              <a:rPr lang="ru-RU" cap="all" dirty="0" smtClean="0"/>
              <a:t>Технологии хранения и анализа больших данных </a:t>
            </a:r>
            <a:endParaRPr lang="ru-RU" cap="all" dirty="0"/>
          </a:p>
        </p:txBody>
      </p:sp>
      <p:pic>
        <p:nvPicPr>
          <p:cNvPr id="7170" name="Picture 2" descr="https://avatars.mds.yandex.net/i?id=ea9c1d7f9222947f9023d9f08a8309434320c98b-5232444-images-thumbs&amp;n=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0359" y="2855935"/>
            <a:ext cx="4672788" cy="262844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4899902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F9131902-21A4-0E81-76E3-3419A390B0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>
            <a:extLst>
              <a:ext uri="{FF2B5EF4-FFF2-40B4-BE49-F238E27FC236}">
                <a16:creationId xmlns="" xmlns:a16="http://schemas.microsoft.com/office/drawing/2014/main" id="{B6184D4E-56E5-6B31-BB6F-6D5D2DD0A0F7}"/>
              </a:ext>
            </a:extLst>
          </p:cNvPr>
          <p:cNvSpPr/>
          <p:nvPr/>
        </p:nvSpPr>
        <p:spPr>
          <a:xfrm>
            <a:off x="-118303" y="545091"/>
            <a:ext cx="4285569" cy="564182"/>
          </a:xfrm>
          <a:prstGeom prst="roundRect">
            <a:avLst/>
          </a:prstGeom>
          <a:solidFill>
            <a:srgbClr val="0F145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71513"/>
            <a:r>
              <a:rPr lang="ru-RU" sz="2000" b="1" dirty="0">
                <a:latin typeface="Century Gothic" panose="020B0502020202020204" pitchFamily="34" charset="0"/>
              </a:rPr>
              <a:t>ПРОБЛЕМА ПОТРЕБИТЕЛЯ</a:t>
            </a:r>
          </a:p>
        </p:txBody>
      </p:sp>
      <p:pic>
        <p:nvPicPr>
          <p:cNvPr id="15" name="Рисунок 14" descr="Изображение выглядит как Шрифт, логотип, текст, Графика&#10;&#10;Содержимое, созданное искусственным интеллектом, может быть неверным.">
            <a:extLst>
              <a:ext uri="{FF2B5EF4-FFF2-40B4-BE49-F238E27FC236}">
                <a16:creationId xmlns="" xmlns:a16="http://schemas.microsoft.com/office/drawing/2014/main" id="{9E3A230C-8864-F7E2-2CCD-11F5D541EF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4564" y="500119"/>
            <a:ext cx="2077804" cy="779177"/>
          </a:xfrm>
          <a:prstGeom prst="rect">
            <a:avLst/>
          </a:prstGeom>
        </p:spPr>
      </p:pic>
      <p:sp>
        <p:nvSpPr>
          <p:cNvPr id="4" name="Скругленный прямоугольник 3">
            <a:extLst>
              <a:ext uri="{FF2B5EF4-FFF2-40B4-BE49-F238E27FC236}">
                <a16:creationId xmlns="" xmlns:a16="http://schemas.microsoft.com/office/drawing/2014/main" id="{DD027454-E1C7-9088-9324-05C09A57B184}"/>
              </a:ext>
            </a:extLst>
          </p:cNvPr>
          <p:cNvSpPr/>
          <p:nvPr/>
        </p:nvSpPr>
        <p:spPr>
          <a:xfrm>
            <a:off x="371742" y="1390390"/>
            <a:ext cx="11072736" cy="1741118"/>
          </a:xfrm>
          <a:prstGeom prst="roundRect">
            <a:avLst>
              <a:gd name="adj" fmla="val 13158"/>
            </a:avLst>
          </a:prstGeom>
          <a:noFill/>
          <a:ln>
            <a:solidFill>
              <a:srgbClr val="0F145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676406" y="3246109"/>
            <a:ext cx="10647123" cy="2421111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01568" rIns="0" bIns="101568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F1115"/>
                </a:solidFill>
                <a:effectLst/>
                <a:latin typeface="Century Gothic" pitchFamily="34" charset="0"/>
                <a:cs typeface="Arial" pitchFamily="34" charset="0"/>
              </a:rPr>
              <a:t>Потеря продуктивности: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F1115"/>
                </a:solidFill>
                <a:effectLst/>
                <a:latin typeface="Century Gothic" pitchFamily="34" charset="0"/>
                <a:cs typeface="Arial" pitchFamily="34" charset="0"/>
              </a:rPr>
              <a:t> 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rgbClr val="0F1115"/>
                </a:solidFill>
                <a:effectLst/>
                <a:latin typeface="Century Gothic" pitchFamily="34" charset="0"/>
                <a:cs typeface="Arial" pitchFamily="34" charset="0"/>
              </a:rPr>
              <a:t> д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F1115"/>
                </a:solidFill>
                <a:effectLst/>
                <a:latin typeface="Century Gothic" pitchFamily="34" charset="0"/>
                <a:cs typeface="Arial" pitchFamily="34" charset="0"/>
              </a:rPr>
              <a:t>о 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F1115"/>
                </a:solidFill>
                <a:effectLst/>
                <a:latin typeface="Century Gothic" pitchFamily="34" charset="0"/>
                <a:cs typeface="Arial" pitchFamily="34" charset="0"/>
              </a:rPr>
              <a:t>15%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F1115"/>
                </a:solidFill>
                <a:effectLst/>
                <a:latin typeface="Century Gothic" pitchFamily="34" charset="0"/>
                <a:cs typeface="Arial" pitchFamily="34" charset="0"/>
              </a:rPr>
              <a:t> поголовья может быть потеряно из-за несвоевременного выявления заболеваний.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F1115"/>
                </a:solidFill>
                <a:effectLst/>
                <a:latin typeface="Century Gothic" pitchFamily="34" charset="0"/>
                <a:cs typeface="Arial" pitchFamily="34" charset="0"/>
              </a:rPr>
              <a:t>Нерациональные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F1115"/>
                </a:solidFill>
                <a:effectLst/>
                <a:latin typeface="Century Gothic" pitchFamily="34" charset="0"/>
                <a:cs typeface="Arial" pitchFamily="34" charset="0"/>
              </a:rPr>
              <a:t>затраты: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F1115"/>
                </a:solidFill>
                <a:effectLst/>
                <a:latin typeface="Century Gothic" pitchFamily="34" charset="0"/>
                <a:cs typeface="Arial" pitchFamily="34" charset="0"/>
              </a:rPr>
              <a:t> </a:t>
            </a:r>
            <a:r>
              <a:rPr lang="ru-RU" dirty="0" smtClean="0">
                <a:solidFill>
                  <a:srgbClr val="0F1115"/>
                </a:solidFill>
                <a:latin typeface="Century Gothic" pitchFamily="34" charset="0"/>
                <a:cs typeface="Arial" pitchFamily="34" charset="0"/>
              </a:rPr>
              <a:t>н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F1115"/>
                </a:solidFill>
                <a:effectLst/>
                <a:latin typeface="Century Gothic" pitchFamily="34" charset="0"/>
                <a:cs typeface="Arial" pitchFamily="34" charset="0"/>
              </a:rPr>
              <a:t>еоптимальное планирование рациона и использования кормов приводит к перерасходу до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F1115"/>
                </a:solidFill>
                <a:effectLst/>
                <a:latin typeface="Century Gothic" pitchFamily="34" charset="0"/>
                <a:cs typeface="Arial" pitchFamily="34" charset="0"/>
              </a:rPr>
              <a:t> 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F1115"/>
                </a:solidFill>
                <a:effectLst/>
                <a:latin typeface="Century Gothic" pitchFamily="34" charset="0"/>
                <a:cs typeface="Arial" pitchFamily="34" charset="0"/>
              </a:rPr>
              <a:t>20%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F1115"/>
                </a:solidFill>
                <a:effectLst/>
                <a:latin typeface="Century Gothic" pitchFamily="34" charset="0"/>
                <a:cs typeface="Arial" pitchFamily="34" charset="0"/>
              </a:rPr>
              <a:t> от бюджета на кормление.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F1115"/>
                </a:solidFill>
                <a:effectLst/>
                <a:latin typeface="Century Gothic" pitchFamily="34" charset="0"/>
                <a:cs typeface="Arial" pitchFamily="34" charset="0"/>
              </a:rPr>
              <a:t>Неэффективный менеджмент: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F1115"/>
                </a:solidFill>
                <a:effectLst/>
                <a:latin typeface="Century Gothic" pitchFamily="34" charset="0"/>
                <a:cs typeface="Arial" pitchFamily="34" charset="0"/>
              </a:rPr>
              <a:t> до 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F1115"/>
                </a:solidFill>
                <a:effectLst/>
                <a:latin typeface="Century Gothic" pitchFamily="34" charset="0"/>
                <a:cs typeface="Arial" pitchFamily="34" charset="0"/>
              </a:rPr>
              <a:t>30%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F1115"/>
                </a:solidFill>
                <a:effectLst/>
                <a:latin typeface="Century Gothic" pitchFamily="34" charset="0"/>
                <a:cs typeface="Arial" pitchFamily="34" charset="0"/>
              </a:rPr>
              <a:t> рабочего времени специалистов тратится на рутинный учёт и отчётность, а не на стратегическое управление.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  <a:cs typeface="Arial" pitchFamily="34" charset="0"/>
              </a:rPr>
              <a:t>Источники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  <a:cs typeface="Arial" pitchFamily="34" charset="0"/>
              </a:rPr>
              <a:t>: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  <a:cs typeface="Arial" pitchFamily="34" charset="0"/>
              </a:rPr>
              <a:t> Данные ФГБНУ «ВНИИЭСХ», отчеты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  <a:cs typeface="Arial" pitchFamily="34" charset="0"/>
              </a:rPr>
              <a:t>Россельхозбанка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  <a:cs typeface="Arial" pitchFamily="34" charset="0"/>
              </a:rPr>
              <a:t>, результаты собственных опросов (N=150+ респондентов).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18159" y="1902622"/>
            <a:ext cx="1063042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0F1115"/>
                </a:solidFill>
                <a:latin typeface="quote-cjk-patch"/>
                <a:cs typeface="Arial" pitchFamily="34" charset="0"/>
              </a:rPr>
              <a:t>Фермеры малого и среднего звена сталкиваются с системными проблемами, ведущими к прямым финансовым </a:t>
            </a:r>
            <a:r>
              <a:rPr lang="ru-RU" sz="2000" b="1" dirty="0" smtClean="0">
                <a:solidFill>
                  <a:srgbClr val="0F1115"/>
                </a:solidFill>
                <a:latin typeface="quote-cjk-patch"/>
                <a:cs typeface="Arial" pitchFamily="34" charset="0"/>
              </a:rPr>
              <a:t>потерям</a:t>
            </a:r>
            <a:endParaRPr lang="ru-RU" sz="2000" b="1" dirty="0" smtClean="0">
              <a:solidFill>
                <a:srgbClr val="0F1115"/>
              </a:solidFill>
              <a:latin typeface="quote-cjk-patch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556264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2CD40FBA-56EE-96E9-F6F0-3747F82D1A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>
            <a:extLst>
              <a:ext uri="{FF2B5EF4-FFF2-40B4-BE49-F238E27FC236}">
                <a16:creationId xmlns="" xmlns:a16="http://schemas.microsoft.com/office/drawing/2014/main" id="{B0BD40B3-E7CD-5A32-7348-76CCCFD03F43}"/>
              </a:ext>
            </a:extLst>
          </p:cNvPr>
          <p:cNvSpPr/>
          <p:nvPr/>
        </p:nvSpPr>
        <p:spPr>
          <a:xfrm>
            <a:off x="-118303" y="545091"/>
            <a:ext cx="4713452" cy="564182"/>
          </a:xfrm>
          <a:prstGeom prst="roundRect">
            <a:avLst/>
          </a:prstGeom>
          <a:solidFill>
            <a:srgbClr val="0F145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71513"/>
            <a:r>
              <a:rPr lang="ru-RU" sz="2000" b="1" dirty="0">
                <a:latin typeface="Century Gothic" panose="020B0502020202020204" pitchFamily="34" charset="0"/>
              </a:rPr>
              <a:t>НАШЕ РЕШЕНИЕ – (ПРОДУКТ)</a:t>
            </a:r>
          </a:p>
        </p:txBody>
      </p:sp>
      <p:pic>
        <p:nvPicPr>
          <p:cNvPr id="15" name="Рисунок 14" descr="Изображение выглядит как Шрифт, логотип, текст, Графика&#10;&#10;Содержимое, созданное искусственным интеллектом, может быть неверным.">
            <a:extLst>
              <a:ext uri="{FF2B5EF4-FFF2-40B4-BE49-F238E27FC236}">
                <a16:creationId xmlns="" xmlns:a16="http://schemas.microsoft.com/office/drawing/2014/main" id="{E105F137-424A-01B9-35F5-228AB967A9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4564" y="500119"/>
            <a:ext cx="2077804" cy="77917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3D0D939E-508B-13CF-2D04-CE7631F567F5}"/>
              </a:ext>
            </a:extLst>
          </p:cNvPr>
          <p:cNvSpPr txBox="1"/>
          <p:nvPr/>
        </p:nvSpPr>
        <p:spPr>
          <a:xfrm>
            <a:off x="669523" y="1533945"/>
            <a:ext cx="1094210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 smtClean="0"/>
              <a:t>Продуктом </a:t>
            </a:r>
            <a:r>
              <a:rPr lang="ru-RU" sz="2400" dirty="0" smtClean="0"/>
              <a:t>выступает мобильное приложение «</a:t>
            </a:r>
            <a:r>
              <a:rPr lang="ru-RU" sz="2400" dirty="0" err="1" smtClean="0"/>
              <a:t>АгроФерма</a:t>
            </a:r>
            <a:r>
              <a:rPr lang="ru-RU" sz="2400" dirty="0" smtClean="0"/>
              <a:t>», которое включает:</a:t>
            </a:r>
          </a:p>
          <a:p>
            <a:pPr lvl="0">
              <a:buFont typeface="Wingdings" pitchFamily="2" charset="2"/>
              <a:buChar char="q"/>
            </a:pPr>
            <a:r>
              <a:rPr lang="ru-RU" sz="2400" dirty="0" smtClean="0"/>
              <a:t> база </a:t>
            </a:r>
            <a:r>
              <a:rPr lang="ru-RU" sz="2400" dirty="0" smtClean="0"/>
              <a:t>знаний по ветеринарии и содержанию </a:t>
            </a:r>
            <a:r>
              <a:rPr lang="ru-RU" sz="2400" dirty="0" smtClean="0"/>
              <a:t>животных;</a:t>
            </a:r>
            <a:endParaRPr lang="ru-RU" sz="2400" dirty="0" smtClean="0"/>
          </a:p>
          <a:p>
            <a:pPr lvl="0">
              <a:buFont typeface="Wingdings" pitchFamily="2" charset="2"/>
              <a:buChar char="q"/>
            </a:pPr>
            <a:r>
              <a:rPr lang="ru-RU" sz="2400" dirty="0" smtClean="0"/>
              <a:t> калькулятор </a:t>
            </a:r>
            <a:r>
              <a:rPr lang="ru-RU" sz="2400" dirty="0" smtClean="0"/>
              <a:t>живой массы </a:t>
            </a:r>
            <a:r>
              <a:rPr lang="ru-RU" sz="2400" dirty="0" smtClean="0"/>
              <a:t>скота;</a:t>
            </a:r>
            <a:endParaRPr lang="ru-RU" sz="2400" dirty="0" smtClean="0"/>
          </a:p>
          <a:p>
            <a:pPr lvl="0">
              <a:buFont typeface="Wingdings" pitchFamily="2" charset="2"/>
              <a:buChar char="q"/>
            </a:pPr>
            <a:r>
              <a:rPr lang="ru-RU" sz="2400" dirty="0" smtClean="0"/>
              <a:t> </a:t>
            </a:r>
            <a:r>
              <a:rPr lang="ru-RU" sz="2400" dirty="0" smtClean="0"/>
              <a:t>экономический </a:t>
            </a:r>
            <a:r>
              <a:rPr lang="ru-RU" sz="2400" dirty="0" smtClean="0"/>
              <a:t>модуль планирования расходов и </a:t>
            </a:r>
            <a:r>
              <a:rPr lang="ru-RU" sz="2400" dirty="0" smtClean="0"/>
              <a:t>доходов;</a:t>
            </a:r>
            <a:endParaRPr lang="ru-RU" sz="2400" dirty="0" smtClean="0"/>
          </a:p>
          <a:p>
            <a:pPr lvl="0">
              <a:buFont typeface="Wingdings" pitchFamily="2" charset="2"/>
              <a:buChar char="q"/>
            </a:pPr>
            <a:r>
              <a:rPr lang="ru-RU" sz="2400" dirty="0" smtClean="0"/>
              <a:t> модуль </a:t>
            </a:r>
            <a:r>
              <a:rPr lang="ru-RU" sz="2400" dirty="0" smtClean="0"/>
              <a:t>аналитики и отчетности</a:t>
            </a:r>
            <a:endParaRPr lang="ru-RU" sz="2400" dirty="0"/>
          </a:p>
        </p:txBody>
      </p: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551145" y="4758433"/>
            <a:ext cx="10809962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узкая специализация на животноводстве;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простота и интуитивность интерфейса;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возможность работы без подключения к интернету;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интеграция с системами умного животноводческого комплекса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Скругленный прямоугольник 9">
            <a:extLst>
              <a:ext uri="{FF2B5EF4-FFF2-40B4-BE49-F238E27FC236}">
                <a16:creationId xmlns="" xmlns:a16="http://schemas.microsoft.com/office/drawing/2014/main" id="{B0BD40B3-E7CD-5A32-7348-76CCCFD03F43}"/>
              </a:ext>
            </a:extLst>
          </p:cNvPr>
          <p:cNvSpPr/>
          <p:nvPr/>
        </p:nvSpPr>
        <p:spPr>
          <a:xfrm>
            <a:off x="-162838" y="3816472"/>
            <a:ext cx="5812076" cy="680372"/>
          </a:xfrm>
          <a:prstGeom prst="roundRect">
            <a:avLst/>
          </a:prstGeom>
          <a:solidFill>
            <a:srgbClr val="0F145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71513"/>
            <a:r>
              <a:rPr lang="ru-RU" sz="2000" b="1" dirty="0" smtClean="0">
                <a:latin typeface="Century Gothic" panose="020B0502020202020204" pitchFamily="34" charset="0"/>
              </a:rPr>
              <a:t>Конкурентное преимущество </a:t>
            </a:r>
            <a:endParaRPr lang="ru-RU" sz="2000" b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581448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78C7BE0A-A455-84AA-6CA3-C63FD7CD0A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>
            <a:extLst>
              <a:ext uri="{FF2B5EF4-FFF2-40B4-BE49-F238E27FC236}">
                <a16:creationId xmlns="" xmlns:a16="http://schemas.microsoft.com/office/drawing/2014/main" id="{F59D817E-03B3-88F3-22A8-136AF7FC36EA}"/>
              </a:ext>
            </a:extLst>
          </p:cNvPr>
          <p:cNvSpPr/>
          <p:nvPr/>
        </p:nvSpPr>
        <p:spPr>
          <a:xfrm>
            <a:off x="-118303" y="545091"/>
            <a:ext cx="3914799" cy="564182"/>
          </a:xfrm>
          <a:prstGeom prst="roundRect">
            <a:avLst/>
          </a:prstGeom>
          <a:solidFill>
            <a:srgbClr val="0F145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71513"/>
            <a:r>
              <a:rPr lang="ru-RU" sz="2000" b="1" dirty="0">
                <a:latin typeface="Century Gothic" panose="020B0502020202020204" pitchFamily="34" charset="0"/>
              </a:rPr>
              <a:t>ЦЕЛЕВАЯ АУДИТОРИЯ</a:t>
            </a:r>
          </a:p>
        </p:txBody>
      </p:sp>
      <p:pic>
        <p:nvPicPr>
          <p:cNvPr id="15" name="Рисунок 14" descr="Изображение выглядит как Шрифт, логотип, текст, Графика&#10;&#10;Содержимое, созданное искусственным интеллектом, может быть неверным.">
            <a:extLst>
              <a:ext uri="{FF2B5EF4-FFF2-40B4-BE49-F238E27FC236}">
                <a16:creationId xmlns="" xmlns:a16="http://schemas.microsoft.com/office/drawing/2014/main" id="{403861D7-7A3F-AA6C-46B1-74C82E9D81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4564" y="500119"/>
            <a:ext cx="2077804" cy="779177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13359" y="1440493"/>
            <a:ext cx="1002082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B2B:</a:t>
            </a:r>
          </a:p>
          <a:p>
            <a:pPr lvl="1"/>
            <a:r>
              <a:rPr lang="ru-RU" sz="2400" dirty="0" smtClean="0"/>
              <a:t>Малые и средние фермерские хозяйства (до 500 голов скота),</a:t>
            </a:r>
          </a:p>
          <a:p>
            <a:pPr lvl="1"/>
            <a:r>
              <a:rPr lang="ru-RU" sz="2400" dirty="0" smtClean="0"/>
              <a:t>Индивидуальные предприниматели-зоотехники.</a:t>
            </a:r>
          </a:p>
          <a:p>
            <a:r>
              <a:rPr lang="ru-RU" sz="2400" dirty="0" smtClean="0"/>
              <a:t>B2C:</a:t>
            </a:r>
          </a:p>
          <a:p>
            <a:pPr lvl="1"/>
            <a:r>
              <a:rPr lang="ru-RU" sz="2400" dirty="0" smtClean="0"/>
              <a:t>Частные владельцы домашнего скота и птицы (на селе или в ЛПХ).</a:t>
            </a:r>
          </a:p>
          <a:p>
            <a:r>
              <a:rPr lang="ru-RU" sz="2400" dirty="0" smtClean="0"/>
              <a:t>B2G / B2B2B (потенциал):</a:t>
            </a:r>
          </a:p>
          <a:p>
            <a:pPr lvl="1"/>
            <a:r>
              <a:rPr lang="ru-RU" sz="2400" dirty="0" smtClean="0"/>
              <a:t>Государственные программы </a:t>
            </a:r>
            <a:r>
              <a:rPr lang="ru-RU" sz="2400" dirty="0" err="1" smtClean="0"/>
              <a:t>цифровизации</a:t>
            </a:r>
            <a:r>
              <a:rPr lang="ru-RU" sz="2400" dirty="0" smtClean="0"/>
              <a:t> АПК,</a:t>
            </a:r>
          </a:p>
          <a:p>
            <a:pPr lvl="1"/>
            <a:r>
              <a:rPr lang="ru-RU" sz="2400" dirty="0" smtClean="0"/>
              <a:t>Производители кормов, </a:t>
            </a:r>
            <a:r>
              <a:rPr lang="ru-RU" sz="2400" dirty="0" err="1" smtClean="0"/>
              <a:t>ветпрепаратов</a:t>
            </a:r>
            <a:r>
              <a:rPr lang="ru-RU" sz="2400" dirty="0" smtClean="0"/>
              <a:t> и оборудования, заинтересованные в интеграции решения в свои сервисы.</a:t>
            </a:r>
            <a:endParaRPr lang="ru-RU" sz="2400" dirty="0"/>
          </a:p>
        </p:txBody>
      </p:sp>
    </p:spTree>
    <p:extLst>
      <p:ext uri="{BB962C8B-B14F-4D97-AF65-F5344CB8AC3E}">
        <p14:creationId xmlns="" xmlns:p14="http://schemas.microsoft.com/office/powerpoint/2010/main" val="36171522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40F95AFB-44B2-F0AC-4450-EFD17EC502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>
            <a:extLst>
              <a:ext uri="{FF2B5EF4-FFF2-40B4-BE49-F238E27FC236}">
                <a16:creationId xmlns="" xmlns:a16="http://schemas.microsoft.com/office/drawing/2014/main" id="{22A1196D-DFF7-F0E0-1E7B-256F0FB4D377}"/>
              </a:ext>
            </a:extLst>
          </p:cNvPr>
          <p:cNvSpPr/>
          <p:nvPr/>
        </p:nvSpPr>
        <p:spPr>
          <a:xfrm>
            <a:off x="-118303" y="545091"/>
            <a:ext cx="3474961" cy="564182"/>
          </a:xfrm>
          <a:prstGeom prst="roundRect">
            <a:avLst/>
          </a:prstGeom>
          <a:solidFill>
            <a:srgbClr val="0F145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71513"/>
            <a:r>
              <a:rPr lang="ru-RU" sz="2000" b="1" dirty="0">
                <a:latin typeface="Century Gothic" panose="020B0502020202020204" pitchFamily="34" charset="0"/>
              </a:rPr>
              <a:t>БИЗНЕС-МОДЕЛЬ</a:t>
            </a:r>
          </a:p>
        </p:txBody>
      </p:sp>
      <p:pic>
        <p:nvPicPr>
          <p:cNvPr id="15" name="Рисунок 14" descr="Изображение выглядит как Шрифт, логотип, текст, Графика&#10;&#10;Содержимое, созданное искусственным интеллектом, может быть неверным.">
            <a:extLst>
              <a:ext uri="{FF2B5EF4-FFF2-40B4-BE49-F238E27FC236}">
                <a16:creationId xmlns="" xmlns:a16="http://schemas.microsoft.com/office/drawing/2014/main" id="{E08A5210-54DC-5E61-0829-B9CDA69B60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4564" y="500119"/>
            <a:ext cx="2077804" cy="779177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212942" y="1340284"/>
            <a:ext cx="4296427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/>
              <a:t>Ценностное </a:t>
            </a:r>
            <a:r>
              <a:rPr lang="ru-RU" sz="1400" b="1" dirty="0" smtClean="0"/>
              <a:t>предложение</a:t>
            </a:r>
          </a:p>
          <a:p>
            <a:pPr algn="just"/>
            <a:r>
              <a:rPr lang="ru-RU" sz="1400" dirty="0" smtClean="0"/>
              <a:t>Проект предоставляет цифровой инструмент — мобильное приложение, которое:</a:t>
            </a:r>
          </a:p>
          <a:p>
            <a:pPr algn="just"/>
            <a:r>
              <a:rPr lang="ru-RU" sz="1400" dirty="0" smtClean="0"/>
              <a:t>автоматизирует учёт сельскохозяйственных животных,</a:t>
            </a:r>
          </a:p>
          <a:p>
            <a:pPr algn="just"/>
            <a:r>
              <a:rPr lang="ru-RU" sz="1400" dirty="0" smtClean="0"/>
              <a:t>помогает своевременно выявлять признаки заболеваний с помощью ИИ и </a:t>
            </a:r>
            <a:r>
              <a:rPr lang="ru-RU" sz="1400" dirty="0" err="1" smtClean="0"/>
              <a:t>Big</a:t>
            </a:r>
            <a:r>
              <a:rPr lang="ru-RU" sz="1400" dirty="0" smtClean="0"/>
              <a:t> </a:t>
            </a:r>
            <a:r>
              <a:rPr lang="ru-RU" sz="1400" dirty="0" err="1" smtClean="0"/>
              <a:t>Data</a:t>
            </a:r>
            <a:r>
              <a:rPr lang="ru-RU" sz="1400" dirty="0" smtClean="0"/>
              <a:t>,</a:t>
            </a:r>
          </a:p>
          <a:p>
            <a:pPr algn="just"/>
            <a:r>
              <a:rPr lang="ru-RU" sz="1400" dirty="0" smtClean="0"/>
              <a:t>упрощает ведение финансовой отчётности и планирование расходов/доходов,</a:t>
            </a:r>
          </a:p>
          <a:p>
            <a:pPr algn="just"/>
            <a:r>
              <a:rPr lang="ru-RU" sz="1400" dirty="0" smtClean="0"/>
              <a:t>даёт доступ к актуальной ветеринарной базе знаний даже без интернета.</a:t>
            </a:r>
          </a:p>
          <a:p>
            <a:pPr algn="just"/>
            <a:r>
              <a:rPr lang="ru-RU" sz="1400" dirty="0" smtClean="0"/>
              <a:t>Это особенно ценно для малых и средних хозяйств, не имеющих ресурсов на внедрение дорогих ERP-систем или штатных зоотехников.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732755" y="220567"/>
            <a:ext cx="571186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/>
              <a:t>Каналы привлечения и </a:t>
            </a:r>
            <a:r>
              <a:rPr lang="ru-RU" sz="1400" b="1" dirty="0" smtClean="0"/>
              <a:t>коммуникации</a:t>
            </a:r>
            <a:endParaRPr lang="ru-RU" sz="1400" b="1" dirty="0" smtClean="0"/>
          </a:p>
          <a:p>
            <a:pPr>
              <a:buFont typeface="Wingdings" pitchFamily="2" charset="2"/>
              <a:buChar char="q"/>
            </a:pPr>
            <a:r>
              <a:rPr lang="ru-RU" sz="1400" dirty="0" err="1" smtClean="0"/>
              <a:t>Таргетированная</a:t>
            </a:r>
            <a:r>
              <a:rPr lang="ru-RU" sz="1400" dirty="0" smtClean="0"/>
              <a:t> реклама в </a:t>
            </a:r>
            <a:r>
              <a:rPr lang="ru-RU" sz="1400" dirty="0" err="1" smtClean="0"/>
              <a:t>соцсетях</a:t>
            </a:r>
            <a:r>
              <a:rPr lang="ru-RU" sz="1400" dirty="0" smtClean="0"/>
              <a:t> (</a:t>
            </a:r>
            <a:r>
              <a:rPr lang="ru-RU" sz="1400" dirty="0" err="1" smtClean="0"/>
              <a:t>ВКонтакте</a:t>
            </a:r>
            <a:r>
              <a:rPr lang="ru-RU" sz="1400" dirty="0" smtClean="0"/>
              <a:t>, </a:t>
            </a:r>
            <a:r>
              <a:rPr lang="ru-RU" sz="1400" dirty="0" err="1" smtClean="0"/>
              <a:t>Telegram</a:t>
            </a:r>
            <a:r>
              <a:rPr lang="ru-RU" sz="1400" dirty="0" smtClean="0"/>
              <a:t>, Одноклассники — популярные в сельской местности платформы),</a:t>
            </a:r>
          </a:p>
          <a:p>
            <a:pPr>
              <a:buFont typeface="Wingdings" pitchFamily="2" charset="2"/>
              <a:buChar char="q"/>
            </a:pPr>
            <a:r>
              <a:rPr lang="ru-RU" sz="1400" dirty="0" smtClean="0"/>
              <a:t>Участие в аграрных выставках, форумах, ярмарках,</a:t>
            </a:r>
          </a:p>
          <a:p>
            <a:pPr>
              <a:buFont typeface="Wingdings" pitchFamily="2" charset="2"/>
              <a:buChar char="q"/>
            </a:pPr>
            <a:r>
              <a:rPr lang="ru-RU" sz="1400" dirty="0" smtClean="0"/>
              <a:t>Партнёрства с дистрибьюторами кормов и </a:t>
            </a:r>
            <a:r>
              <a:rPr lang="ru-RU" sz="1400" dirty="0" err="1" smtClean="0"/>
              <a:t>ветаптеками</a:t>
            </a:r>
            <a:r>
              <a:rPr lang="ru-RU" sz="1400" dirty="0" smtClean="0"/>
              <a:t>,</a:t>
            </a:r>
          </a:p>
          <a:p>
            <a:pPr>
              <a:buFont typeface="Wingdings" pitchFamily="2" charset="2"/>
              <a:buChar char="q"/>
            </a:pPr>
            <a:r>
              <a:rPr lang="ru-RU" sz="1400" dirty="0" smtClean="0"/>
              <a:t>Прямые продажи через сайт и </a:t>
            </a:r>
            <a:r>
              <a:rPr lang="ru-RU" sz="1400" dirty="0" err="1" smtClean="0"/>
              <a:t>маркетплейсы</a:t>
            </a:r>
            <a:r>
              <a:rPr lang="ru-RU" sz="1400" dirty="0" smtClean="0"/>
              <a:t> </a:t>
            </a:r>
            <a:endParaRPr lang="ru-RU" sz="14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4901851" y="1819003"/>
            <a:ext cx="665967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/>
              <a:t>Отношения с клиентами </a:t>
            </a:r>
            <a:endParaRPr lang="ru-RU" sz="1400" dirty="0" smtClean="0"/>
          </a:p>
          <a:p>
            <a:pPr>
              <a:buFont typeface="Wingdings" pitchFamily="2" charset="2"/>
              <a:buChar char="q"/>
            </a:pPr>
            <a:r>
              <a:rPr lang="ru-RU" sz="1400" dirty="0" smtClean="0"/>
              <a:t>Поддержка 24/7 (чат, </a:t>
            </a:r>
            <a:r>
              <a:rPr lang="ru-RU" sz="1400" dirty="0" err="1" smtClean="0"/>
              <a:t>email</a:t>
            </a:r>
            <a:r>
              <a:rPr lang="ru-RU" sz="1400" dirty="0" smtClean="0"/>
              <a:t>, телефон),</a:t>
            </a:r>
          </a:p>
          <a:p>
            <a:pPr>
              <a:buFont typeface="Wingdings" pitchFamily="2" charset="2"/>
              <a:buChar char="q"/>
            </a:pPr>
            <a:r>
              <a:rPr lang="ru-RU" sz="1400" dirty="0" smtClean="0"/>
              <a:t>Регулярные обновления </a:t>
            </a:r>
            <a:r>
              <a:rPr lang="ru-RU" sz="1400" dirty="0" err="1" smtClean="0"/>
              <a:t>контента</a:t>
            </a:r>
            <a:r>
              <a:rPr lang="ru-RU" sz="1400" dirty="0" smtClean="0"/>
              <a:t> и функционала на основе обратной связи,</a:t>
            </a:r>
          </a:p>
          <a:p>
            <a:pPr>
              <a:buFont typeface="Wingdings" pitchFamily="2" charset="2"/>
              <a:buChar char="q"/>
            </a:pPr>
            <a:r>
              <a:rPr lang="ru-RU" sz="1400" dirty="0" smtClean="0"/>
              <a:t>Обучающие материалы и </a:t>
            </a:r>
            <a:r>
              <a:rPr lang="ru-RU" sz="1400" dirty="0" err="1" smtClean="0"/>
              <a:t>вебинары</a:t>
            </a:r>
            <a:r>
              <a:rPr lang="ru-RU" sz="1400" dirty="0" smtClean="0"/>
              <a:t> по использованию приложения,</a:t>
            </a:r>
          </a:p>
          <a:p>
            <a:pPr>
              <a:buFont typeface="Wingdings" pitchFamily="2" charset="2"/>
              <a:buChar char="q"/>
            </a:pPr>
            <a:r>
              <a:rPr lang="ru-RU" sz="1400" dirty="0" err="1" smtClean="0"/>
              <a:t>Пилотные</a:t>
            </a:r>
            <a:r>
              <a:rPr lang="ru-RU" sz="1400" dirty="0" smtClean="0"/>
              <a:t> внедрения с сопровождением для первых B2B-клиентов.</a:t>
            </a:r>
            <a:endParaRPr lang="ru-RU" sz="14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6450903" y="3195459"/>
            <a:ext cx="5265107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/>
              <a:t>Потоки </a:t>
            </a:r>
            <a:r>
              <a:rPr lang="ru-RU" sz="1400" b="1" dirty="0" smtClean="0"/>
              <a:t>доходов </a:t>
            </a:r>
          </a:p>
          <a:p>
            <a:pPr>
              <a:buFont typeface="Wingdings" pitchFamily="2" charset="2"/>
              <a:buChar char="q"/>
            </a:pPr>
            <a:r>
              <a:rPr lang="ru-RU" sz="1400" dirty="0" smtClean="0"/>
              <a:t>Подписка (SaaS-модель):</a:t>
            </a:r>
          </a:p>
          <a:p>
            <a:pPr lvl="1"/>
            <a:r>
              <a:rPr lang="ru-RU" sz="1400" dirty="0" smtClean="0"/>
              <a:t>B2C: ~2 500–3 000 руб./год на пользователя,</a:t>
            </a:r>
          </a:p>
          <a:p>
            <a:pPr lvl="1"/>
            <a:r>
              <a:rPr lang="ru-RU" sz="1400" dirty="0" smtClean="0"/>
              <a:t>B2B: ~30 000 руб./год за ферму (в зависимости от масштаба поголовья).</a:t>
            </a:r>
          </a:p>
          <a:p>
            <a:pPr>
              <a:buFont typeface="Wingdings" pitchFamily="2" charset="2"/>
              <a:buChar char="q"/>
            </a:pPr>
            <a:r>
              <a:rPr lang="ru-RU" sz="1400" dirty="0" smtClean="0"/>
              <a:t>Партнёрские программы:</a:t>
            </a:r>
          </a:p>
          <a:p>
            <a:pPr lvl="1"/>
            <a:r>
              <a:rPr lang="ru-RU" sz="1400" dirty="0" smtClean="0"/>
              <a:t>Комиссия от продаж кормов, </a:t>
            </a:r>
            <a:r>
              <a:rPr lang="ru-RU" sz="1400" dirty="0" err="1" smtClean="0"/>
              <a:t>ветпрепаратов</a:t>
            </a:r>
            <a:r>
              <a:rPr lang="ru-RU" sz="1400" dirty="0" smtClean="0"/>
              <a:t> или IoT-оборудования через интегрированные каталоги.</a:t>
            </a:r>
          </a:p>
          <a:p>
            <a:pPr>
              <a:buFont typeface="Wingdings" pitchFamily="2" charset="2"/>
              <a:buChar char="q"/>
            </a:pPr>
            <a:r>
              <a:rPr lang="ru-RU" sz="1400" dirty="0" smtClean="0"/>
              <a:t>B2G-контракты:</a:t>
            </a:r>
          </a:p>
          <a:p>
            <a:pPr lvl="1"/>
            <a:r>
              <a:rPr lang="ru-RU" sz="1400" dirty="0" smtClean="0"/>
              <a:t>Поставка решения в рамках госпрограмм </a:t>
            </a:r>
            <a:r>
              <a:rPr lang="ru-RU" sz="1400" dirty="0" err="1" smtClean="0"/>
              <a:t>цифровизации</a:t>
            </a:r>
            <a:r>
              <a:rPr lang="ru-RU" sz="1400" dirty="0" smtClean="0"/>
              <a:t> сельского хозяйства.</a:t>
            </a:r>
          </a:p>
          <a:p>
            <a:pPr>
              <a:buFont typeface="Wingdings" pitchFamily="2" charset="2"/>
              <a:buChar char="q"/>
            </a:pPr>
            <a:r>
              <a:rPr lang="ru-RU" sz="1400" dirty="0" smtClean="0"/>
              <a:t>B2B2B-лицензирование:</a:t>
            </a:r>
          </a:p>
          <a:p>
            <a:pPr lvl="1"/>
            <a:r>
              <a:rPr lang="ru-RU" sz="1400" dirty="0" smtClean="0"/>
              <a:t>Лицензирование платформы для интеграции в экосистемы </a:t>
            </a:r>
            <a:r>
              <a:rPr lang="ru-RU" sz="1400" dirty="0" err="1" smtClean="0"/>
              <a:t>агрохолдингов</a:t>
            </a:r>
            <a:r>
              <a:rPr lang="ru-RU" sz="1400" dirty="0" smtClean="0"/>
              <a:t> или ветеринарных сетей.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367429" y="4743179"/>
            <a:ext cx="6096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400" b="1" dirty="0" smtClean="0"/>
              <a:t>Структура </a:t>
            </a:r>
            <a:r>
              <a:rPr lang="ru-RU" sz="1400" b="1" dirty="0" smtClean="0"/>
              <a:t>издержек </a:t>
            </a:r>
          </a:p>
          <a:p>
            <a:pPr>
              <a:buFont typeface="Wingdings" pitchFamily="2" charset="2"/>
              <a:buChar char="q"/>
            </a:pPr>
            <a:r>
              <a:rPr lang="ru-RU" sz="1400" dirty="0" smtClean="0"/>
              <a:t>Разработка ПО и </a:t>
            </a:r>
            <a:r>
              <a:rPr lang="ru-RU" sz="1400" dirty="0" err="1" smtClean="0"/>
              <a:t>ИИ-моделей</a:t>
            </a:r>
            <a:r>
              <a:rPr lang="ru-RU" sz="1400" dirty="0" smtClean="0"/>
              <a:t>,</a:t>
            </a:r>
          </a:p>
          <a:p>
            <a:pPr>
              <a:buFont typeface="Wingdings" pitchFamily="2" charset="2"/>
              <a:buChar char="q"/>
            </a:pPr>
            <a:r>
              <a:rPr lang="ru-RU" sz="1400" dirty="0" smtClean="0"/>
              <a:t>Операционные расходы (облачные серверы, </a:t>
            </a:r>
            <a:r>
              <a:rPr lang="ru-RU" sz="1400" dirty="0" err="1" smtClean="0"/>
              <a:t>хостинг</a:t>
            </a:r>
            <a:r>
              <a:rPr lang="ru-RU" sz="1400" dirty="0" smtClean="0"/>
              <a:t>, </a:t>
            </a:r>
            <a:r>
              <a:rPr lang="ru-RU" sz="1400" dirty="0" err="1" smtClean="0"/>
              <a:t>кибербезопасность</a:t>
            </a:r>
            <a:r>
              <a:rPr lang="ru-RU" sz="1400" dirty="0" smtClean="0"/>
              <a:t>),</a:t>
            </a:r>
          </a:p>
          <a:p>
            <a:pPr>
              <a:buFont typeface="Wingdings" pitchFamily="2" charset="2"/>
              <a:buChar char="q"/>
            </a:pPr>
            <a:r>
              <a:rPr lang="ru-RU" sz="1400" dirty="0" smtClean="0"/>
              <a:t>Маркетинг и продвижение,</a:t>
            </a:r>
          </a:p>
          <a:p>
            <a:pPr>
              <a:buFont typeface="Wingdings" pitchFamily="2" charset="2"/>
              <a:buChar char="q"/>
            </a:pPr>
            <a:r>
              <a:rPr lang="ru-RU" sz="1400" dirty="0" smtClean="0"/>
              <a:t>Зарплаты команды,</a:t>
            </a:r>
          </a:p>
          <a:p>
            <a:pPr>
              <a:buFont typeface="Wingdings" pitchFamily="2" charset="2"/>
              <a:buChar char="q"/>
            </a:pPr>
            <a:r>
              <a:rPr lang="ru-RU" sz="1400" dirty="0" smtClean="0"/>
              <a:t>Юридическое и административное сопровождение.</a:t>
            </a:r>
            <a:endParaRPr lang="ru-RU" sz="1400" dirty="0"/>
          </a:p>
        </p:txBody>
      </p:sp>
    </p:spTree>
    <p:extLst>
      <p:ext uri="{BB962C8B-B14F-4D97-AF65-F5344CB8AC3E}">
        <p14:creationId xmlns="" xmlns:p14="http://schemas.microsoft.com/office/powerpoint/2010/main" val="33437825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D4EB5322-F166-F13C-15AF-5137DC6350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>
            <a:extLst>
              <a:ext uri="{FF2B5EF4-FFF2-40B4-BE49-F238E27FC236}">
                <a16:creationId xmlns="" xmlns:a16="http://schemas.microsoft.com/office/drawing/2014/main" id="{8151CA12-7B69-19DC-A3B1-86C4D7AA9197}"/>
              </a:ext>
            </a:extLst>
          </p:cNvPr>
          <p:cNvSpPr/>
          <p:nvPr/>
        </p:nvSpPr>
        <p:spPr>
          <a:xfrm>
            <a:off x="-118303" y="545091"/>
            <a:ext cx="6214303" cy="564182"/>
          </a:xfrm>
          <a:prstGeom prst="roundRect">
            <a:avLst/>
          </a:prstGeom>
          <a:solidFill>
            <a:srgbClr val="0F145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71513"/>
            <a:r>
              <a:rPr lang="ru-RU" sz="2000" b="1" dirty="0" smtClean="0">
                <a:latin typeface="Century Gothic" panose="020B0502020202020204" pitchFamily="34" charset="0"/>
              </a:rPr>
              <a:t>Конкурентный анализ</a:t>
            </a:r>
            <a:endParaRPr lang="ru-RU" sz="2000" b="1" dirty="0">
              <a:latin typeface="Century Gothic" panose="020B0502020202020204" pitchFamily="34" charset="0"/>
            </a:endParaRPr>
          </a:p>
        </p:txBody>
      </p:sp>
      <p:pic>
        <p:nvPicPr>
          <p:cNvPr id="15" name="Рисунок 14" descr="Изображение выглядит как Шрифт, логотип, текст, Графика&#10;&#10;Содержимое, созданное искусственным интеллектом, может быть неверным.">
            <a:extLst>
              <a:ext uri="{FF2B5EF4-FFF2-40B4-BE49-F238E27FC236}">
                <a16:creationId xmlns="" xmlns:a16="http://schemas.microsoft.com/office/drawing/2014/main" id="{83EBFC66-99EA-9154-AA58-577D0D7823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4564" y="500119"/>
            <a:ext cx="2077804" cy="779177"/>
          </a:xfrm>
          <a:prstGeom prst="rect">
            <a:avLst/>
          </a:prstGeom>
        </p:spPr>
      </p:pic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263043" y="1327760"/>
          <a:ext cx="11223324" cy="4927512"/>
        </p:xfrm>
        <a:graphic>
          <a:graphicData uri="http://schemas.openxmlformats.org/drawingml/2006/table">
            <a:tbl>
              <a:tblPr/>
              <a:tblGrid>
                <a:gridCol w="1870554"/>
                <a:gridCol w="1870554"/>
                <a:gridCol w="1870554"/>
                <a:gridCol w="1870554"/>
                <a:gridCol w="1870554"/>
                <a:gridCol w="1870554"/>
              </a:tblGrid>
              <a:tr h="782662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+mn-lt"/>
                        </a:rPr>
                        <a:t>Характеристика</a:t>
                      </a:r>
                      <a:endParaRPr lang="ru-RU" sz="1400" b="1" dirty="0">
                        <a:latin typeface="+mn-lt"/>
                      </a:endParaRPr>
                    </a:p>
                  </a:txBody>
                  <a:tcPr marL="53650" marR="53650" marT="26825" marB="26825" anchor="ctr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>
                          <a:latin typeface="+mn-lt"/>
                        </a:rPr>
                        <a:t>«Моя Ферма»</a:t>
                      </a:r>
                    </a:p>
                  </a:txBody>
                  <a:tcPr marL="53650" marR="53650" marT="26825" marB="26825" anchor="ctr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>
                          <a:latin typeface="+mn-lt"/>
                        </a:rPr>
                        <a:t>AMINODat</a:t>
                      </a:r>
                      <a:r>
                        <a:rPr lang="en-US" sz="1400" b="1" dirty="0">
                          <a:latin typeface="+mn-lt"/>
                        </a:rPr>
                        <a:t>® 5.0 Gold</a:t>
                      </a:r>
                    </a:p>
                  </a:txBody>
                  <a:tcPr marL="53650" marR="53650" marT="26825" marB="26825" anchor="ctr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>
                          <a:latin typeface="+mn-lt"/>
                        </a:rPr>
                        <a:t>RehydNotes</a:t>
                      </a:r>
                      <a:endParaRPr lang="en-US" sz="1400" b="1" dirty="0">
                        <a:latin typeface="+mn-lt"/>
                      </a:endParaRPr>
                    </a:p>
                  </a:txBody>
                  <a:tcPr marL="53650" marR="53650" marT="26825" marB="26825" anchor="ctr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+mn-lt"/>
                        </a:rPr>
                        <a:t>Cow-Notes </a:t>
                      </a:r>
                      <a:r>
                        <a:rPr lang="en-US" sz="1400" b="1" dirty="0" err="1">
                          <a:latin typeface="+mn-lt"/>
                        </a:rPr>
                        <a:t>Obione</a:t>
                      </a:r>
                      <a:endParaRPr lang="en-US" sz="1400" b="1" dirty="0">
                        <a:latin typeface="+mn-lt"/>
                      </a:endParaRPr>
                    </a:p>
                  </a:txBody>
                  <a:tcPr marL="53650" marR="53650" marT="26825" marB="26825" anchor="ctr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+mn-lt"/>
                        </a:rPr>
                        <a:t>1С: Управление СХП</a:t>
                      </a:r>
                    </a:p>
                  </a:txBody>
                  <a:tcPr marL="53650" marR="53650" marT="26825" marB="26825" anchor="ctr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5097">
                <a:tc>
                  <a:txBody>
                    <a:bodyPr/>
                    <a:lstStyle/>
                    <a:p>
                      <a:pPr algn="ctr"/>
                      <a:r>
                        <a:rPr lang="ru-RU" sz="1400" b="1">
                          <a:latin typeface="+mn-lt"/>
                        </a:rPr>
                        <a:t>Целевая аудит</a:t>
                      </a:r>
                      <a:r>
                        <a:rPr lang="en-US" sz="1400" b="1">
                          <a:latin typeface="+mn-lt"/>
                        </a:rPr>
                        <a:t>oria</a:t>
                      </a:r>
                    </a:p>
                  </a:txBody>
                  <a:tcPr marL="53650" marR="53650" marT="26825" marB="26825" anchor="ctr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Малые/средние фермы, частники</a:t>
                      </a:r>
                    </a:p>
                  </a:txBody>
                  <a:tcPr marL="53650" marR="53650" marT="26825" marB="26825" anchor="ctr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Крупные молочные комплексы</a:t>
                      </a:r>
                    </a:p>
                  </a:txBody>
                  <a:tcPr marL="53650" marR="53650" marT="26825" marB="26825" anchor="ctr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+mn-lt"/>
                        </a:rPr>
                        <a:t>Ветеринары, исследователи</a:t>
                      </a:r>
                    </a:p>
                  </a:txBody>
                  <a:tcPr marL="53650" marR="53650" marT="26825" marB="26825" anchor="ctr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+mn-lt"/>
                        </a:rPr>
                        <a:t>Фермеры (в основном КРС)</a:t>
                      </a:r>
                    </a:p>
                  </a:txBody>
                  <a:tcPr marL="53650" marR="53650" marT="26825" marB="26825" anchor="ctr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+mn-lt"/>
                        </a:rPr>
                        <a:t>Крупные агрохолдинги</a:t>
                      </a:r>
                    </a:p>
                  </a:txBody>
                  <a:tcPr marL="53650" marR="53650" marT="26825" marB="26825" anchor="ctr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51145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+mn-lt"/>
                        </a:rPr>
                        <a:t>Цена</a:t>
                      </a:r>
                    </a:p>
                  </a:txBody>
                  <a:tcPr marL="53650" marR="53650" marT="26825" marB="26825" anchor="ctr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~30 000 руб./год (B2B)</a:t>
                      </a:r>
                    </a:p>
                  </a:txBody>
                  <a:tcPr marL="53650" marR="53650" marT="26825" marB="26825" anchor="ctr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От 100 000 руб./год и выше</a:t>
                      </a:r>
                    </a:p>
                  </a:txBody>
                  <a:tcPr marL="53650" marR="53650" marT="26825" marB="26825" anchor="ctr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Бесплатно / </a:t>
                      </a:r>
                      <a:r>
                        <a:rPr lang="en-US" sz="1400" dirty="0" err="1">
                          <a:latin typeface="+mn-lt"/>
                        </a:rPr>
                        <a:t>freemium</a:t>
                      </a:r>
                      <a:endParaRPr lang="en-US" sz="1400" dirty="0">
                        <a:latin typeface="+mn-lt"/>
                      </a:endParaRPr>
                    </a:p>
                  </a:txBody>
                  <a:tcPr marL="53650" marR="53650" marT="26825" marB="26825" anchor="ctr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От 15 000 руб./год</a:t>
                      </a:r>
                    </a:p>
                  </a:txBody>
                  <a:tcPr marL="53650" marR="53650" marT="26825" marB="26825" anchor="ctr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+mn-lt"/>
                        </a:rPr>
                        <a:t>От 300 000 руб./год + внедрение</a:t>
                      </a:r>
                    </a:p>
                  </a:txBody>
                  <a:tcPr marL="53650" marR="53650" marT="26825" marB="26825" anchor="ctr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58945">
                <a:tc>
                  <a:txBody>
                    <a:bodyPr/>
                    <a:lstStyle/>
                    <a:p>
                      <a:pPr algn="ctr"/>
                      <a:r>
                        <a:rPr lang="ru-RU" sz="1400" b="1">
                          <a:latin typeface="+mn-lt"/>
                        </a:rPr>
                        <a:t>Оффлайн-режим</a:t>
                      </a:r>
                    </a:p>
                  </a:txBody>
                  <a:tcPr marL="53650" marR="53650" marT="26825" marB="26825" anchor="ctr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+mn-lt"/>
                        </a:rPr>
                        <a:t>✅ </a:t>
                      </a:r>
                      <a:r>
                        <a:rPr lang="ru-RU" sz="1400">
                          <a:latin typeface="+mn-lt"/>
                        </a:rPr>
                        <a:t>Да</a:t>
                      </a:r>
                    </a:p>
                  </a:txBody>
                  <a:tcPr marL="53650" marR="53650" marT="26825" marB="26825" anchor="ctr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+mn-lt"/>
                        </a:rPr>
                        <a:t>❌ Нет (требует ПК и сети)</a:t>
                      </a:r>
                    </a:p>
                  </a:txBody>
                  <a:tcPr marL="53650" marR="53650" marT="26825" marB="26825" anchor="ctr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+mn-lt"/>
                        </a:rPr>
                        <a:t>Частично</a:t>
                      </a:r>
                    </a:p>
                  </a:txBody>
                  <a:tcPr marL="53650" marR="53650" marT="26825" marB="26825" anchor="ctr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Частично</a:t>
                      </a:r>
                    </a:p>
                  </a:txBody>
                  <a:tcPr marL="53650" marR="53650" marT="26825" marB="26825" anchor="ctr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+mn-lt"/>
                        </a:rPr>
                        <a:t>❌ </a:t>
                      </a:r>
                      <a:r>
                        <a:rPr lang="ru-RU" sz="1400">
                          <a:latin typeface="+mn-lt"/>
                        </a:rPr>
                        <a:t>Только онлайн</a:t>
                      </a:r>
                    </a:p>
                  </a:txBody>
                  <a:tcPr marL="53650" marR="53650" marT="26825" marB="26825" anchor="ctr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7077">
                <a:tc>
                  <a:txBody>
                    <a:bodyPr/>
                    <a:lstStyle/>
                    <a:p>
                      <a:pPr algn="ctr"/>
                      <a:r>
                        <a:rPr lang="ru-RU" sz="1400" b="1">
                          <a:latin typeface="+mn-lt"/>
                        </a:rPr>
                        <a:t>Мультифункциональность</a:t>
                      </a:r>
                    </a:p>
                  </a:txBody>
                  <a:tcPr marL="53650" marR="53650" marT="26825" marB="26825" anchor="ctr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n-lt"/>
                        </a:rPr>
                        <a:t>✅ </a:t>
                      </a:r>
                      <a:r>
                        <a:rPr lang="ru-RU" sz="1400" dirty="0">
                          <a:latin typeface="+mn-lt"/>
                        </a:rPr>
                        <a:t>Учёт, финансы, здоровье, масса</a:t>
                      </a:r>
                    </a:p>
                  </a:txBody>
                  <a:tcPr marL="53650" marR="53650" marT="26825" marB="26825" anchor="ctr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n-lt"/>
                        </a:rPr>
                        <a:t>❌ </a:t>
                      </a:r>
                      <a:r>
                        <a:rPr lang="ru-RU" sz="1400" dirty="0">
                          <a:latin typeface="+mn-lt"/>
                        </a:rPr>
                        <a:t>Только рационы</a:t>
                      </a:r>
                    </a:p>
                  </a:txBody>
                  <a:tcPr marL="53650" marR="53650" marT="26825" marB="26825" anchor="ctr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+mn-lt"/>
                        </a:rPr>
                        <a:t>❌ </a:t>
                      </a:r>
                      <a:r>
                        <a:rPr lang="ru-RU" sz="1400">
                          <a:latin typeface="+mn-lt"/>
                        </a:rPr>
                        <a:t>Только записи о здоровье</a:t>
                      </a:r>
                    </a:p>
                  </a:txBody>
                  <a:tcPr marL="53650" marR="53650" marT="26825" marB="26825" anchor="ctr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n-lt"/>
                        </a:rPr>
                        <a:t>❌ </a:t>
                      </a:r>
                      <a:r>
                        <a:rPr lang="ru-RU" sz="1400" dirty="0">
                          <a:latin typeface="+mn-lt"/>
                        </a:rPr>
                        <a:t>Основной фокус — репродукция/здоровье</a:t>
                      </a:r>
                    </a:p>
                  </a:txBody>
                  <a:tcPr marL="53650" marR="53650" marT="26825" marB="26825" anchor="ctr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✅ Но перегружено для малого бизнеса</a:t>
                      </a:r>
                    </a:p>
                  </a:txBody>
                  <a:tcPr marL="53650" marR="53650" marT="26825" marB="26825" anchor="ctr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411">
                <a:tc>
                  <a:txBody>
                    <a:bodyPr/>
                    <a:lstStyle/>
                    <a:p>
                      <a:pPr algn="ctr"/>
                      <a:r>
                        <a:rPr lang="ru-RU" sz="1400" b="1">
                          <a:latin typeface="+mn-lt"/>
                        </a:rPr>
                        <a:t>Мобильность</a:t>
                      </a:r>
                    </a:p>
                  </a:txBody>
                  <a:tcPr marL="53650" marR="53650" marT="26825" marB="26825" anchor="ctr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n-lt"/>
                        </a:rPr>
                        <a:t>✅ Android-</a:t>
                      </a:r>
                      <a:r>
                        <a:rPr lang="ru-RU" sz="1400" dirty="0">
                          <a:latin typeface="+mn-lt"/>
                        </a:rPr>
                        <a:t>приложение</a:t>
                      </a:r>
                    </a:p>
                  </a:txBody>
                  <a:tcPr marL="53650" marR="53650" marT="26825" marB="26825" anchor="ctr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+mn-lt"/>
                        </a:rPr>
                        <a:t>❌ </a:t>
                      </a:r>
                      <a:r>
                        <a:rPr lang="ru-RU" sz="1400">
                          <a:latin typeface="+mn-lt"/>
                        </a:rPr>
                        <a:t>Нет мобильной версии</a:t>
                      </a:r>
                    </a:p>
                  </a:txBody>
                  <a:tcPr marL="53650" marR="53650" marT="26825" marB="26825" anchor="ctr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+mn-lt"/>
                        </a:rPr>
                        <a:t>✅ (</a:t>
                      </a:r>
                      <a:r>
                        <a:rPr lang="ru-RU" sz="1400">
                          <a:latin typeface="+mn-lt"/>
                        </a:rPr>
                        <a:t>ограничено)</a:t>
                      </a:r>
                    </a:p>
                  </a:txBody>
                  <a:tcPr marL="53650" marR="53650" marT="26825" marB="26825" anchor="ctr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+mn-lt"/>
                        </a:rPr>
                        <a:t>✅</a:t>
                      </a:r>
                    </a:p>
                  </a:txBody>
                  <a:tcPr marL="53650" marR="53650" marT="26825" marB="26825" anchor="ctr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n-lt"/>
                        </a:rPr>
                        <a:t>❌ </a:t>
                      </a:r>
                      <a:r>
                        <a:rPr lang="ru-RU" sz="1400" dirty="0">
                          <a:latin typeface="+mn-lt"/>
                        </a:rPr>
                        <a:t>Нет (только ПК)</a:t>
                      </a:r>
                    </a:p>
                  </a:txBody>
                  <a:tcPr marL="53650" marR="53650" marT="26825" marB="26825" anchor="ctr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09811">
                <a:tc>
                  <a:txBody>
                    <a:bodyPr/>
                    <a:lstStyle/>
                    <a:p>
                      <a:pPr algn="ctr"/>
                      <a:r>
                        <a:rPr lang="ru-RU" sz="1400" b="1">
                          <a:latin typeface="+mn-lt"/>
                        </a:rPr>
                        <a:t>Интеграция с </a:t>
                      </a:r>
                      <a:r>
                        <a:rPr lang="en-US" sz="1400" b="1">
                          <a:latin typeface="+mn-lt"/>
                        </a:rPr>
                        <a:t>IoT</a:t>
                      </a:r>
                    </a:p>
                  </a:txBody>
                  <a:tcPr marL="53650" marR="53650" marT="26825" marB="26825" anchor="ctr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+mn-lt"/>
                        </a:rPr>
                        <a:t>✅ </a:t>
                      </a:r>
                      <a:r>
                        <a:rPr lang="ru-RU" sz="1400">
                          <a:latin typeface="+mn-lt"/>
                        </a:rPr>
                        <a:t>Планируется/реализуется</a:t>
                      </a:r>
                    </a:p>
                  </a:txBody>
                  <a:tcPr marL="53650" marR="53650" marT="26825" marB="26825" anchor="ctr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+mn-lt"/>
                        </a:rPr>
                        <a:t>❌</a:t>
                      </a:r>
                    </a:p>
                  </a:txBody>
                  <a:tcPr marL="53650" marR="53650" marT="26825" marB="26825" anchor="ctr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+mn-lt"/>
                        </a:rPr>
                        <a:t>❌</a:t>
                      </a:r>
                    </a:p>
                  </a:txBody>
                  <a:tcPr marL="53650" marR="53650" marT="26825" marB="26825" anchor="ctr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+mn-lt"/>
                        </a:rPr>
                        <a:t>Частично</a:t>
                      </a:r>
                    </a:p>
                  </a:txBody>
                  <a:tcPr marL="53650" marR="53650" marT="26825" marB="26825" anchor="ctr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n-lt"/>
                        </a:rPr>
                        <a:t>✅ (</a:t>
                      </a:r>
                      <a:r>
                        <a:rPr lang="ru-RU" sz="1400" dirty="0">
                          <a:latin typeface="+mn-lt"/>
                        </a:rPr>
                        <a:t>только в корпоративных решениях)</a:t>
                      </a:r>
                    </a:p>
                  </a:txBody>
                  <a:tcPr marL="53650" marR="53650" marT="26825" marB="26825" anchor="ctr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80980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+mn-lt"/>
                        </a:rPr>
                        <a:t>Доступность для новичков</a:t>
                      </a:r>
                    </a:p>
                  </a:txBody>
                  <a:tcPr marL="53650" marR="53650" marT="26825" marB="26825" anchor="ctr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+mn-lt"/>
                        </a:rPr>
                        <a:t>✅ </a:t>
                      </a:r>
                      <a:r>
                        <a:rPr lang="ru-RU" sz="1400">
                          <a:latin typeface="+mn-lt"/>
                        </a:rPr>
                        <a:t>Высокая</a:t>
                      </a:r>
                    </a:p>
                  </a:txBody>
                  <a:tcPr marL="53650" marR="53650" marT="26825" marB="26825" anchor="ctr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+mn-lt"/>
                        </a:rPr>
                        <a:t>❌ </a:t>
                      </a:r>
                      <a:r>
                        <a:rPr lang="ru-RU" sz="1400">
                          <a:latin typeface="+mn-lt"/>
                        </a:rPr>
                        <a:t>Низкая</a:t>
                      </a:r>
                    </a:p>
                  </a:txBody>
                  <a:tcPr marL="53650" marR="53650" marT="26825" marB="26825" anchor="ctr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+mn-lt"/>
                        </a:rPr>
                        <a:t>Средняя</a:t>
                      </a:r>
                    </a:p>
                  </a:txBody>
                  <a:tcPr marL="53650" marR="53650" marT="26825" marB="26825" anchor="ctr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+mn-lt"/>
                        </a:rPr>
                        <a:t>Средняя</a:t>
                      </a:r>
                    </a:p>
                  </a:txBody>
                  <a:tcPr marL="53650" marR="53650" marT="26825" marB="26825" anchor="ctr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n-lt"/>
                        </a:rPr>
                        <a:t>❌ </a:t>
                      </a:r>
                      <a:r>
                        <a:rPr lang="ru-RU" sz="1400" dirty="0">
                          <a:latin typeface="+mn-lt"/>
                        </a:rPr>
                        <a:t>Очень низкая</a:t>
                      </a:r>
                    </a:p>
                  </a:txBody>
                  <a:tcPr marL="53650" marR="53650" marT="26825" marB="26825" anchor="ctr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94686595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2020</TotalTime>
  <Words>599</Words>
  <Application>Microsoft Office PowerPoint</Application>
  <PresentationFormat>Произвольный</PresentationFormat>
  <Paragraphs>120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Софья Осипова</dc:creator>
  <cp:lastModifiedBy>User</cp:lastModifiedBy>
  <cp:revision>7</cp:revision>
  <dcterms:created xsi:type="dcterms:W3CDTF">2025-09-24T13:19:59Z</dcterms:created>
  <dcterms:modified xsi:type="dcterms:W3CDTF">2025-12-15T22:35:31Z</dcterms:modified>
</cp:coreProperties>
</file>