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69" r:id="rId5"/>
    <p:sldId id="270" r:id="rId6"/>
    <p:sldId id="259" r:id="rId7"/>
    <p:sldId id="274" r:id="rId8"/>
    <p:sldId id="271" r:id="rId9"/>
    <p:sldId id="262" r:id="rId10"/>
    <p:sldId id="260" r:id="rId11"/>
    <p:sldId id="261" r:id="rId12"/>
    <p:sldId id="273" r:id="rId13"/>
    <p:sldId id="27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23CAD-362B-4A4E-9D44-86C8F44BDDD6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736DC-4466-404B-B098-56233A3EF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31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608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68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310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16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043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130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616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667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68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946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227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18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56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CB96C-05C6-4150-9FA0-B3A3FFE9B329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AD0E4-9BC1-4E1F-9963-7649703A0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728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7136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microsoft.com/office/2007/relationships/hdphoto" Target="../media/hdphoto1.wdp"/><Relationship Id="rId7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jp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7903" t="13691" r="3291" b="2700"/>
          <a:stretch/>
        </p:blipFill>
        <p:spPr>
          <a:xfrm>
            <a:off x="439219" y="0"/>
            <a:ext cx="11554661" cy="68506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14400" y="-179493"/>
            <a:ext cx="11277600" cy="76132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06880" y="1149774"/>
            <a:ext cx="8603854" cy="23876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990000"/>
                </a:solidFill>
                <a:latin typeface="+mn-lt"/>
              </a:rPr>
              <a:t>С4 Создание настольной экологической игры</a:t>
            </a:r>
            <a:br>
              <a:rPr lang="ru-RU" sz="4000" b="1" dirty="0" smtClean="0">
                <a:solidFill>
                  <a:srgbClr val="990000"/>
                </a:solidFill>
                <a:latin typeface="+mn-lt"/>
              </a:rPr>
            </a:br>
            <a:endParaRPr lang="ru-RU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6880" y="3439445"/>
            <a:ext cx="8603854" cy="233172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990000"/>
                </a:solidFill>
              </a:rPr>
              <a:t>ФГАОУ ВО «Южный федеральный университет</a:t>
            </a:r>
            <a:r>
              <a:rPr lang="ru-RU" b="1" dirty="0" smtClean="0">
                <a:solidFill>
                  <a:srgbClr val="990000"/>
                </a:solidFill>
              </a:rPr>
              <a:t>»</a:t>
            </a:r>
          </a:p>
          <a:p>
            <a:pPr algn="l"/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Заказчик: Отдел по охране окружающей среды и природных ресурсов Администрации города </a:t>
            </a:r>
            <a:r>
              <a:rPr lang="ru-RU" b="1" dirty="0" smtClean="0">
                <a:solidFill>
                  <a:schemeClr val="bg1"/>
                </a:solidFill>
              </a:rPr>
              <a:t>Таганрога</a:t>
            </a:r>
          </a:p>
          <a:p>
            <a:pPr algn="l"/>
            <a:r>
              <a:rPr lang="ru-RU" sz="2800" b="1" dirty="0" smtClean="0">
                <a:solidFill>
                  <a:schemeClr val="bg1"/>
                </a:solidFill>
              </a:rPr>
              <a:t/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Задача: Повышение экологической культуры у подрастающего поколения, в том числе у молодежи города Таганрога.</a:t>
            </a:r>
          </a:p>
          <a:p>
            <a:endParaRPr lang="ru-RU" dirty="0">
              <a:solidFill>
                <a:srgbClr val="99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6720" y="229960"/>
            <a:ext cx="1382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Проект С4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38880" y="229960"/>
            <a:ext cx="1314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</a:rPr>
              <a:t>SfeduNetХ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574" y="89617"/>
            <a:ext cx="1390008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44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Объект 2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51270"/>
          <a:stretch/>
        </p:blipFill>
        <p:spPr>
          <a:xfrm>
            <a:off x="0" y="6099"/>
            <a:ext cx="4114800" cy="68519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" y="0"/>
            <a:ext cx="6187440" cy="64008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+mn-lt"/>
              </a:rPr>
              <a:t>О компании-заказчике</a:t>
            </a:r>
            <a:endParaRPr lang="ru-RU" sz="32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680" y="167640"/>
            <a:ext cx="5989320" cy="663717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35280" y="640080"/>
            <a:ext cx="6172200" cy="61647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600" dirty="0" smtClean="0"/>
              <a:t>Организация деятельности по повышению уровня экологической грамотности населения города Таганрога, в том числе молодежи. 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rgbClr val="C00000"/>
                </a:solidFill>
              </a:rPr>
              <a:t>Продукт:</a:t>
            </a:r>
            <a:r>
              <a:rPr lang="ru-RU" sz="2600" dirty="0" smtClean="0">
                <a:solidFill>
                  <a:srgbClr val="C00000"/>
                </a:solidFill>
              </a:rPr>
              <a:t> </a:t>
            </a:r>
            <a:r>
              <a:rPr lang="ru-RU" sz="2600" dirty="0" smtClean="0"/>
              <a:t>готовая настольная экологическая игра, которая будет не только развлекать, но и просвещать, формировать навыки экологически грамотного и безопасного поведения молодежи. 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rgbClr val="C00000"/>
                </a:solidFill>
              </a:rPr>
              <a:t>Пользователи:</a:t>
            </a:r>
            <a:r>
              <a:rPr lang="ru-RU" sz="2600" dirty="0" smtClean="0">
                <a:solidFill>
                  <a:srgbClr val="C00000"/>
                </a:solidFill>
              </a:rPr>
              <a:t> </a:t>
            </a:r>
            <a:r>
              <a:rPr lang="ru-RU" sz="2600" dirty="0" smtClean="0"/>
              <a:t>школьники старших классов и их родители, студенты колледжей и университетов.  </a:t>
            </a:r>
            <a:endParaRPr lang="ru-RU" sz="2600" dirty="0"/>
          </a:p>
          <a:p>
            <a:pPr marL="0" indent="0">
              <a:buNone/>
            </a:pPr>
            <a:r>
              <a:rPr lang="ru-RU" sz="2600" b="1" dirty="0">
                <a:solidFill>
                  <a:srgbClr val="C00000"/>
                </a:solidFill>
              </a:rPr>
              <a:t>Проблема:</a:t>
            </a:r>
            <a:r>
              <a:rPr lang="ru-RU" sz="2600" dirty="0">
                <a:solidFill>
                  <a:srgbClr val="C00000"/>
                </a:solidFill>
              </a:rPr>
              <a:t> </a:t>
            </a:r>
            <a:r>
              <a:rPr lang="ru-RU" sz="2600" dirty="0" smtClean="0"/>
              <a:t>недостаточные </a:t>
            </a:r>
            <a:r>
              <a:rPr lang="ru-RU" sz="2600" dirty="0"/>
              <a:t>знания среди молодежи об экологических проблемах и путях их </a:t>
            </a:r>
            <a:r>
              <a:rPr lang="ru-RU" sz="2600" dirty="0" smtClean="0"/>
              <a:t>решения.</a:t>
            </a:r>
            <a:r>
              <a:rPr lang="ru-RU" sz="2600" dirty="0"/>
              <a:t>​​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973088" y="0"/>
            <a:ext cx="121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Проект С4</a:t>
            </a:r>
          </a:p>
        </p:txBody>
      </p:sp>
    </p:spTree>
    <p:extLst>
      <p:ext uri="{BB962C8B-B14F-4D97-AF65-F5344CB8AC3E}">
        <p14:creationId xmlns:p14="http://schemas.microsoft.com/office/powerpoint/2010/main" val="360414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880" y="0"/>
            <a:ext cx="12755881" cy="68600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" y="1"/>
            <a:ext cx="10515600" cy="9144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990000"/>
                </a:solidFill>
                <a:latin typeface="+mn-lt"/>
              </a:rPr>
              <a:t>Ограничения и пожелания заказчика</a:t>
            </a:r>
            <a:endParaRPr lang="ru-RU" sz="3600" b="1" dirty="0">
              <a:solidFill>
                <a:srgbClr val="99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1480" y="789304"/>
            <a:ext cx="5349240" cy="48799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990000"/>
                </a:solidFill>
              </a:rPr>
              <a:t>Какие технологии обязательно использовать? </a:t>
            </a:r>
          </a:p>
          <a:p>
            <a:pPr marL="0" indent="0">
              <a:buNone/>
            </a:pPr>
            <a:r>
              <a:rPr lang="ru-RU" sz="2400" dirty="0" smtClean="0"/>
              <a:t>Заказчику потребуется интеграция игры с уже существующими образовательными программами и инициативами. </a:t>
            </a:r>
          </a:p>
          <a:p>
            <a:pPr marL="0" indent="0">
              <a:buNone/>
            </a:pPr>
            <a:r>
              <a:rPr lang="ru-RU" sz="2400" dirty="0" smtClean="0"/>
              <a:t>Создание </a:t>
            </a:r>
            <a:r>
              <a:rPr lang="ru-RU" sz="2400" dirty="0"/>
              <a:t>общих обсуждений и дебатов на тему экологии, где игроки могут делиться мнениями и предлагать решения.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Организация командной игры, где участники должны работать вместе для достижения общей цели, что способствует развитию навыков сотрудничества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440" y="914401"/>
            <a:ext cx="5760719" cy="57607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5761" y="1703704"/>
            <a:ext cx="45719" cy="1219200"/>
          </a:xfrm>
          <a:prstGeom prst="rect">
            <a:avLst/>
          </a:prstGeom>
          <a:solidFill>
            <a:srgbClr val="990000"/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5761" y="3170393"/>
            <a:ext cx="45719" cy="1083628"/>
          </a:xfrm>
          <a:prstGeom prst="rect">
            <a:avLst/>
          </a:prstGeom>
          <a:solidFill>
            <a:srgbClr val="990000"/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1002" y="4531043"/>
            <a:ext cx="45719" cy="1645920"/>
          </a:xfrm>
          <a:prstGeom prst="rect">
            <a:avLst/>
          </a:prstGeom>
          <a:solidFill>
            <a:srgbClr val="990000"/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912127" y="87869"/>
            <a:ext cx="118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Проект С4</a:t>
            </a:r>
          </a:p>
        </p:txBody>
      </p:sp>
    </p:spTree>
    <p:extLst>
      <p:ext uri="{BB962C8B-B14F-4D97-AF65-F5344CB8AC3E}">
        <p14:creationId xmlns:p14="http://schemas.microsoft.com/office/powerpoint/2010/main" val="21466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8640" y="0"/>
            <a:ext cx="1274064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" y="1"/>
            <a:ext cx="10515600" cy="86868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990000"/>
                </a:solidFill>
                <a:latin typeface="+mn-lt"/>
              </a:rPr>
              <a:t>Ограничения и пожелания заказчика</a:t>
            </a:r>
            <a:endParaRPr lang="ru-RU" sz="3600" b="1" dirty="0">
              <a:solidFill>
                <a:srgbClr val="99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2440" y="1200785"/>
            <a:ext cx="5181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990000"/>
                </a:solidFill>
              </a:rPr>
              <a:t>Есть ли экономические или этические ограничения? Чем они вызваны?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990000"/>
                </a:solidFill>
              </a:rPr>
              <a:t>Возраст участников. </a:t>
            </a:r>
            <a:r>
              <a:rPr lang="ru-RU" dirty="0" smtClean="0"/>
              <a:t>Игра ориентирована на школьников </a:t>
            </a:r>
            <a:r>
              <a:rPr lang="ru-RU" dirty="0"/>
              <a:t>старших </a:t>
            </a:r>
            <a:r>
              <a:rPr lang="ru-RU" dirty="0" smtClean="0"/>
              <a:t>классов, студентов колледжей </a:t>
            </a:r>
            <a:r>
              <a:rPr lang="ru-RU" dirty="0"/>
              <a:t>и университетов. </a:t>
            </a:r>
            <a:r>
              <a:rPr lang="ru-RU" dirty="0" smtClean="0"/>
              <a:t>Поэтому задания и уровень сложности должны соответствовать их возрастным особенностям и знаниям.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990000"/>
                </a:solidFill>
              </a:rPr>
              <a:t>Бюджетирование.</a:t>
            </a:r>
            <a:r>
              <a:rPr lang="ru-RU" dirty="0" smtClean="0"/>
              <a:t> Необходимо учитывать бюджетные ограничения</a:t>
            </a:r>
            <a:r>
              <a:rPr lang="ru-RU" dirty="0"/>
              <a:t> </a:t>
            </a:r>
            <a:r>
              <a:rPr lang="ru-RU" dirty="0" smtClean="0"/>
              <a:t>заказчика.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85393" y="868681"/>
            <a:ext cx="5846121" cy="58400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6721" y="2417287"/>
            <a:ext cx="45719" cy="1691640"/>
          </a:xfrm>
          <a:prstGeom prst="rect">
            <a:avLst/>
          </a:prstGeom>
          <a:solidFill>
            <a:srgbClr val="990000"/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6721" y="4568984"/>
            <a:ext cx="45719" cy="756445"/>
          </a:xfrm>
          <a:prstGeom prst="rect">
            <a:avLst/>
          </a:prstGeom>
          <a:solidFill>
            <a:srgbClr val="990000"/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805160" y="65009"/>
            <a:ext cx="118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Проект С4</a:t>
            </a:r>
          </a:p>
        </p:txBody>
      </p:sp>
    </p:spTree>
    <p:extLst>
      <p:ext uri="{BB962C8B-B14F-4D97-AF65-F5344CB8AC3E}">
        <p14:creationId xmlns:p14="http://schemas.microsoft.com/office/powerpoint/2010/main" val="253682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38" y="3222294"/>
            <a:ext cx="2525113" cy="3457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4488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+mn-lt"/>
              </a:rPr>
              <a:t>Миссия-Чёрный город</a:t>
            </a:r>
            <a:endParaRPr lang="ru-RU" sz="36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9" y="944881"/>
            <a:ext cx="8033339" cy="535555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6" t="3057" r="2820" b="3865"/>
          <a:stretch/>
        </p:blipFill>
        <p:spPr>
          <a:xfrm>
            <a:off x="9537278" y="1"/>
            <a:ext cx="2501936" cy="31591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9578898" y="110945"/>
            <a:ext cx="25122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Карты основных действий</a:t>
            </a:r>
            <a:br>
              <a:rPr lang="ru-RU" b="1" dirty="0"/>
            </a:br>
            <a:r>
              <a:rPr lang="ru-RU" dirty="0"/>
              <a:t>На этих картах описаны экологические </a:t>
            </a:r>
            <a:r>
              <a:rPr lang="ru-RU" dirty="0" smtClean="0"/>
              <a:t>вызовы   (например: </a:t>
            </a:r>
            <a:r>
              <a:rPr lang="ru-RU" dirty="0"/>
              <a:t>загрязнение воды или </a:t>
            </a:r>
            <a:r>
              <a:rPr lang="ru-RU" dirty="0" smtClean="0"/>
              <a:t>врубка леса). Игроки </a:t>
            </a:r>
            <a:r>
              <a:rPr lang="ru-RU" dirty="0"/>
              <a:t>совместно решают, </a:t>
            </a:r>
            <a:r>
              <a:rPr lang="ru-RU" dirty="0" smtClean="0"/>
              <a:t>что </a:t>
            </a:r>
            <a:r>
              <a:rPr lang="ru-RU" dirty="0"/>
              <a:t>нужно предпринять </a:t>
            </a:r>
            <a:r>
              <a:rPr lang="ru-RU" dirty="0" smtClean="0"/>
              <a:t>для их устранения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646406" y="3810672"/>
            <a:ext cx="23928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Карты дополнительных </a:t>
            </a:r>
            <a:r>
              <a:rPr lang="ru-RU" b="1" dirty="0" smtClean="0"/>
              <a:t>заданий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Эти карты представляют собой дополнительные задания от ведущего, которые разнообразят </a:t>
            </a:r>
            <a:r>
              <a:rPr lang="ru-RU" dirty="0" smtClean="0"/>
              <a:t>игру.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25" r="33879" b="29525"/>
          <a:stretch/>
        </p:blipFill>
        <p:spPr>
          <a:xfrm>
            <a:off x="8076988" y="1579564"/>
            <a:ext cx="1197936" cy="3879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96" y="2663226"/>
            <a:ext cx="1138047" cy="15697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96" y="4950848"/>
            <a:ext cx="1134828" cy="83409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5641" y="6395995"/>
            <a:ext cx="118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Проект С4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2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69190" y="365125"/>
            <a:ext cx="138461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12604" y="-25182"/>
            <a:ext cx="2889754" cy="354818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99760" y="3260245"/>
            <a:ext cx="2935716" cy="38147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2587" y="365070"/>
            <a:ext cx="37648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Общее </a:t>
            </a:r>
            <a:r>
              <a:rPr lang="ru-RU" sz="2000" dirty="0"/>
              <a:t>количество карт – 96.</a:t>
            </a:r>
          </a:p>
          <a:p>
            <a:r>
              <a:rPr lang="ru-RU" sz="2000" dirty="0"/>
              <a:t>Сложность: 3 уровня.</a:t>
            </a:r>
          </a:p>
          <a:p>
            <a:r>
              <a:rPr lang="ru-RU" sz="2000" dirty="0" smtClean="0"/>
              <a:t>В каждом: </a:t>
            </a:r>
          </a:p>
          <a:p>
            <a:r>
              <a:rPr lang="ru-RU" sz="2000" dirty="0"/>
              <a:t>-</a:t>
            </a:r>
            <a:r>
              <a:rPr lang="ru-RU" sz="2000" dirty="0" smtClean="0"/>
              <a:t>12 основных карт действий,        -20 карт дополнительных заданий.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540" y="-24788"/>
            <a:ext cx="2889754" cy="35481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787" y="-24788"/>
            <a:ext cx="2889754" cy="35481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07019" y="3260245"/>
            <a:ext cx="2936363" cy="38147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1779" y="3222703"/>
            <a:ext cx="2990671" cy="38852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69072" y="236667"/>
            <a:ext cx="249789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400" b="1" i="1" dirty="0"/>
              <a:t>Экологический </a:t>
            </a:r>
            <a:r>
              <a:rPr lang="ru-RU" sz="1400" b="1" i="1" dirty="0" smtClean="0"/>
              <a:t>круг</a:t>
            </a:r>
            <a:endParaRPr lang="ru-RU" sz="1400" b="1" i="1" dirty="0"/>
          </a:p>
          <a:p>
            <a:pPr algn="ctr"/>
            <a:r>
              <a:rPr lang="ru-RU" sz="1400" dirty="0"/>
              <a:t>   </a:t>
            </a:r>
            <a:r>
              <a:rPr lang="ru-RU" sz="1400" dirty="0" smtClean="0"/>
              <a:t>Создайте </a:t>
            </a:r>
            <a:r>
              <a:rPr lang="ru-RU" sz="1400" dirty="0"/>
              <a:t>круг из участников. Каждый игрок по очереди называет одно экологическое правило или привычку, которую он старается </a:t>
            </a:r>
            <a:r>
              <a:rPr lang="ru-RU" sz="1400" dirty="0" smtClean="0"/>
              <a:t>соблюдать.</a:t>
            </a:r>
          </a:p>
          <a:p>
            <a:pPr algn="ctr"/>
            <a:endParaRPr lang="ru-RU" sz="1400" dirty="0"/>
          </a:p>
          <a:p>
            <a:pPr algn="ctr"/>
            <a:r>
              <a:rPr lang="ru-RU" sz="1400" dirty="0" smtClean="0"/>
              <a:t>После </a:t>
            </a:r>
            <a:r>
              <a:rPr lang="ru-RU" sz="1400" dirty="0"/>
              <a:t>этого начните обсуждение, как такие привычки влияют на окружающую среду.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930719" y="215410"/>
            <a:ext cx="238898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/>
              <a:t>Экологическая </a:t>
            </a:r>
            <a:r>
              <a:rPr lang="ru-RU" sz="1400" b="1" i="1" dirty="0" smtClean="0"/>
              <a:t>цепочка</a:t>
            </a:r>
            <a:endParaRPr lang="ru-RU" sz="1400" b="1" i="1" dirty="0"/>
          </a:p>
          <a:p>
            <a:pPr algn="ctr"/>
            <a:r>
              <a:rPr lang="ru-RU" sz="1400" dirty="0"/>
              <a:t>   </a:t>
            </a:r>
            <a:r>
              <a:rPr lang="ru-RU" sz="1400" dirty="0" smtClean="0"/>
              <a:t>Каждый </a:t>
            </a:r>
            <a:r>
              <a:rPr lang="ru-RU" sz="1400" dirty="0"/>
              <a:t>игрок выбирает продукт </a:t>
            </a:r>
            <a:r>
              <a:rPr lang="ru-RU" sz="1400" dirty="0" smtClean="0"/>
              <a:t>и </a:t>
            </a:r>
            <a:r>
              <a:rPr lang="ru-RU" sz="1400" dirty="0"/>
              <a:t>рассказывает о его жизненном цикле: от добычи сырья до переработки. </a:t>
            </a:r>
            <a:endParaRPr lang="ru-RU" sz="1400" dirty="0" smtClean="0"/>
          </a:p>
          <a:p>
            <a:pPr algn="ctr"/>
            <a:endParaRPr lang="ru-RU" sz="1400" dirty="0"/>
          </a:p>
          <a:p>
            <a:pPr algn="ctr"/>
            <a:r>
              <a:rPr lang="ru-RU" sz="1400" dirty="0" smtClean="0"/>
              <a:t>Обсудите</a:t>
            </a:r>
            <a:r>
              <a:rPr lang="ru-RU" sz="1400" dirty="0"/>
              <a:t>, какие экологические последствия могут возникнуть на каждом этапе и что можно сделать, чтобы снизить негативное влияние.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9684426" y="267445"/>
            <a:ext cx="233493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/>
              <a:t>Альтернативное </a:t>
            </a:r>
            <a:r>
              <a:rPr lang="ru-RU" sz="1400" b="1" i="1" dirty="0" smtClean="0"/>
              <a:t>будущее</a:t>
            </a:r>
            <a:endParaRPr lang="ru-RU" sz="1400" b="1" i="1" dirty="0"/>
          </a:p>
          <a:p>
            <a:pPr algn="ctr"/>
            <a:r>
              <a:rPr lang="ru-RU" sz="1400" dirty="0"/>
              <a:t>    </a:t>
            </a:r>
            <a:r>
              <a:rPr lang="ru-RU" sz="1400" dirty="0" smtClean="0"/>
              <a:t>Попросите </a:t>
            </a:r>
            <a:r>
              <a:rPr lang="ru-RU" sz="1400" dirty="0"/>
              <a:t>участников представить мир через 50 лет, если все государства примут эффективные меры для защиты окружающей среды. </a:t>
            </a:r>
            <a:endParaRPr lang="ru-RU" sz="1400" dirty="0" smtClean="0"/>
          </a:p>
          <a:p>
            <a:pPr algn="ctr"/>
            <a:endParaRPr lang="ru-RU" sz="1400" dirty="0"/>
          </a:p>
          <a:p>
            <a:pPr algn="ctr"/>
            <a:r>
              <a:rPr lang="ru-RU" sz="1400" dirty="0" smtClean="0"/>
              <a:t>Как </a:t>
            </a:r>
            <a:r>
              <a:rPr lang="ru-RU" sz="1400" dirty="0"/>
              <a:t>будет выглядеть жизнь людей? Какие изменения произошли в </a:t>
            </a:r>
            <a:r>
              <a:rPr lang="ru-RU" sz="1400" dirty="0" smtClean="0"/>
              <a:t>природе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091972" y="3437544"/>
            <a:ext cx="24763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Девизом одного экологического проекта является фраза,  которая призывает к утилизации и переработке отходов. Чаще эта фраза используется в политике и социологии. Её </a:t>
            </a:r>
            <a:r>
              <a:rPr lang="ru-RU" sz="1400" dirty="0" smtClean="0"/>
              <a:t>авторам </a:t>
            </a:r>
            <a:r>
              <a:rPr lang="ru-RU" sz="1400" dirty="0"/>
              <a:t>называют Людовика Х</a:t>
            </a:r>
            <a:r>
              <a:rPr lang="en-US" sz="1400" dirty="0" smtClean="0"/>
              <a:t>I</a:t>
            </a:r>
            <a:r>
              <a:rPr lang="ru-RU" sz="1400" dirty="0" smtClean="0"/>
              <a:t>, </a:t>
            </a:r>
            <a:r>
              <a:rPr lang="ru-RU" sz="1400" dirty="0"/>
              <a:t>а одним из первых кто применил на </a:t>
            </a:r>
            <a:r>
              <a:rPr lang="ru-RU" sz="1400" dirty="0" smtClean="0"/>
              <a:t>практике </a:t>
            </a:r>
            <a:r>
              <a:rPr lang="ru-RU" sz="1400" dirty="0"/>
              <a:t>называют Юлия Цезаря</a:t>
            </a:r>
            <a:r>
              <a:rPr lang="ru-RU" sz="1400" dirty="0" smtClean="0"/>
              <a:t>.</a:t>
            </a:r>
          </a:p>
          <a:p>
            <a:pPr algn="ctr"/>
            <a:endParaRPr lang="ru-RU" sz="1400" dirty="0"/>
          </a:p>
          <a:p>
            <a:pPr algn="ctr"/>
            <a:r>
              <a:rPr lang="ru-RU" sz="1400" dirty="0" smtClean="0"/>
              <a:t> </a:t>
            </a:r>
            <a:r>
              <a:rPr lang="ru-RU" sz="1400" dirty="0"/>
              <a:t>Назовите эту фразу.</a:t>
            </a:r>
            <a:endParaRPr lang="en-US" sz="1400" dirty="0"/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833191" y="3522998"/>
            <a:ext cx="244039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На официальном сайте экологического проекта «Сохрани лес» есть особое онлайн-устройство. Название этого устройства корнями восходит к слову </a:t>
            </a:r>
            <a:r>
              <a:rPr lang="en-US" sz="1400" dirty="0" err="1"/>
              <a:t>calx</a:t>
            </a:r>
            <a:r>
              <a:rPr lang="ru-RU" sz="1400" dirty="0"/>
              <a:t>, которое для римлян имело значение «мелкий камешек, галька». </a:t>
            </a:r>
            <a:endParaRPr lang="ru-RU" sz="1400" dirty="0" smtClean="0"/>
          </a:p>
          <a:p>
            <a:pPr algn="ctr"/>
            <a:endParaRPr lang="ru-RU" sz="1400" dirty="0"/>
          </a:p>
          <a:p>
            <a:pPr algn="ctr"/>
            <a:r>
              <a:rPr lang="ru-RU" sz="1400" dirty="0"/>
              <a:t>Как называется это устройство, о котором идет речь?</a:t>
            </a:r>
            <a:endParaRPr lang="en-US" sz="1400" dirty="0"/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9643382" y="3575472"/>
            <a:ext cx="232951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</a:t>
            </a:r>
            <a:r>
              <a:rPr lang="ru-RU" sz="1400" dirty="0" smtClean="0"/>
              <a:t>риспособление</a:t>
            </a:r>
            <a:r>
              <a:rPr lang="ru-RU" sz="1400" dirty="0"/>
              <a:t>, состоящее из скрепленных друг с другом бутылочных пробок, можно увидеть на поясе многих гидов, работающих на лесных и горных туристических маршрутах. </a:t>
            </a:r>
            <a:endParaRPr lang="ru-RU" sz="1400" dirty="0" smtClean="0"/>
          </a:p>
          <a:p>
            <a:pPr algn="ctr"/>
            <a:endParaRPr lang="ru-RU" sz="1400" dirty="0"/>
          </a:p>
          <a:p>
            <a:pPr algn="ctr"/>
            <a:r>
              <a:rPr lang="ru-RU" sz="1400" dirty="0"/>
              <a:t>С чем помогает бороться такое нехитрое приспособление?</a:t>
            </a:r>
            <a:endParaRPr lang="en-US" sz="1400" dirty="0"/>
          </a:p>
          <a:p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/>
          <a:srcRect l="6019" t="6165" r="6627" b="5761"/>
          <a:stretch/>
        </p:blipFill>
        <p:spPr>
          <a:xfrm>
            <a:off x="455400" y="2572933"/>
            <a:ext cx="2789606" cy="42850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12121" y="3099279"/>
            <a:ext cx="2476163" cy="3371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Карты основных действий</a:t>
            </a:r>
            <a:b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этих картах описаны экологические вызовы, например, загрязнение воды или высокий уровень выбросов </a:t>
            </a:r>
            <a:r>
              <a:rPr lang="en-US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Игроки совместно решают, какие действия нужно предпринять для их устранения.</a:t>
            </a:r>
            <a:b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Карты дополнительных заданий</a:t>
            </a:r>
            <a:b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Эти карты представляют собой дополнительные задания от ведущего, которые разнообразят игру и за успешное выполнение которых игроки получают больше </a:t>
            </a:r>
            <a:r>
              <a:rPr lang="ru-RU" sz="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эковалюты</a:t>
            </a: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Начало партии</a:t>
            </a:r>
            <a:b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игрок выбирает себе роль, получает карты и стартовый капитал в </a:t>
            </a:r>
            <a:r>
              <a:rPr lang="ru-RU" sz="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эковалюте</a:t>
            </a: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мере игры</a:t>
            </a:r>
            <a:b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Игроки попеременно обсуждают и решают проблемы, зарабатывая </a:t>
            </a:r>
            <a:r>
              <a:rPr lang="ru-RU" sz="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эковалюту</a:t>
            </a: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вкладывая её в переработку.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Конец игры</a:t>
            </a:r>
            <a:br>
              <a:rPr lang="ru-RU" sz="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Побеждает та команда или игрок, который накопил больше всего </a:t>
            </a:r>
            <a:r>
              <a:rPr lang="ru-RU" sz="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эковалюты</a:t>
            </a: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улучшил экологию города.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Эко-валюта зарабатывается игроками за успешное решение проблем и выполнение заданий. Она символизирует эффективность экологических решений.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Пластико</a:t>
            </a: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-перерабатывающий завод действует как банк, где участники обменивают </a:t>
            </a:r>
            <a:r>
              <a:rPr lang="ru-RU" sz="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эковалюту</a:t>
            </a: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улучшения для города. Завод стимулирует стратегическое использование ресурсов.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Сначала выберите ведущего, который будет курировать ход игры и координировать раздачу карт. Ведущий знакомит игроков с правилами и целями</a:t>
            </a:r>
            <a:r>
              <a:rPr lang="ru-RU" sz="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83098" y="2914926"/>
            <a:ext cx="1669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Правила игры</a:t>
            </a:r>
            <a:endParaRPr lang="ru-RU" sz="1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58652" y="365070"/>
            <a:ext cx="55123" cy="1938992"/>
          </a:xfrm>
          <a:prstGeom prst="rect">
            <a:avLst/>
          </a:prstGeom>
          <a:solidFill>
            <a:srgbClr val="990000"/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622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4500" y="2031800"/>
            <a:ext cx="3725700" cy="12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Сначала выберите ведущего, который будет курировать ход игры и координировать раздачу карт. Ведущий знакомит игроков с правилами и целями.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8026400" y="2628075"/>
            <a:ext cx="3606900" cy="12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Раздайте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каждому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игроку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эковалюту. Обозначьте текущие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экологические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проблемы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с помощью кубиков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и определите стратегии их решения.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16200" y="4417275"/>
            <a:ext cx="3725700" cy="11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Игроки принимают участие в дискуссии, предлагая решения и обсуждая их эффективность. Все действия фиксируются для накопления эковалюты.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8026400" y="4973775"/>
            <a:ext cx="3606900" cy="12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По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окончани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ю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партии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игроки подводят итоги, и победителем становится тот, кто накопил больше эковалюты и улучшил экосистему.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398600" y="482825"/>
            <a:ext cx="113949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Как играть в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«</a:t>
            </a:r>
            <a:r>
              <a:rPr lang="ru-RU" sz="3200" b="1" dirty="0" smtClean="0">
                <a:solidFill>
                  <a:srgbClr val="C00000"/>
                </a:solidFill>
                <a:ea typeface="Arial" pitchFamily="34" charset="-122"/>
                <a:cs typeface="Arial" pitchFamily="34" charset="-120"/>
              </a:rPr>
              <a:t>Миссия -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Черн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ый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город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»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804604" y="179839"/>
            <a:ext cx="118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Проект С4</a:t>
            </a:r>
          </a:p>
        </p:txBody>
      </p:sp>
    </p:spTree>
    <p:extLst>
      <p:ext uri="{BB962C8B-B14F-4D97-AF65-F5344CB8AC3E}">
        <p14:creationId xmlns:p14="http://schemas.microsoft.com/office/powerpoint/2010/main" val="19470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11680" y="-16829"/>
            <a:ext cx="1420368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"/>
            <a:ext cx="10515600" cy="11887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990000"/>
                </a:solidFill>
                <a:latin typeface="+mn-lt"/>
              </a:rPr>
              <a:t>Миссия – Черный город</a:t>
            </a:r>
            <a:endParaRPr lang="ru-RU" sz="3600" b="1" dirty="0">
              <a:solidFill>
                <a:srgbClr val="99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188721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Командная игра (от 6 человек); </a:t>
            </a:r>
          </a:p>
          <a:p>
            <a:pPr marL="0" indent="0">
              <a:buNone/>
            </a:pPr>
            <a:r>
              <a:rPr lang="ru-RU" dirty="0" smtClean="0"/>
              <a:t>Примерная продолжительность 1 час;</a:t>
            </a:r>
          </a:p>
          <a:p>
            <a:pPr marL="0" indent="0">
              <a:buNone/>
            </a:pPr>
            <a:r>
              <a:rPr lang="ru-RU" dirty="0" smtClean="0"/>
              <a:t>Возраст ограничен (16-22 лет);</a:t>
            </a:r>
          </a:p>
          <a:p>
            <a:pPr marL="0" indent="0">
              <a:buNone/>
            </a:pPr>
            <a:r>
              <a:rPr lang="ru-RU" dirty="0"/>
              <a:t>Цель игры </a:t>
            </a:r>
            <a:r>
              <a:rPr lang="ru-RU" dirty="0" smtClean="0"/>
              <a:t>- </a:t>
            </a:r>
            <a:r>
              <a:rPr lang="ru-RU" dirty="0"/>
              <a:t>собрать максимальное количество </a:t>
            </a:r>
            <a:r>
              <a:rPr lang="ru-RU" dirty="0" smtClean="0"/>
              <a:t>эко-валюты </a:t>
            </a:r>
            <a:r>
              <a:rPr lang="ru-RU" dirty="0"/>
              <a:t>и улучшить экологическую ситуацию в </a:t>
            </a:r>
            <a:r>
              <a:rPr lang="ru-RU" dirty="0" smtClean="0"/>
              <a:t>городе;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Пластико</a:t>
            </a:r>
            <a:r>
              <a:rPr lang="ru-RU" dirty="0"/>
              <a:t>-перерабатывающий завод действует как банк, где участники обменивают </a:t>
            </a:r>
            <a:r>
              <a:rPr lang="ru-RU" dirty="0" smtClean="0"/>
              <a:t>эко-валюту </a:t>
            </a:r>
            <a:r>
              <a:rPr lang="ru-RU" dirty="0"/>
              <a:t>на улучшения для города.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62600" y="386160"/>
            <a:ext cx="6335498" cy="63430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950227" y="16828"/>
            <a:ext cx="118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Проект С4</a:t>
            </a:r>
          </a:p>
        </p:txBody>
      </p:sp>
    </p:spTree>
    <p:extLst>
      <p:ext uri="{BB962C8B-B14F-4D97-AF65-F5344CB8AC3E}">
        <p14:creationId xmlns:p14="http://schemas.microsoft.com/office/powerpoint/2010/main" val="126254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7"/>
          <a:stretch/>
        </p:blipFill>
        <p:spPr>
          <a:xfrm>
            <a:off x="1920239" y="-32004"/>
            <a:ext cx="3993927" cy="237195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4"/>
          <a:stretch/>
        </p:blipFill>
        <p:spPr>
          <a:xfrm>
            <a:off x="89480" y="2295760"/>
            <a:ext cx="3438621" cy="219286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r="4640"/>
          <a:stretch/>
        </p:blipFill>
        <p:spPr>
          <a:xfrm>
            <a:off x="8180230" y="-18400"/>
            <a:ext cx="3886201" cy="23774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4" r="7573"/>
          <a:stretch/>
        </p:blipFill>
        <p:spPr>
          <a:xfrm>
            <a:off x="5914166" y="2207487"/>
            <a:ext cx="3580354" cy="22706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0"/>
          <a:stretch/>
        </p:blipFill>
        <p:spPr>
          <a:xfrm>
            <a:off x="1905000" y="4488627"/>
            <a:ext cx="4013454" cy="24039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r="7650" b="10177"/>
          <a:stretch/>
        </p:blipFill>
        <p:spPr>
          <a:xfrm>
            <a:off x="8056156" y="4478134"/>
            <a:ext cx="4010275" cy="23693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046" y="118215"/>
            <a:ext cx="127417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0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67840" y="8414"/>
            <a:ext cx="13959841" cy="68495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040" y="1"/>
            <a:ext cx="10515600" cy="8839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990000"/>
                </a:solidFill>
                <a:latin typeface="+mn-lt"/>
              </a:rPr>
              <a:t>Ценность</a:t>
            </a:r>
            <a:endParaRPr lang="ru-RU" sz="3600" b="1" dirty="0">
              <a:solidFill>
                <a:srgbClr val="99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6240" y="123126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Это социальный проект. Он направлен на повышение экологической культуры молодежи города Таганрога. Наше решение принесет заказчику более осведомленную, </a:t>
            </a:r>
            <a:r>
              <a:rPr lang="ru-RU" dirty="0" err="1" smtClean="0"/>
              <a:t>экологичную</a:t>
            </a:r>
            <a:r>
              <a:rPr lang="ru-RU" dirty="0" smtClean="0"/>
              <a:t>, просвещенную молодежь.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11874" y="393064"/>
            <a:ext cx="6139167" cy="61448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969674" y="23732"/>
            <a:ext cx="118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Проект С4</a:t>
            </a:r>
          </a:p>
        </p:txBody>
      </p:sp>
    </p:spTree>
    <p:extLst>
      <p:ext uri="{BB962C8B-B14F-4D97-AF65-F5344CB8AC3E}">
        <p14:creationId xmlns:p14="http://schemas.microsoft.com/office/powerpoint/2010/main" val="384995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55225955"/>
              </p:ext>
            </p:extLst>
          </p:nvPr>
        </p:nvGraphicFramePr>
        <p:xfrm>
          <a:off x="0" y="0"/>
          <a:ext cx="7058721" cy="6858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907">
                  <a:extLst>
                    <a:ext uri="{9D8B030D-6E8A-4147-A177-3AD203B41FA5}">
                      <a16:colId xmlns:a16="http://schemas.microsoft.com/office/drawing/2014/main" val="2159581775"/>
                    </a:ext>
                  </a:extLst>
                </a:gridCol>
                <a:gridCol w="2352907">
                  <a:extLst>
                    <a:ext uri="{9D8B030D-6E8A-4147-A177-3AD203B41FA5}">
                      <a16:colId xmlns:a16="http://schemas.microsoft.com/office/drawing/2014/main" val="163427327"/>
                    </a:ext>
                  </a:extLst>
                </a:gridCol>
                <a:gridCol w="2352907">
                  <a:extLst>
                    <a:ext uri="{9D8B030D-6E8A-4147-A177-3AD203B41FA5}">
                      <a16:colId xmlns:a16="http://schemas.microsoft.com/office/drawing/2014/main" val="1387394470"/>
                    </a:ext>
                  </a:extLst>
                </a:gridCol>
              </a:tblGrid>
              <a:tr h="500431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n-lt"/>
                        </a:rPr>
                        <a:t>Услуга</a:t>
                      </a:r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n-lt"/>
                        </a:rPr>
                        <a:t>Материалы</a:t>
                      </a:r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n-lt"/>
                        </a:rPr>
                        <a:t>Стоимость</a:t>
                      </a:r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227448"/>
                  </a:ext>
                </a:extLst>
              </a:tr>
              <a:tr h="65373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Печать игрового поля формата А2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Матовая бумага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389,58 </a:t>
                      </a:r>
                      <a:r>
                        <a:rPr lang="ru-RU" b="0" dirty="0" err="1" smtClean="0">
                          <a:latin typeface="+mn-lt"/>
                        </a:rPr>
                        <a:t>руб</a:t>
                      </a:r>
                      <a:r>
                        <a:rPr lang="ru-RU" b="0" dirty="0" smtClean="0">
                          <a:latin typeface="+mn-lt"/>
                        </a:rPr>
                        <a:t>/</a:t>
                      </a:r>
                      <a:r>
                        <a:rPr lang="ru-RU" b="0" dirty="0" err="1" smtClean="0">
                          <a:latin typeface="+mn-lt"/>
                        </a:rPr>
                        <a:t>шт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853216"/>
                  </a:ext>
                </a:extLst>
              </a:tr>
              <a:tr h="65373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Печать</a:t>
                      </a:r>
                      <a:r>
                        <a:rPr lang="ru-RU" b="0" baseline="0" dirty="0" smtClean="0">
                          <a:latin typeface="+mn-lt"/>
                        </a:rPr>
                        <a:t> карточек основного действия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Глянцевая плотная бумага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65</a:t>
                      </a:r>
                      <a:r>
                        <a:rPr lang="ru-RU" b="0" baseline="0" dirty="0" smtClean="0">
                          <a:latin typeface="+mn-lt"/>
                        </a:rPr>
                        <a:t> х 2 </a:t>
                      </a:r>
                      <a:r>
                        <a:rPr lang="ru-RU" b="0" baseline="0" dirty="0" err="1" smtClean="0">
                          <a:latin typeface="+mn-lt"/>
                        </a:rPr>
                        <a:t>руб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398393"/>
                  </a:ext>
                </a:extLst>
              </a:tr>
              <a:tr h="933899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Печать карточек дополнительного действия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Глянцевая плотная бумага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65 х 2 </a:t>
                      </a:r>
                      <a:r>
                        <a:rPr lang="ru-RU" b="0" dirty="0" err="1" smtClean="0">
                          <a:latin typeface="+mn-lt"/>
                        </a:rPr>
                        <a:t>руб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275612"/>
                  </a:ext>
                </a:extLst>
              </a:tr>
              <a:tr h="65373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Печать эко-валюты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Глянцевая плотная бумага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65 х 8 </a:t>
                      </a:r>
                      <a:r>
                        <a:rPr lang="ru-RU" b="0" dirty="0" err="1" smtClean="0">
                          <a:latin typeface="+mn-lt"/>
                        </a:rPr>
                        <a:t>руб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65994"/>
                  </a:ext>
                </a:extLst>
              </a:tr>
              <a:tr h="500431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Игральные кубики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150 </a:t>
                      </a:r>
                      <a:r>
                        <a:rPr lang="ru-RU" b="0" dirty="0" err="1" smtClean="0">
                          <a:latin typeface="+mn-lt"/>
                        </a:rPr>
                        <a:t>руб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471647"/>
                  </a:ext>
                </a:extLst>
              </a:tr>
              <a:tr h="65373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Разработка</a:t>
                      </a:r>
                      <a:r>
                        <a:rPr lang="ru-RU" b="0" baseline="0" dirty="0" smtClean="0">
                          <a:latin typeface="+mn-lt"/>
                        </a:rPr>
                        <a:t> и печать коробки-завода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Плотный картон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1000 </a:t>
                      </a:r>
                      <a:r>
                        <a:rPr lang="ru-RU" b="0" dirty="0" err="1" smtClean="0">
                          <a:latin typeface="+mn-lt"/>
                        </a:rPr>
                        <a:t>руб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981742"/>
                  </a:ext>
                </a:extLst>
              </a:tr>
              <a:tr h="65373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Разработка и печать коробки-упаковки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Плотный картон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1000 </a:t>
                      </a:r>
                      <a:r>
                        <a:rPr lang="ru-RU" b="0" dirty="0" err="1" smtClean="0">
                          <a:latin typeface="+mn-lt"/>
                        </a:rPr>
                        <a:t>руб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934249"/>
                  </a:ext>
                </a:extLst>
              </a:tr>
              <a:tr h="65373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Печать правил игры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Бумага тонкая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мат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3 </a:t>
                      </a:r>
                      <a:r>
                        <a:rPr lang="ru-RU" b="0" dirty="0" err="1" smtClean="0">
                          <a:latin typeface="+mn-lt"/>
                        </a:rPr>
                        <a:t>руб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02054"/>
                  </a:ext>
                </a:extLst>
              </a:tr>
              <a:tr h="500431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Песочные часы 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150 </a:t>
                      </a:r>
                      <a:r>
                        <a:rPr lang="ru-RU" b="0" dirty="0" err="1" smtClean="0">
                          <a:latin typeface="+mn-lt"/>
                        </a:rPr>
                        <a:t>руб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847202"/>
                  </a:ext>
                </a:extLst>
              </a:tr>
              <a:tr h="500431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n-lt"/>
                        </a:rPr>
                        <a:t>Итого</a:t>
                      </a:r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n-lt"/>
                        </a:rPr>
                        <a:t>3212,58 </a:t>
                      </a:r>
                      <a:r>
                        <a:rPr lang="ru-RU" b="1" dirty="0" err="1" smtClean="0">
                          <a:latin typeface="+mn-lt"/>
                        </a:rPr>
                        <a:t>руб</a:t>
                      </a:r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34043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22686295"/>
              </p:ext>
            </p:extLst>
          </p:nvPr>
        </p:nvGraphicFramePr>
        <p:xfrm>
          <a:off x="7741921" y="2098516"/>
          <a:ext cx="4145280" cy="2209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640">
                  <a:extLst>
                    <a:ext uri="{9D8B030D-6E8A-4147-A177-3AD203B41FA5}">
                      <a16:colId xmlns:a16="http://schemas.microsoft.com/office/drawing/2014/main" val="2420016154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1867416268"/>
                    </a:ext>
                  </a:extLst>
                </a:gridCol>
              </a:tblGrid>
              <a:tr h="441961">
                <a:tc>
                  <a:txBody>
                    <a:bodyPr/>
                    <a:lstStyle/>
                    <a:p>
                      <a:r>
                        <a:rPr lang="ru-RU" dirty="0" smtClean="0"/>
                        <a:t>Тираж комплектов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541811"/>
                  </a:ext>
                </a:extLst>
              </a:tr>
              <a:tr h="441961">
                <a:tc>
                  <a:txBody>
                    <a:bodyPr/>
                    <a:lstStyle/>
                    <a:p>
                      <a:r>
                        <a:rPr lang="ru-RU" dirty="0" smtClean="0"/>
                        <a:t>10 штук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12000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693369"/>
                  </a:ext>
                </a:extLst>
              </a:tr>
              <a:tr h="441961">
                <a:tc>
                  <a:txBody>
                    <a:bodyPr/>
                    <a:lstStyle/>
                    <a:p>
                      <a:r>
                        <a:rPr lang="ru-RU" dirty="0" smtClean="0"/>
                        <a:t>20 штук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22100 </a:t>
                      </a:r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42576"/>
                  </a:ext>
                </a:extLst>
              </a:tr>
              <a:tr h="441961">
                <a:tc>
                  <a:txBody>
                    <a:bodyPr/>
                    <a:lstStyle/>
                    <a:p>
                      <a:r>
                        <a:rPr lang="ru-RU" dirty="0" smtClean="0"/>
                        <a:t>50</a:t>
                      </a:r>
                      <a:r>
                        <a:rPr lang="ru-RU" baseline="0" dirty="0" smtClean="0"/>
                        <a:t> штук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49000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214915"/>
                  </a:ext>
                </a:extLst>
              </a:tr>
              <a:tr h="441961">
                <a:tc>
                  <a:txBody>
                    <a:bodyPr/>
                    <a:lstStyle/>
                    <a:p>
                      <a:r>
                        <a:rPr lang="ru-RU" dirty="0" smtClean="0"/>
                        <a:t>100 штук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90000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74511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8887" t="11667" r="67804" b="77291"/>
          <a:stretch/>
        </p:blipFill>
        <p:spPr>
          <a:xfrm>
            <a:off x="8305801" y="411480"/>
            <a:ext cx="3581400" cy="9538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60887" y="4527396"/>
            <a:ext cx="3836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Потребуются услуги дизайнера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68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8162"/>
            <a:ext cx="10515600" cy="579755"/>
          </a:xfrm>
        </p:spPr>
        <p:txBody>
          <a:bodyPr>
            <a:normAutofit fontScale="90000"/>
          </a:bodyPr>
          <a:lstStyle/>
          <a:p>
            <a:r>
              <a:rPr lang="ru" sz="3600" b="1" dirty="0">
                <a:latin typeface="+mn-lt"/>
              </a:rPr>
              <a:t>Команда</a:t>
            </a:r>
            <a:endParaRPr lang="ru-RU" sz="36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829800" y="289876"/>
            <a:ext cx="2804160" cy="18742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6131"/>
          <a:stretch/>
        </p:blipFill>
        <p:spPr>
          <a:xfrm>
            <a:off x="296098" y="578391"/>
            <a:ext cx="1594891" cy="2197449"/>
          </a:xfrm>
          <a:prstGeom prst="roundRect">
            <a:avLst/>
          </a:prstGeom>
        </p:spPr>
      </p:pic>
      <p:pic>
        <p:nvPicPr>
          <p:cNvPr id="18" name="Объект 17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9"/>
          <a:stretch/>
        </p:blipFill>
        <p:spPr>
          <a:xfrm>
            <a:off x="2539977" y="113798"/>
            <a:ext cx="1530180" cy="2226359"/>
          </a:xfrm>
          <a:prstGeom prst="round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4262" y="2841642"/>
            <a:ext cx="167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Сафонова Анна Геннадьевна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Наставник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39467" y="2379977"/>
            <a:ext cx="1874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Градинар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Дарья Алексеевна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Лидер команды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0631" y="2542574"/>
            <a:ext cx="2194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Годунов Дмитрий Дмитриевич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Генератор идей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9952" y="5824503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Зайченко Кристина Денисовна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Копирайтер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63241" y="2568171"/>
            <a:ext cx="1996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Королев Дмитрий Александрович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Программист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90" y="5898850"/>
            <a:ext cx="2336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Марченко Алёна Игоревна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Мастер презентации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9048" y="5599782"/>
            <a:ext cx="2569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Михеева Мария Владимировна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Ответственный за СММ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63834" y="5631751"/>
            <a:ext cx="1965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Бородина Алёна Витальевна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Дизайнер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90392" y="2462701"/>
            <a:ext cx="2179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Киргинцев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Никита Алексеевич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Исследователь ресурсов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/>
          <a:srcRect r="16180"/>
          <a:stretch/>
        </p:blipFill>
        <p:spPr>
          <a:xfrm>
            <a:off x="7299859" y="107997"/>
            <a:ext cx="1730526" cy="2271980"/>
          </a:xfrm>
          <a:prstGeom prst="round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1" b="12971"/>
          <a:stretch/>
        </p:blipFill>
        <p:spPr>
          <a:xfrm>
            <a:off x="311525" y="3826258"/>
            <a:ext cx="1677088" cy="2090519"/>
          </a:xfrm>
          <a:prstGeom prst="round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" r="10982"/>
          <a:stretch/>
        </p:blipFill>
        <p:spPr>
          <a:xfrm>
            <a:off x="10059621" y="3491501"/>
            <a:ext cx="1737360" cy="2109009"/>
          </a:xfrm>
          <a:prstGeom prst="round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0112" r="9747"/>
          <a:stretch/>
        </p:blipFill>
        <p:spPr>
          <a:xfrm>
            <a:off x="2681371" y="3420545"/>
            <a:ext cx="1547433" cy="2179283"/>
          </a:xfrm>
          <a:prstGeom prst="round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8"/>
          <a:srcRect r="23345"/>
          <a:stretch/>
        </p:blipFill>
        <p:spPr>
          <a:xfrm>
            <a:off x="7601634" y="3650904"/>
            <a:ext cx="1588691" cy="2173599"/>
          </a:xfrm>
          <a:prstGeom prst="round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0" r="8739"/>
          <a:stretch/>
        </p:blipFill>
        <p:spPr>
          <a:xfrm>
            <a:off x="4839039" y="338799"/>
            <a:ext cx="1715027" cy="2255864"/>
          </a:xfrm>
          <a:prstGeom prst="round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5" t="14922" r="11884" b="9332"/>
          <a:stretch/>
        </p:blipFill>
        <p:spPr>
          <a:xfrm>
            <a:off x="5007307" y="3656158"/>
            <a:ext cx="1714999" cy="2242692"/>
          </a:xfrm>
          <a:prstGeom prst="round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1641" y="5908750"/>
            <a:ext cx="1965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Махно Анна Антоновна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Исполнитель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1" r="6522"/>
          <a:stretch/>
        </p:blipFill>
        <p:spPr>
          <a:xfrm>
            <a:off x="9898530" y="304799"/>
            <a:ext cx="1638150" cy="2260401"/>
          </a:xfrm>
          <a:prstGeom prst="round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0928301" y="18162"/>
            <a:ext cx="118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Проект С4</a:t>
            </a:r>
          </a:p>
        </p:txBody>
      </p:sp>
    </p:spTree>
    <p:extLst>
      <p:ext uri="{BB962C8B-B14F-4D97-AF65-F5344CB8AC3E}">
        <p14:creationId xmlns:p14="http://schemas.microsoft.com/office/powerpoint/2010/main" val="36384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808</Words>
  <Application>Microsoft Office PowerPoint</Application>
  <PresentationFormat>Широкоэкранный</PresentationFormat>
  <Paragraphs>140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Office Theme</vt:lpstr>
      <vt:lpstr>С4 Создание настольной экологической игры </vt:lpstr>
      <vt:lpstr>О компании-заказчике</vt:lpstr>
      <vt:lpstr>Ограничения и пожелания заказчика</vt:lpstr>
      <vt:lpstr>Ограничения и пожелания заказчика</vt:lpstr>
      <vt:lpstr>Миссия-Чёрный город</vt:lpstr>
      <vt:lpstr>Презентация PowerPoint</vt:lpstr>
      <vt:lpstr>Презентация PowerPoint</vt:lpstr>
      <vt:lpstr>Миссия – Черный город</vt:lpstr>
      <vt:lpstr>Презентация PowerPoint</vt:lpstr>
      <vt:lpstr>Ценность</vt:lpstr>
      <vt:lpstr>Презентация PowerPoint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С4 Создание настольной экологической игры </dc:title>
  <dc:creator>Dashka</dc:creator>
  <cp:lastModifiedBy>Козык Дарья Алексеевна</cp:lastModifiedBy>
  <cp:revision>41</cp:revision>
  <dcterms:created xsi:type="dcterms:W3CDTF">2024-11-21T11:45:35Z</dcterms:created>
  <dcterms:modified xsi:type="dcterms:W3CDTF">2024-12-11T11:54:27Z</dcterms:modified>
</cp:coreProperties>
</file>