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3" r:id="rId2"/>
    <p:sldMasterId id="2147483685" r:id="rId3"/>
  </p:sldMasterIdLst>
  <p:notesMasterIdLst>
    <p:notesMasterId r:id="rId25"/>
  </p:notesMasterIdLst>
  <p:handoutMasterIdLst>
    <p:handoutMasterId r:id="rId26"/>
  </p:handoutMasterIdLst>
  <p:sldIdLst>
    <p:sldId id="257" r:id="rId4"/>
    <p:sldId id="648" r:id="rId5"/>
    <p:sldId id="665" r:id="rId6"/>
    <p:sldId id="662" r:id="rId7"/>
    <p:sldId id="641" r:id="rId8"/>
    <p:sldId id="656" r:id="rId9"/>
    <p:sldId id="653" r:id="rId10"/>
    <p:sldId id="661" r:id="rId11"/>
    <p:sldId id="652" r:id="rId12"/>
    <p:sldId id="619" r:id="rId13"/>
    <p:sldId id="635" r:id="rId14"/>
    <p:sldId id="629" r:id="rId15"/>
    <p:sldId id="667" r:id="rId16"/>
    <p:sldId id="631" r:id="rId17"/>
    <p:sldId id="657" r:id="rId18"/>
    <p:sldId id="663" r:id="rId19"/>
    <p:sldId id="664" r:id="rId20"/>
    <p:sldId id="659" r:id="rId21"/>
    <p:sldId id="660" r:id="rId22"/>
    <p:sldId id="655" r:id="rId23"/>
    <p:sldId id="65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pos="2955" userDrawn="1">
          <p15:clr>
            <a:srgbClr val="A4A3A4"/>
          </p15:clr>
        </p15:guide>
        <p15:guide id="4" orient="horz" pos="22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митрий" initials="Д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D31"/>
    <a:srgbClr val="2B5D31"/>
    <a:srgbClr val="5A9BD5"/>
    <a:srgbClr val="66944A"/>
    <a:srgbClr val="545025"/>
    <a:srgbClr val="2C5C30"/>
    <a:srgbClr val="31312E"/>
    <a:srgbClr val="27622F"/>
    <a:srgbClr val="654A36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9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26" y="1386"/>
      </p:cViewPr>
      <p:guideLst>
        <p:guide orient="horz" pos="414"/>
        <p:guide pos="453"/>
        <p:guide pos="2955"/>
        <p:guide orient="horz" pos="22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EC738-8A5B-4B59-89DA-D32739A7BBDB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15C39-4C39-4128-8C32-AD526F183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40574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742A2-AFF7-48D1-B502-FE4011CE33C5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69C11-B43C-4BE1-AEE6-D29A43437D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34529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Инновационная инфраструктура вуза представлена 4 кластерами:</a:t>
            </a:r>
            <a:r>
              <a:rPr lang="ru-RU" baseline="0" dirty="0" smtClean="0"/>
              <a:t> 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Образование (институты). 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2. Научно –лабораторный комплекс (ЦГТ, Центр селекции и семеноводства, АБС, Центр точного земледелия). 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Ресурсный центр, включающий Центр </a:t>
            </a:r>
            <a:r>
              <a:rPr lang="ru-RU" baseline="0" dirty="0" err="1" smtClean="0"/>
              <a:t>с.х</a:t>
            </a:r>
            <a:r>
              <a:rPr lang="ru-RU" baseline="0" dirty="0" smtClean="0"/>
              <a:t>. консультирования, демонстрационный комплекс (опытное поле), </a:t>
            </a:r>
            <a:r>
              <a:rPr lang="ru-RU" baseline="0" dirty="0" err="1" smtClean="0"/>
              <a:t>учебно</a:t>
            </a:r>
            <a:r>
              <a:rPr lang="ru-RU" baseline="0" dirty="0" smtClean="0"/>
              <a:t> –технический центр, учебно-опытное хозяйство)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Бизнес –зона, представлена 3 МИП (Эврика, </a:t>
            </a:r>
            <a:r>
              <a:rPr lang="ru-RU" baseline="0" dirty="0" err="1" smtClean="0"/>
              <a:t>Биотех</a:t>
            </a:r>
            <a:r>
              <a:rPr lang="ru-RU" baseline="0" dirty="0" smtClean="0"/>
              <a:t> и Инновационный центр </a:t>
            </a:r>
            <a:r>
              <a:rPr lang="ru-RU" baseline="0" dirty="0" err="1" smtClean="0"/>
              <a:t>аквакультуры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411B1-DEA4-4622-AB4E-84E1E261776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528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411B1-DEA4-4622-AB4E-84E1E261776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40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247009"/>
            <a:ext cx="7772400" cy="1470025"/>
          </a:xfrm>
        </p:spPr>
        <p:txBody>
          <a:bodyPr>
            <a:normAutofit/>
          </a:bodyPr>
          <a:lstStyle>
            <a:lvl1pPr algn="l">
              <a:defRPr sz="3300">
                <a:solidFill>
                  <a:srgbClr val="27622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332584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27622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531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12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037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655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109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450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14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8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70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57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936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3FD0-E1B6-4552-8AB4-560DBA90BB29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10914" y="2119588"/>
            <a:ext cx="1354173" cy="1501599"/>
          </a:xfrm>
          <a:custGeom>
            <a:avLst/>
            <a:gdLst>
              <a:gd name="connsiteX0" fmla="*/ 667611 w 1354173"/>
              <a:gd name="connsiteY0" fmla="*/ 397 h 1501599"/>
              <a:gd name="connsiteX1" fmla="*/ 772026 w 1354173"/>
              <a:gd name="connsiteY1" fmla="*/ 24190 h 1501599"/>
              <a:gd name="connsiteX2" fmla="*/ 1272454 w 1354173"/>
              <a:gd name="connsiteY2" fmla="*/ 318806 h 1501599"/>
              <a:gd name="connsiteX3" fmla="*/ 1353903 w 1354173"/>
              <a:gd name="connsiteY3" fmla="*/ 475199 h 1501599"/>
              <a:gd name="connsiteX4" fmla="*/ 1354173 w 1354173"/>
              <a:gd name="connsiteY4" fmla="*/ 1040792 h 1501599"/>
              <a:gd name="connsiteX5" fmla="*/ 1252097 w 1354173"/>
              <a:gd name="connsiteY5" fmla="*/ 1199925 h 1501599"/>
              <a:gd name="connsiteX6" fmla="*/ 792950 w 1354173"/>
              <a:gd name="connsiteY6" fmla="*/ 1461021 h 1501599"/>
              <a:gd name="connsiteX7" fmla="*/ 598280 w 1354173"/>
              <a:gd name="connsiteY7" fmla="*/ 1481644 h 1501599"/>
              <a:gd name="connsiteX8" fmla="*/ 71855 w 1354173"/>
              <a:gd name="connsiteY8" fmla="*/ 1178460 h 1501599"/>
              <a:gd name="connsiteX9" fmla="*/ 2389 w 1354173"/>
              <a:gd name="connsiteY9" fmla="*/ 1008991 h 1501599"/>
              <a:gd name="connsiteX10" fmla="*/ 1622 w 1354173"/>
              <a:gd name="connsiteY10" fmla="*/ 512869 h 1501599"/>
              <a:gd name="connsiteX11" fmla="*/ 67209 w 1354173"/>
              <a:gd name="connsiteY11" fmla="*/ 334401 h 1501599"/>
              <a:gd name="connsiteX12" fmla="*/ 581229 w 1354173"/>
              <a:gd name="connsiteY12" fmla="*/ 33604 h 1501599"/>
              <a:gd name="connsiteX13" fmla="*/ 667611 w 1354173"/>
              <a:gd name="connsiteY13" fmla="*/ 397 h 150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54173" h="1501599">
                <a:moveTo>
                  <a:pt x="667611" y="397"/>
                </a:moveTo>
                <a:cubicBezTo>
                  <a:pt x="698516" y="-1853"/>
                  <a:pt x="732425" y="5395"/>
                  <a:pt x="772026" y="24190"/>
                </a:cubicBezTo>
                <a:lnTo>
                  <a:pt x="1272454" y="318806"/>
                </a:lnTo>
                <a:cubicBezTo>
                  <a:pt x="1331824" y="354833"/>
                  <a:pt x="1354371" y="410416"/>
                  <a:pt x="1353903" y="475199"/>
                </a:cubicBezTo>
                <a:cubicBezTo>
                  <a:pt x="1353993" y="663730"/>
                  <a:pt x="1354083" y="852260"/>
                  <a:pt x="1354173" y="1040792"/>
                </a:cubicBezTo>
                <a:cubicBezTo>
                  <a:pt x="1351218" y="1150197"/>
                  <a:pt x="1306836" y="1167584"/>
                  <a:pt x="1252097" y="1199925"/>
                </a:cubicBezTo>
                <a:lnTo>
                  <a:pt x="792950" y="1461021"/>
                </a:lnTo>
                <a:cubicBezTo>
                  <a:pt x="715018" y="1517929"/>
                  <a:pt x="648019" y="1505249"/>
                  <a:pt x="598280" y="1481644"/>
                </a:cubicBezTo>
                <a:lnTo>
                  <a:pt x="71855" y="1178460"/>
                </a:lnTo>
                <a:cubicBezTo>
                  <a:pt x="4667" y="1130673"/>
                  <a:pt x="-2074" y="1074682"/>
                  <a:pt x="2389" y="1008991"/>
                </a:cubicBezTo>
                <a:lnTo>
                  <a:pt x="1622" y="512869"/>
                </a:lnTo>
                <a:cubicBezTo>
                  <a:pt x="-5967" y="408307"/>
                  <a:pt x="12613" y="376765"/>
                  <a:pt x="67209" y="334401"/>
                </a:cubicBezTo>
                <a:lnTo>
                  <a:pt x="581229" y="33604"/>
                </a:lnTo>
                <a:cubicBezTo>
                  <a:pt x="608810" y="14398"/>
                  <a:pt x="636708" y="2647"/>
                  <a:pt x="667611" y="39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2860075" y="2119588"/>
            <a:ext cx="1354173" cy="1501599"/>
          </a:xfrm>
          <a:custGeom>
            <a:avLst/>
            <a:gdLst>
              <a:gd name="connsiteX0" fmla="*/ 667611 w 1354173"/>
              <a:gd name="connsiteY0" fmla="*/ 397 h 1501599"/>
              <a:gd name="connsiteX1" fmla="*/ 772026 w 1354173"/>
              <a:gd name="connsiteY1" fmla="*/ 24190 h 1501599"/>
              <a:gd name="connsiteX2" fmla="*/ 1272454 w 1354173"/>
              <a:gd name="connsiteY2" fmla="*/ 318806 h 1501599"/>
              <a:gd name="connsiteX3" fmla="*/ 1353903 w 1354173"/>
              <a:gd name="connsiteY3" fmla="*/ 475199 h 1501599"/>
              <a:gd name="connsiteX4" fmla="*/ 1354173 w 1354173"/>
              <a:gd name="connsiteY4" fmla="*/ 1040792 h 1501599"/>
              <a:gd name="connsiteX5" fmla="*/ 1252097 w 1354173"/>
              <a:gd name="connsiteY5" fmla="*/ 1199925 h 1501599"/>
              <a:gd name="connsiteX6" fmla="*/ 792950 w 1354173"/>
              <a:gd name="connsiteY6" fmla="*/ 1461021 h 1501599"/>
              <a:gd name="connsiteX7" fmla="*/ 598280 w 1354173"/>
              <a:gd name="connsiteY7" fmla="*/ 1481644 h 1501599"/>
              <a:gd name="connsiteX8" fmla="*/ 71855 w 1354173"/>
              <a:gd name="connsiteY8" fmla="*/ 1178460 h 1501599"/>
              <a:gd name="connsiteX9" fmla="*/ 2389 w 1354173"/>
              <a:gd name="connsiteY9" fmla="*/ 1008991 h 1501599"/>
              <a:gd name="connsiteX10" fmla="*/ 1622 w 1354173"/>
              <a:gd name="connsiteY10" fmla="*/ 512869 h 1501599"/>
              <a:gd name="connsiteX11" fmla="*/ 67209 w 1354173"/>
              <a:gd name="connsiteY11" fmla="*/ 334401 h 1501599"/>
              <a:gd name="connsiteX12" fmla="*/ 581229 w 1354173"/>
              <a:gd name="connsiteY12" fmla="*/ 33604 h 1501599"/>
              <a:gd name="connsiteX13" fmla="*/ 667611 w 1354173"/>
              <a:gd name="connsiteY13" fmla="*/ 397 h 150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54173" h="1501599">
                <a:moveTo>
                  <a:pt x="667611" y="397"/>
                </a:moveTo>
                <a:cubicBezTo>
                  <a:pt x="698516" y="-1853"/>
                  <a:pt x="732425" y="5395"/>
                  <a:pt x="772026" y="24190"/>
                </a:cubicBezTo>
                <a:lnTo>
                  <a:pt x="1272454" y="318806"/>
                </a:lnTo>
                <a:cubicBezTo>
                  <a:pt x="1331824" y="354833"/>
                  <a:pt x="1354371" y="410416"/>
                  <a:pt x="1353903" y="475199"/>
                </a:cubicBezTo>
                <a:cubicBezTo>
                  <a:pt x="1353993" y="663730"/>
                  <a:pt x="1354083" y="852260"/>
                  <a:pt x="1354173" y="1040792"/>
                </a:cubicBezTo>
                <a:cubicBezTo>
                  <a:pt x="1351218" y="1150197"/>
                  <a:pt x="1306836" y="1167584"/>
                  <a:pt x="1252097" y="1199925"/>
                </a:cubicBezTo>
                <a:lnTo>
                  <a:pt x="792950" y="1461021"/>
                </a:lnTo>
                <a:cubicBezTo>
                  <a:pt x="715018" y="1517929"/>
                  <a:pt x="648019" y="1505249"/>
                  <a:pt x="598280" y="1481644"/>
                </a:cubicBezTo>
                <a:lnTo>
                  <a:pt x="71855" y="1178460"/>
                </a:lnTo>
                <a:cubicBezTo>
                  <a:pt x="4667" y="1130673"/>
                  <a:pt x="-2074" y="1074682"/>
                  <a:pt x="2389" y="1008991"/>
                </a:cubicBezTo>
                <a:lnTo>
                  <a:pt x="1622" y="512869"/>
                </a:lnTo>
                <a:cubicBezTo>
                  <a:pt x="-5967" y="408307"/>
                  <a:pt x="12613" y="376765"/>
                  <a:pt x="67209" y="334401"/>
                </a:cubicBezTo>
                <a:lnTo>
                  <a:pt x="581229" y="33604"/>
                </a:lnTo>
                <a:cubicBezTo>
                  <a:pt x="608810" y="14398"/>
                  <a:pt x="636708" y="2647"/>
                  <a:pt x="667611" y="39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978917" y="2119588"/>
            <a:ext cx="1354173" cy="1501597"/>
          </a:xfrm>
          <a:custGeom>
            <a:avLst/>
            <a:gdLst>
              <a:gd name="connsiteX0" fmla="*/ 667612 w 1354173"/>
              <a:gd name="connsiteY0" fmla="*/ 397 h 1501597"/>
              <a:gd name="connsiteX1" fmla="*/ 772027 w 1354173"/>
              <a:gd name="connsiteY1" fmla="*/ 24190 h 1501597"/>
              <a:gd name="connsiteX2" fmla="*/ 1272454 w 1354173"/>
              <a:gd name="connsiteY2" fmla="*/ 318805 h 1501597"/>
              <a:gd name="connsiteX3" fmla="*/ 1353903 w 1354173"/>
              <a:gd name="connsiteY3" fmla="*/ 475198 h 1501597"/>
              <a:gd name="connsiteX4" fmla="*/ 1354173 w 1354173"/>
              <a:gd name="connsiteY4" fmla="*/ 1040790 h 1501597"/>
              <a:gd name="connsiteX5" fmla="*/ 1252097 w 1354173"/>
              <a:gd name="connsiteY5" fmla="*/ 1199923 h 1501597"/>
              <a:gd name="connsiteX6" fmla="*/ 792950 w 1354173"/>
              <a:gd name="connsiteY6" fmla="*/ 1461019 h 1501597"/>
              <a:gd name="connsiteX7" fmla="*/ 598281 w 1354173"/>
              <a:gd name="connsiteY7" fmla="*/ 1481642 h 1501597"/>
              <a:gd name="connsiteX8" fmla="*/ 71856 w 1354173"/>
              <a:gd name="connsiteY8" fmla="*/ 1178459 h 1501597"/>
              <a:gd name="connsiteX9" fmla="*/ 2390 w 1354173"/>
              <a:gd name="connsiteY9" fmla="*/ 1008989 h 1501597"/>
              <a:gd name="connsiteX10" fmla="*/ 1622 w 1354173"/>
              <a:gd name="connsiteY10" fmla="*/ 512868 h 1501597"/>
              <a:gd name="connsiteX11" fmla="*/ 67210 w 1354173"/>
              <a:gd name="connsiteY11" fmla="*/ 334400 h 1501597"/>
              <a:gd name="connsiteX12" fmla="*/ 581229 w 1354173"/>
              <a:gd name="connsiteY12" fmla="*/ 33604 h 1501597"/>
              <a:gd name="connsiteX13" fmla="*/ 667612 w 1354173"/>
              <a:gd name="connsiteY13" fmla="*/ 397 h 1501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54173" h="1501597">
                <a:moveTo>
                  <a:pt x="667612" y="397"/>
                </a:moveTo>
                <a:cubicBezTo>
                  <a:pt x="698516" y="-1853"/>
                  <a:pt x="732425" y="5395"/>
                  <a:pt x="772027" y="24190"/>
                </a:cubicBezTo>
                <a:lnTo>
                  <a:pt x="1272454" y="318805"/>
                </a:lnTo>
                <a:cubicBezTo>
                  <a:pt x="1331825" y="354833"/>
                  <a:pt x="1354371" y="410415"/>
                  <a:pt x="1353903" y="475198"/>
                </a:cubicBezTo>
                <a:cubicBezTo>
                  <a:pt x="1353993" y="663729"/>
                  <a:pt x="1354083" y="852259"/>
                  <a:pt x="1354173" y="1040790"/>
                </a:cubicBezTo>
                <a:cubicBezTo>
                  <a:pt x="1351218" y="1150195"/>
                  <a:pt x="1306836" y="1167582"/>
                  <a:pt x="1252097" y="1199923"/>
                </a:cubicBezTo>
                <a:lnTo>
                  <a:pt x="792950" y="1461019"/>
                </a:lnTo>
                <a:cubicBezTo>
                  <a:pt x="715018" y="1517927"/>
                  <a:pt x="648020" y="1505247"/>
                  <a:pt x="598281" y="1481642"/>
                </a:cubicBezTo>
                <a:lnTo>
                  <a:pt x="71856" y="1178459"/>
                </a:lnTo>
                <a:cubicBezTo>
                  <a:pt x="4668" y="1130671"/>
                  <a:pt x="-2074" y="1074680"/>
                  <a:pt x="2390" y="1008989"/>
                </a:cubicBezTo>
                <a:lnTo>
                  <a:pt x="1622" y="512868"/>
                </a:lnTo>
                <a:cubicBezTo>
                  <a:pt x="-5966" y="408307"/>
                  <a:pt x="12614" y="376764"/>
                  <a:pt x="67210" y="334400"/>
                </a:cubicBezTo>
                <a:lnTo>
                  <a:pt x="581229" y="33604"/>
                </a:lnTo>
                <a:cubicBezTo>
                  <a:pt x="608810" y="14398"/>
                  <a:pt x="636709" y="2647"/>
                  <a:pt x="667612" y="39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914935" y="2119588"/>
            <a:ext cx="1354173" cy="1501599"/>
          </a:xfrm>
          <a:custGeom>
            <a:avLst/>
            <a:gdLst>
              <a:gd name="connsiteX0" fmla="*/ 667612 w 1354173"/>
              <a:gd name="connsiteY0" fmla="*/ 397 h 1501599"/>
              <a:gd name="connsiteX1" fmla="*/ 772026 w 1354173"/>
              <a:gd name="connsiteY1" fmla="*/ 24190 h 1501599"/>
              <a:gd name="connsiteX2" fmla="*/ 1272454 w 1354173"/>
              <a:gd name="connsiteY2" fmla="*/ 318806 h 1501599"/>
              <a:gd name="connsiteX3" fmla="*/ 1353903 w 1354173"/>
              <a:gd name="connsiteY3" fmla="*/ 475199 h 1501599"/>
              <a:gd name="connsiteX4" fmla="*/ 1354173 w 1354173"/>
              <a:gd name="connsiteY4" fmla="*/ 1040792 h 1501599"/>
              <a:gd name="connsiteX5" fmla="*/ 1252097 w 1354173"/>
              <a:gd name="connsiteY5" fmla="*/ 1199925 h 1501599"/>
              <a:gd name="connsiteX6" fmla="*/ 792950 w 1354173"/>
              <a:gd name="connsiteY6" fmla="*/ 1461021 h 1501599"/>
              <a:gd name="connsiteX7" fmla="*/ 598280 w 1354173"/>
              <a:gd name="connsiteY7" fmla="*/ 1481644 h 1501599"/>
              <a:gd name="connsiteX8" fmla="*/ 71855 w 1354173"/>
              <a:gd name="connsiteY8" fmla="*/ 1178460 h 1501599"/>
              <a:gd name="connsiteX9" fmla="*/ 2389 w 1354173"/>
              <a:gd name="connsiteY9" fmla="*/ 1008991 h 1501599"/>
              <a:gd name="connsiteX10" fmla="*/ 1622 w 1354173"/>
              <a:gd name="connsiteY10" fmla="*/ 512869 h 1501599"/>
              <a:gd name="connsiteX11" fmla="*/ 67209 w 1354173"/>
              <a:gd name="connsiteY11" fmla="*/ 334401 h 1501599"/>
              <a:gd name="connsiteX12" fmla="*/ 581229 w 1354173"/>
              <a:gd name="connsiteY12" fmla="*/ 33604 h 1501599"/>
              <a:gd name="connsiteX13" fmla="*/ 667612 w 1354173"/>
              <a:gd name="connsiteY13" fmla="*/ 397 h 150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54173" h="1501599">
                <a:moveTo>
                  <a:pt x="667612" y="397"/>
                </a:moveTo>
                <a:cubicBezTo>
                  <a:pt x="698516" y="-1853"/>
                  <a:pt x="732425" y="5395"/>
                  <a:pt x="772026" y="24190"/>
                </a:cubicBezTo>
                <a:lnTo>
                  <a:pt x="1272454" y="318806"/>
                </a:lnTo>
                <a:cubicBezTo>
                  <a:pt x="1331824" y="354833"/>
                  <a:pt x="1354371" y="410416"/>
                  <a:pt x="1353903" y="475199"/>
                </a:cubicBezTo>
                <a:cubicBezTo>
                  <a:pt x="1353993" y="663730"/>
                  <a:pt x="1354083" y="852260"/>
                  <a:pt x="1354173" y="1040792"/>
                </a:cubicBezTo>
                <a:cubicBezTo>
                  <a:pt x="1351218" y="1150197"/>
                  <a:pt x="1306836" y="1167584"/>
                  <a:pt x="1252097" y="1199925"/>
                </a:cubicBezTo>
                <a:lnTo>
                  <a:pt x="792950" y="1461021"/>
                </a:lnTo>
                <a:cubicBezTo>
                  <a:pt x="715018" y="1517929"/>
                  <a:pt x="648019" y="1505249"/>
                  <a:pt x="598280" y="1481644"/>
                </a:cubicBezTo>
                <a:lnTo>
                  <a:pt x="71855" y="1178460"/>
                </a:lnTo>
                <a:cubicBezTo>
                  <a:pt x="4667" y="1130673"/>
                  <a:pt x="-2074" y="1074682"/>
                  <a:pt x="2389" y="1008991"/>
                </a:cubicBezTo>
                <a:lnTo>
                  <a:pt x="1622" y="512869"/>
                </a:lnTo>
                <a:cubicBezTo>
                  <a:pt x="-5967" y="408307"/>
                  <a:pt x="12613" y="376765"/>
                  <a:pt x="67209" y="334401"/>
                </a:cubicBezTo>
                <a:lnTo>
                  <a:pt x="581229" y="33604"/>
                </a:lnTo>
                <a:cubicBezTo>
                  <a:pt x="608810" y="14398"/>
                  <a:pt x="636708" y="2647"/>
                  <a:pt x="667612" y="39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37936" y="6491416"/>
            <a:ext cx="440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6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BF04AC1-B434-4CF6-8BAC-3030BB6723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04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271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502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783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91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89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892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063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3439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5389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469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7797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247013"/>
            <a:ext cx="7772400" cy="1470025"/>
          </a:xfrm>
        </p:spPr>
        <p:txBody>
          <a:bodyPr>
            <a:normAutofit/>
          </a:bodyPr>
          <a:lstStyle>
            <a:lvl1pPr algn="l">
              <a:defRPr sz="3300">
                <a:solidFill>
                  <a:srgbClr val="27622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332584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27622F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966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1794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847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765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2461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66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304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2268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3690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2661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52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591DD-8E86-4194-907A-EA3149E9EF2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E7BA3-76F8-4003-AD77-C939054370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50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spcBef>
          <a:spcPct val="0"/>
        </a:spcBef>
        <a:buNone/>
        <a:defRPr sz="3300" kern="1200">
          <a:solidFill>
            <a:srgbClr val="27622F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j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7D96-D767-452E-8383-85B61735917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EDE7D-3B78-4A51-99A6-1AAD00FF273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80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591DD-8E86-4194-907A-EA3149E9EF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E7BA3-76F8-4003-AD77-C93905437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108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783" rtl="0" eaLnBrk="1" latinLnBrk="0" hangingPunct="1">
        <a:spcBef>
          <a:spcPct val="0"/>
        </a:spcBef>
        <a:buNone/>
        <a:defRPr sz="3300" kern="1200">
          <a:solidFill>
            <a:srgbClr val="27622F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j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j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j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899" y="2653510"/>
            <a:ext cx="7172325" cy="600164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Мягкий универсальный захват «Soft hand»</a:t>
            </a:r>
            <a:endParaRPr lang="ru-RU" sz="3600" spc="11" dirty="0">
              <a:solidFill>
                <a:schemeClr val="accent2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50" y="4742820"/>
            <a:ext cx="5912532" cy="623248"/>
          </a:xfrm>
          <a:noFill/>
        </p:spPr>
        <p:txBody>
          <a:bodyPr vert="horz" wrap="square" lIns="68580" tIns="34290" rIns="68580" bIns="34290" rtlCol="0" anchor="ctr">
            <a:spAutoFit/>
          </a:bodyPr>
          <a:lstStyle/>
          <a:p>
            <a:pPr algn="r">
              <a:spcBef>
                <a:spcPct val="0"/>
              </a:spcBef>
            </a:pPr>
            <a:r>
              <a:rPr lang="ru-RU" sz="1800" spc="11" dirty="0" smtClean="0">
                <a:solidFill>
                  <a:schemeClr val="accent2">
                    <a:lumMod val="50000"/>
                  </a:schemeClr>
                </a:solidFill>
              </a:rPr>
              <a:t>Панов Валентин Сергеевич</a:t>
            </a:r>
          </a:p>
          <a:p>
            <a:pPr algn="r">
              <a:spcBef>
                <a:spcPct val="0"/>
              </a:spcBef>
            </a:pPr>
            <a:r>
              <a:rPr lang="ru-RU" sz="1800" spc="11" dirty="0" smtClean="0">
                <a:solidFill>
                  <a:schemeClr val="accent2">
                    <a:lumMod val="50000"/>
                  </a:schemeClr>
                </a:solidFill>
              </a:rPr>
              <a:t>ФГБОУ ВО ГАУ Северного Зауралья</a:t>
            </a:r>
            <a:endParaRPr lang="ru-RU" sz="1800" spc="1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96167" y="5435872"/>
            <a:ext cx="1389791" cy="96306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sz="1600" dirty="0">
                <a:solidFill>
                  <a:srgbClr val="27622F"/>
                </a:solidFill>
                <a:latin typeface="Arial Narrow" pitchFamily="34" charset="0"/>
                <a:cs typeface="Arial" pitchFamily="34" charset="0"/>
              </a:rPr>
              <a:t>Тюмень </a:t>
            </a:r>
            <a:r>
              <a:rPr lang="ru-RU" sz="1600" dirty="0" smtClean="0">
                <a:solidFill>
                  <a:srgbClr val="27622F"/>
                </a:solidFill>
                <a:latin typeface="Arial Narrow" pitchFamily="34" charset="0"/>
                <a:cs typeface="Arial" pitchFamily="34" charset="0"/>
              </a:rPr>
              <a:t>2022 г.</a:t>
            </a:r>
            <a:endParaRPr lang="ru-RU" sz="1600" dirty="0">
              <a:solidFill>
                <a:srgbClr val="27622F"/>
              </a:solidFill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637892" y="224174"/>
            <a:ext cx="42335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spc="11" dirty="0" smtClean="0">
                <a:solidFill>
                  <a:srgbClr val="27622F"/>
                </a:solidFill>
                <a:latin typeface="Arial Narrow"/>
              </a:rPr>
              <a:t>Актуальность  </a:t>
            </a:r>
            <a:endParaRPr lang="ru-RU" sz="3000" spc="11" dirty="0">
              <a:solidFill>
                <a:srgbClr val="27622F"/>
              </a:solidFill>
              <a:latin typeface="Arial Narrow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0869" y="5423759"/>
            <a:ext cx="356929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latin typeface="Arial Narrow" panose="020B0606020202030204" pitchFamily="34" charset="0"/>
              </a:rPr>
              <a:t>Harvard </a:t>
            </a:r>
            <a:r>
              <a:rPr lang="en-US" sz="1500" dirty="0" err="1">
                <a:latin typeface="Arial Narrow" panose="020B0606020202030204" pitchFamily="34" charset="0"/>
              </a:rPr>
              <a:t>Biodesign</a:t>
            </a:r>
            <a:r>
              <a:rPr lang="en-US" sz="1500" dirty="0">
                <a:latin typeface="Arial Narrow" panose="020B0606020202030204" pitchFamily="34" charset="0"/>
              </a:rPr>
              <a:t> Lab</a:t>
            </a:r>
            <a:br>
              <a:rPr lang="en-US" sz="1500" dirty="0">
                <a:latin typeface="Arial Narrow" panose="020B0606020202030204" pitchFamily="34" charset="0"/>
              </a:rPr>
            </a:br>
            <a:r>
              <a:rPr lang="en-US" sz="1500" dirty="0">
                <a:latin typeface="Arial Narrow" panose="020B0606020202030204" pitchFamily="34" charset="0"/>
              </a:rPr>
              <a:t>Augmenting and </a:t>
            </a:r>
            <a:r>
              <a:rPr lang="en-US" sz="1500" dirty="0" smtClean="0">
                <a:latin typeface="Arial Narrow" panose="020B0606020202030204" pitchFamily="34" charset="0"/>
              </a:rPr>
              <a:t>restoring</a:t>
            </a:r>
            <a:endParaRPr lang="ru-RU" sz="1500" dirty="0" smtClean="0">
              <a:latin typeface="Arial Narrow" panose="020B0606020202030204" pitchFamily="34" charset="0"/>
            </a:endParaRPr>
          </a:p>
          <a:p>
            <a:r>
              <a:rPr lang="en-US" sz="1500" dirty="0" smtClean="0">
                <a:latin typeface="Arial Narrow" panose="020B0606020202030204" pitchFamily="34" charset="0"/>
              </a:rPr>
              <a:t>human </a:t>
            </a:r>
            <a:r>
              <a:rPr lang="en-US" sz="1500" dirty="0">
                <a:latin typeface="Arial Narrow" panose="020B0606020202030204" pitchFamily="34" charset="0"/>
              </a:rPr>
              <a:t>performance </a:t>
            </a:r>
            <a:endParaRPr lang="ru-RU" sz="1500" dirty="0">
              <a:latin typeface="Arial Narrow" panose="020B0606020202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52" y="5318033"/>
            <a:ext cx="1028788" cy="9962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17" y="5372936"/>
            <a:ext cx="1574423" cy="60710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501843" y="5831331"/>
            <a:ext cx="23801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latin typeface="Arial Narrow" panose="020B0606020202030204" pitchFamily="34" charset="0"/>
              </a:rPr>
              <a:t>Computer Science and </a:t>
            </a:r>
            <a:r>
              <a:rPr lang="en-US" sz="15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Artificial</a:t>
            </a:r>
            <a:endParaRPr lang="ru-RU" sz="15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sz="15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Intelligence </a:t>
            </a:r>
            <a:r>
              <a:rPr lang="en-US" sz="1500" dirty="0">
                <a:solidFill>
                  <a:prstClr val="black"/>
                </a:solidFill>
                <a:latin typeface="Arial Narrow" panose="020B0606020202030204" pitchFamily="34" charset="0"/>
              </a:rPr>
              <a:t>Laboratory </a:t>
            </a:r>
            <a:endParaRPr lang="ru-RU" sz="15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3452" y="5410177"/>
            <a:ext cx="1498391" cy="8423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1063" y="2004666"/>
            <a:ext cx="3760532" cy="2510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544" y="1990170"/>
            <a:ext cx="3453156" cy="261078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832002"/>
            <a:ext cx="9144000" cy="951573"/>
          </a:xfrm>
          <a:prstGeom prst="rect">
            <a:avLst/>
          </a:prstGeom>
          <a:solidFill>
            <a:srgbClr val="2B5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39017" y="1102007"/>
            <a:ext cx="3263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11" dirty="0" smtClean="0">
                <a:solidFill>
                  <a:schemeClr val="bg1"/>
                </a:solidFill>
                <a:latin typeface="Arial Narrow"/>
              </a:rPr>
              <a:t>РЕШАЕМАЯ ПРОБЛЕМА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3957637" y="1246744"/>
            <a:ext cx="733426" cy="172191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990159" y="1025819"/>
            <a:ext cx="3830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Захват объектов сложной формы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требующих мягкой фиксации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5162930"/>
            <a:ext cx="9144000" cy="87355"/>
          </a:xfrm>
          <a:prstGeom prst="rect">
            <a:avLst/>
          </a:prstGeom>
          <a:solidFill>
            <a:srgbClr val="2C5C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37892" y="4815858"/>
            <a:ext cx="4656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11" dirty="0" smtClean="0">
                <a:solidFill>
                  <a:srgbClr val="27622F"/>
                </a:solidFill>
                <a:latin typeface="Arial Narrow"/>
              </a:rPr>
              <a:t>Лаборатории лидеры по разработке и внедрению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51595" y="155353"/>
            <a:ext cx="3608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dirty="0">
                <a:solidFill>
                  <a:srgbClr val="54A021">
                    <a:lumMod val="50000"/>
                  </a:srgbClr>
                </a:solidFill>
                <a:latin typeface="Arial Narrow"/>
                <a:ea typeface="+mj-ea"/>
                <a:cs typeface="+mj-cs"/>
              </a:rPr>
              <a:t>2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02676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190500" y="74289"/>
            <a:ext cx="47053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spc="11" dirty="0" smtClean="0">
                <a:solidFill>
                  <a:srgbClr val="27622F"/>
                </a:solidFill>
                <a:latin typeface="Arial Narrow"/>
              </a:rPr>
              <a:t>Рынок </a:t>
            </a:r>
            <a:r>
              <a:rPr lang="en-US" sz="3000" b="1" spc="11" dirty="0" smtClean="0">
                <a:solidFill>
                  <a:srgbClr val="27622F"/>
                </a:solidFill>
                <a:latin typeface="Arial Narrow"/>
              </a:rPr>
              <a:t>Soft Robot</a:t>
            </a:r>
            <a:r>
              <a:rPr lang="ru-RU" sz="3000" b="1" spc="11" dirty="0" smtClean="0">
                <a:solidFill>
                  <a:srgbClr val="27622F"/>
                </a:solidFill>
                <a:latin typeface="Arial Narrow"/>
              </a:rPr>
              <a:t> 2022-2030  </a:t>
            </a:r>
            <a:endParaRPr lang="ru-RU" sz="3000" b="1" spc="11" dirty="0">
              <a:solidFill>
                <a:srgbClr val="27622F"/>
              </a:solidFill>
              <a:latin typeface="Arial Narrow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173359"/>
            <a:ext cx="9144000" cy="951573"/>
          </a:xfrm>
          <a:prstGeom prst="rect">
            <a:avLst/>
          </a:prstGeom>
          <a:solidFill>
            <a:srgbClr val="2B5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012644" y="5323445"/>
            <a:ext cx="2212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Захват объектов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сложной формы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7571" y="5295202"/>
            <a:ext cx="19044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Тенденции рынка</a:t>
            </a:r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90500" y="6246775"/>
            <a:ext cx="3903554" cy="246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Arial Narrow" panose="020B0606020202030204" pitchFamily="34" charset="0"/>
              </a:rPr>
              <a:t>https://www.marketresearchfuture.com/reports/soft-robotics-market-8007 </a:t>
            </a:r>
            <a:r>
              <a:rPr lang="en-US" sz="1000" dirty="0" smtClean="0">
                <a:latin typeface="Arial Narrow" panose="020B0606020202030204" pitchFamily="34" charset="0"/>
              </a:rPr>
              <a:t> </a:t>
            </a:r>
            <a:endParaRPr lang="en-US" sz="1000" dirty="0">
              <a:latin typeface="Arial Narrow" panose="020B0606020202030204" pitchFamily="34" charset="0"/>
            </a:endParaRPr>
          </a:p>
        </p:txBody>
      </p:sp>
      <p:sp>
        <p:nvSpPr>
          <p:cNvPr id="25" name="Блок-схема: узел 24"/>
          <p:cNvSpPr/>
          <p:nvPr/>
        </p:nvSpPr>
        <p:spPr>
          <a:xfrm>
            <a:off x="2542025" y="5504272"/>
            <a:ext cx="301437" cy="28974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144834" y="5332352"/>
            <a:ext cx="2212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Работа в агрессивных средах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Блок-схема: узел 29"/>
          <p:cNvSpPr/>
          <p:nvPr/>
        </p:nvSpPr>
        <p:spPr>
          <a:xfrm>
            <a:off x="5647941" y="5495365"/>
            <a:ext cx="301437" cy="28974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8451595" y="155353"/>
            <a:ext cx="3608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dirty="0">
                <a:solidFill>
                  <a:srgbClr val="54A021">
                    <a:lumMod val="50000"/>
                  </a:srgbClr>
                </a:solidFill>
                <a:latin typeface="Arial Narrow"/>
                <a:ea typeface="+mj-ea"/>
                <a:cs typeface="+mj-cs"/>
              </a:rPr>
              <a:t>3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5275" y="790575"/>
            <a:ext cx="2246750" cy="112395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$3.75 Billion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692743" y="790575"/>
            <a:ext cx="2246750" cy="112395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49101" y="937051"/>
            <a:ext cx="22467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30.70%</a:t>
            </a:r>
          </a:p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CAGR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500" y="2293741"/>
            <a:ext cx="671512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Драйверы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роста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Рост внедрения робототехники в секторе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здравоохранения;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Рост автоматизации в пищевой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промышленности;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Рост исследований и разработок в отрасли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робототехники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Рост спроса на мягкие захваты.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56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17" y="890337"/>
            <a:ext cx="7851512" cy="46879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7892" y="224174"/>
            <a:ext cx="42335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spc="11" dirty="0" smtClean="0">
                <a:solidFill>
                  <a:srgbClr val="27622F"/>
                </a:solidFill>
                <a:latin typeface="Arial Narrow"/>
              </a:rPr>
              <a:t>Статистика запросов  </a:t>
            </a:r>
            <a:endParaRPr lang="ru-RU" sz="3000" spc="11" dirty="0">
              <a:solidFill>
                <a:srgbClr val="27622F"/>
              </a:solidFill>
              <a:latin typeface="Arial Narrow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578274"/>
            <a:ext cx="73177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latin typeface="Arial Narrow"/>
              </a:rPr>
              <a:t>https://wordstat.yandex.ru/#!/history?regions=225&amp;words=soft%20robot</a:t>
            </a:r>
            <a:endParaRPr lang="ru-RU" sz="2000" dirty="0">
              <a:latin typeface="Arial Narrow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51595" y="155353"/>
            <a:ext cx="3608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noProof="0" dirty="0">
                <a:solidFill>
                  <a:srgbClr val="54A021">
                    <a:lumMod val="50000"/>
                  </a:srgbClr>
                </a:solidFill>
                <a:latin typeface="Arial Narrow"/>
                <a:ea typeface="+mj-ea"/>
                <a:cs typeface="+mj-cs"/>
              </a:rPr>
              <a:t>4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51102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241" y="115205"/>
            <a:ext cx="8229600" cy="766762"/>
          </a:xfrm>
        </p:spPr>
        <p:txBody>
          <a:bodyPr>
            <a:normAutofit/>
          </a:bodyPr>
          <a:lstStyle/>
          <a:p>
            <a:r>
              <a:rPr lang="ru-RU" sz="3000" dirty="0" smtClean="0"/>
              <a:t>Решение проблемы</a:t>
            </a:r>
            <a:endParaRPr lang="ru-RU" sz="3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451595" y="155353"/>
            <a:ext cx="3608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dirty="0">
                <a:solidFill>
                  <a:srgbClr val="54A021">
                    <a:lumMod val="50000"/>
                  </a:srgbClr>
                </a:solidFill>
                <a:latin typeface="Arial Narrow"/>
              </a:rPr>
              <a:t>5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80" y="951451"/>
            <a:ext cx="3438944" cy="5152957"/>
          </a:xfrm>
          <a:prstGeom prst="rect">
            <a:avLst/>
          </a:prstGeom>
        </p:spPr>
      </p:pic>
      <p:sp>
        <p:nvSpPr>
          <p:cNvPr id="13" name="Блок-схема: узел 12"/>
          <p:cNvSpPr/>
          <p:nvPr/>
        </p:nvSpPr>
        <p:spPr>
          <a:xfrm>
            <a:off x="2500413" y="3514726"/>
            <a:ext cx="838200" cy="74833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>
            <a:stCxn id="13" idx="7"/>
          </p:cNvCxnSpPr>
          <p:nvPr/>
        </p:nvCxnSpPr>
        <p:spPr>
          <a:xfrm flipV="1">
            <a:off x="3215861" y="2505075"/>
            <a:ext cx="1284802" cy="11192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/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46956" t="26781" r="30448" b="18518"/>
          <a:stretch/>
        </p:blipFill>
        <p:spPr bwMode="auto">
          <a:xfrm>
            <a:off x="4473041" y="1244601"/>
            <a:ext cx="1841500" cy="2506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/>
          <p:cNvPicPr/>
          <p:nvPr/>
        </p:nvPicPr>
        <p:blipFill>
          <a:blip r:embed="rId5"/>
          <a:stretch>
            <a:fillRect/>
          </a:stretch>
        </p:blipFill>
        <p:spPr>
          <a:xfrm>
            <a:off x="6726300" y="3527929"/>
            <a:ext cx="1725295" cy="2585720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>
          <a:blip r:embed="rId6"/>
          <a:stretch>
            <a:fillRect/>
          </a:stretch>
        </p:blipFill>
        <p:spPr>
          <a:xfrm>
            <a:off x="6413250" y="1131972"/>
            <a:ext cx="2524125" cy="22821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663" y="41508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317022" y="3812891"/>
            <a:ext cx="21535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Narrow"/>
              </a:rPr>
              <a:t>Мягкий поворотный</a:t>
            </a:r>
          </a:p>
          <a:p>
            <a:pPr lvl="0" algn="ctr"/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Arial Narrow"/>
              </a:rPr>
              <a:t>актуаторов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16736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275" y="179388"/>
            <a:ext cx="8229600" cy="620712"/>
          </a:xfrm>
        </p:spPr>
        <p:txBody>
          <a:bodyPr/>
          <a:lstStyle/>
          <a:p>
            <a:r>
              <a:rPr lang="ru-RU" sz="3000" dirty="0" smtClean="0"/>
              <a:t>Принцип</a:t>
            </a:r>
            <a:r>
              <a:rPr lang="ru-RU" dirty="0" smtClean="0"/>
              <a:t> </a:t>
            </a:r>
            <a:r>
              <a:rPr lang="ru-RU" sz="3000" dirty="0" smtClean="0"/>
              <a:t>действия предлагаемого захвата </a:t>
            </a:r>
            <a:endParaRPr lang="ru-RU" sz="3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30" y="1156974"/>
            <a:ext cx="4439270" cy="44678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1225218"/>
            <a:ext cx="4324788" cy="43313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51595" y="155353"/>
            <a:ext cx="3608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noProof="0" dirty="0">
                <a:solidFill>
                  <a:srgbClr val="54A021">
                    <a:lumMod val="50000"/>
                  </a:srgbClr>
                </a:solidFill>
                <a:latin typeface="Arial Narrow"/>
                <a:ea typeface="+mj-ea"/>
                <a:cs typeface="+mj-cs"/>
              </a:rPr>
              <a:t>6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58312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38537" y="115083"/>
            <a:ext cx="8097091" cy="541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3300" kern="1200">
                <a:solidFill>
                  <a:srgbClr val="27622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 smtClean="0"/>
              <a:t>Уровень готовности проекта – </a:t>
            </a:r>
            <a:r>
              <a:rPr lang="en-US" sz="3000" dirty="0" smtClean="0"/>
              <a:t>TRL </a:t>
            </a:r>
            <a:r>
              <a:rPr lang="ru-RU" sz="3000" dirty="0" smtClean="0"/>
              <a:t>4</a:t>
            </a:r>
            <a:endParaRPr lang="ru-RU" sz="3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4743" y="2612489"/>
            <a:ext cx="30003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Narrow"/>
              </a:rPr>
              <a:t>Прототипы поворотных </a:t>
            </a:r>
          </a:p>
          <a:p>
            <a:pPr lvl="0" algn="ctr"/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Arial Narrow"/>
              </a:rPr>
              <a:t>актуаторов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829525"/>
            <a:ext cx="9144001" cy="1736880"/>
          </a:xfrm>
          <a:prstGeom prst="rect">
            <a:avLst/>
          </a:prstGeom>
          <a:solidFill>
            <a:srgbClr val="2B5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38537" y="5174968"/>
            <a:ext cx="87464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количество </a:t>
            </a:r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пальцев захвата - 4 </a:t>
            </a:r>
            <a:r>
              <a:rPr lang="ru-RU" sz="16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шт</a:t>
            </a: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;</a:t>
            </a:r>
            <a:endParaRPr lang="en-US" sz="16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максимальный </a:t>
            </a:r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вес захватываемого объекта </a:t>
            </a: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-3 </a:t>
            </a:r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кг</a:t>
            </a: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максимальный </a:t>
            </a:r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угол поворота пальцев захвата </a:t>
            </a: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90 </a:t>
            </a:r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градусов; </a:t>
            </a:r>
            <a:endParaRPr lang="ru-RU" sz="16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максимальные </a:t>
            </a:r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размеры захватываемого объекта: </a:t>
            </a: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178 мм,;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минимальный </a:t>
            </a:r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размеры захватываемого</a:t>
            </a: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4мм</a:t>
            </a:r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8537" y="4771414"/>
            <a:ext cx="5219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Характеристики продукта (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MVP</a:t>
            </a: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)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451595" y="155353"/>
            <a:ext cx="3608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noProof="0" dirty="0">
                <a:solidFill>
                  <a:srgbClr val="54A021">
                    <a:lumMod val="50000"/>
                  </a:srgbClr>
                </a:solidFill>
                <a:latin typeface="Arial Narrow"/>
                <a:ea typeface="+mj-ea"/>
                <a:cs typeface="+mj-cs"/>
              </a:rPr>
              <a:t>7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40844" y="4094363"/>
            <a:ext cx="45107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Narrow"/>
              </a:rPr>
              <a:t>Лабораторный стенд для испытаний мягкого поворотного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Arial Narrow"/>
              </a:rPr>
              <a:t>актуатора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Narrow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2" t="17236" r="38206" b="20987"/>
          <a:stretch/>
        </p:blipFill>
        <p:spPr>
          <a:xfrm rot="16200000">
            <a:off x="1240198" y="-500498"/>
            <a:ext cx="1889470" cy="420429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481" y="1960383"/>
            <a:ext cx="2772824" cy="210670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836" y="656916"/>
            <a:ext cx="2555701" cy="188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8537" y="90894"/>
            <a:ext cx="8097091" cy="752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3300" kern="1200">
                <a:solidFill>
                  <a:srgbClr val="27622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 smtClean="0"/>
              <a:t>Результаты экспериментальных исследований</a:t>
            </a:r>
            <a:endParaRPr lang="ru-RU" sz="3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62" y="1381124"/>
            <a:ext cx="4507139" cy="4971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7696" y="912056"/>
            <a:ext cx="5578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Зависимость угла поворота от создаваемого давления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914" t="829" r="782" b="1243"/>
          <a:stretch/>
        </p:blipFill>
        <p:spPr>
          <a:xfrm>
            <a:off x="4615501" y="1409700"/>
            <a:ext cx="4470732" cy="349091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51595" y="155353"/>
            <a:ext cx="3608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dirty="0" smtClean="0">
                <a:solidFill>
                  <a:srgbClr val="54A021">
                    <a:lumMod val="50000"/>
                  </a:srgbClr>
                </a:solidFill>
                <a:latin typeface="Arial Narrow"/>
                <a:ea typeface="+mj-ea"/>
                <a:cs typeface="+mj-cs"/>
              </a:rPr>
              <a:t>8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35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918" y="135801"/>
            <a:ext cx="3603100" cy="651019"/>
          </a:xfrm>
        </p:spPr>
        <p:txBody>
          <a:bodyPr>
            <a:normAutofit/>
          </a:bodyPr>
          <a:lstStyle/>
          <a:p>
            <a:r>
              <a:rPr lang="ru-RU" sz="3000" dirty="0" smtClean="0"/>
              <a:t>БИЗНЕС-МОДЕЛЬ</a:t>
            </a:r>
            <a:endParaRPr lang="ru-RU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760" y="928024"/>
            <a:ext cx="2105926" cy="3174269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5977834" y="1257201"/>
            <a:ext cx="768626" cy="3001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4853781"/>
            <a:ext cx="9144000" cy="1251192"/>
          </a:xfrm>
          <a:prstGeom prst="rect">
            <a:avLst/>
          </a:prstGeom>
          <a:solidFill>
            <a:srgbClr val="2B5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 smtClean="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1918" y="957160"/>
            <a:ext cx="50972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2C5D31"/>
                </a:solidFill>
                <a:latin typeface="Arial Narrow" panose="020B0606020202030204" pitchFamily="34" charset="0"/>
              </a:rPr>
              <a:t>Продукт - </a:t>
            </a:r>
            <a:r>
              <a:rPr lang="ru-RU" dirty="0" smtClean="0">
                <a:solidFill>
                  <a:srgbClr val="2C5D31"/>
                </a:solidFill>
                <a:latin typeface="Arial Narrow" panose="020B0606020202030204" pitchFamily="34" charset="0"/>
              </a:rPr>
              <a:t>универсальный захват </a:t>
            </a:r>
            <a:r>
              <a:rPr lang="ru-RU" dirty="0">
                <a:solidFill>
                  <a:srgbClr val="2C5D31"/>
                </a:solidFill>
                <a:latin typeface="Arial Narrow" panose="020B0606020202030204" pitchFamily="34" charset="0"/>
              </a:rPr>
              <a:t>промышленного или сервисного робота манипулятора для объектов требующих "мягкой" фиксации грузоподъемностью до 3</a:t>
            </a:r>
            <a:r>
              <a:rPr lang="ru-RU" dirty="0" smtClean="0">
                <a:solidFill>
                  <a:srgbClr val="2C5D31"/>
                </a:solidFill>
                <a:latin typeface="Arial Narrow" panose="020B0606020202030204" pitchFamily="34" charset="0"/>
              </a:rPr>
              <a:t> кг</a:t>
            </a:r>
            <a:endParaRPr lang="ru-RU" dirty="0">
              <a:solidFill>
                <a:srgbClr val="2C5D3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91063" y="490508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Адаптация параметров захватов под конкретную производственную задачу, конкретный объект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1918" y="2895674"/>
            <a:ext cx="44743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2C5D31"/>
                </a:solidFill>
                <a:latin typeface="Arial Narrow" panose="020B0606020202030204" pitchFamily="34" charset="0"/>
              </a:rPr>
              <a:t>Клиенты </a:t>
            </a:r>
            <a:r>
              <a:rPr lang="ru-RU" dirty="0">
                <a:solidFill>
                  <a:srgbClr val="2C5D31"/>
                </a:solidFill>
                <a:latin typeface="Arial Narrow" panose="020B0606020202030204" pitchFamily="34" charset="0"/>
              </a:rPr>
              <a:t>-предприятия аграрного сектора, предприятия пищевой и перерабатывающей промышленности, промышленные предприятия электронной, фармацевтической промышленности.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86162" y="4981147"/>
            <a:ext cx="28858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Кастомизация</a:t>
            </a:r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продукта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48819" y="5521569"/>
            <a:ext cx="7144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+mj-lt"/>
              </a:rPr>
              <a:t>Модель реализована  -  фирмами </a:t>
            </a:r>
            <a:r>
              <a:rPr lang="ru-RU" b="1" dirty="0" err="1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Softrobotics</a:t>
            </a:r>
            <a:r>
              <a:rPr lang="ru-RU" b="1" dirty="0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b="1" dirty="0" err="1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Schunk</a:t>
            </a:r>
            <a:r>
              <a:rPr lang="ru-RU" b="1" dirty="0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1918" y="21897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b="1" dirty="0" smtClean="0">
                <a:solidFill>
                  <a:srgbClr val="2C5D31"/>
                </a:solidFill>
                <a:latin typeface="Arial Narrow" panose="020B0606020202030204" pitchFamily="34" charset="0"/>
              </a:rPr>
              <a:t>Каналы продаж – </a:t>
            </a:r>
            <a:r>
              <a:rPr lang="ru-RU" dirty="0" smtClean="0">
                <a:solidFill>
                  <a:srgbClr val="2C5D31"/>
                </a:solidFill>
                <a:latin typeface="Arial Narrow" panose="020B0606020202030204" pitchFamily="34" charset="0"/>
              </a:rPr>
              <a:t>интернет-магазин, выставки, конференции, дилерская сеть</a:t>
            </a:r>
            <a:endParaRPr lang="ru-RU" dirty="0">
              <a:solidFill>
                <a:srgbClr val="2C5D3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Блок-схема: узел 14"/>
          <p:cNvSpPr/>
          <p:nvPr/>
        </p:nvSpPr>
        <p:spPr>
          <a:xfrm>
            <a:off x="965662" y="5013151"/>
            <a:ext cx="301437" cy="289745"/>
          </a:xfrm>
          <a:prstGeom prst="flowChartConnector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4270563" y="5040748"/>
            <a:ext cx="301437" cy="28974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07629" y="5455506"/>
            <a:ext cx="247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!</a:t>
            </a:r>
          </a:p>
        </p:txBody>
      </p:sp>
      <p:sp>
        <p:nvSpPr>
          <p:cNvPr id="18" name="Кольцо 17"/>
          <p:cNvSpPr/>
          <p:nvPr/>
        </p:nvSpPr>
        <p:spPr>
          <a:xfrm>
            <a:off x="153167" y="5409431"/>
            <a:ext cx="556089" cy="553814"/>
          </a:xfrm>
          <a:prstGeom prst="donut">
            <a:avLst>
              <a:gd name="adj" fmla="val 54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451595" y="155353"/>
            <a:ext cx="3608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noProof="0" dirty="0">
                <a:solidFill>
                  <a:srgbClr val="54A021">
                    <a:lumMod val="50000"/>
                  </a:srgbClr>
                </a:solidFill>
                <a:latin typeface="Arial Narrow"/>
              </a:rPr>
              <a:t>9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0462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900" y="129692"/>
            <a:ext cx="7120990" cy="563562"/>
          </a:xfrm>
        </p:spPr>
        <p:txBody>
          <a:bodyPr>
            <a:noAutofit/>
          </a:bodyPr>
          <a:lstStyle/>
          <a:p>
            <a:r>
              <a:rPr lang="ru-RU" sz="3000" dirty="0"/>
              <a:t>СРАВНЕНИЕ С </a:t>
            </a:r>
            <a:r>
              <a:rPr lang="ru-RU" sz="3000" dirty="0" smtClean="0"/>
              <a:t>АНАЛОГАМИ / КОНКУРЕНТЫ</a:t>
            </a:r>
            <a:endParaRPr lang="ru-RU" sz="3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878255"/>
              </p:ext>
            </p:extLst>
          </p:nvPr>
        </p:nvGraphicFramePr>
        <p:xfrm>
          <a:off x="469900" y="709351"/>
          <a:ext cx="8305799" cy="5978934"/>
        </p:xfrm>
        <a:graphic>
          <a:graphicData uri="http://schemas.openxmlformats.org/drawingml/2006/table">
            <a:tbl>
              <a:tblPr firstRow="1" firstCol="1" bandRow="1"/>
              <a:tblGrid>
                <a:gridCol w="374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3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96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38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C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Аналоги</a:t>
                      </a: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C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</a:t>
                      </a:r>
                      <a:endParaRPr lang="ru-RU" sz="11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C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Достоинста</a:t>
                      </a:r>
                      <a:r>
                        <a:rPr lang="ru-RU" sz="11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Недостатки</a:t>
                      </a:r>
                      <a:endParaRPr lang="ru-RU" sz="11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C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качестве захватов роботов манипуляторов используются зажимы двухточечные, трехточечные, поворотные, фирм производителей FESTO, АВВ, </a:t>
                      </a:r>
                      <a:r>
                        <a:rPr lang="ru-RU" sz="1400" b="1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Schunk</a:t>
                      </a:r>
                      <a:r>
                        <a:rPr lang="ru-RU" sz="14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Мercator</a:t>
                      </a:r>
                      <a:r>
                        <a:rPr lang="ru-RU" sz="14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DESTA CO, </a:t>
                      </a:r>
                      <a:r>
                        <a:rPr lang="ru-RU" sz="1400" b="1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Pneumax</a:t>
                      </a:r>
                      <a:r>
                        <a:rPr lang="ru-RU" sz="14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др.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Такие захваты не используют технологии мягких приводов, имеют классические приводы рабочих элементов в виде механических передач либо пружинных элементов. Основной недостаток: невозможность работать с объектами требующими "мягкой фиксации", как следствие повреждение либо разрушение объектов.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35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«мягкого» захвата пищевых продуктов (яйца, плоды и ягоды и т.п.), хрупких материалов (стекло, посуда и т.п.) используются захваты - аналоги фирмы </a:t>
                      </a:r>
                      <a:r>
                        <a:rPr lang="ru-RU" sz="1400" b="1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Softrobotics</a:t>
                      </a:r>
                      <a:r>
                        <a:rPr lang="ru-RU" sz="14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Захват </a:t>
                      </a:r>
                      <a:r>
                        <a:rPr lang="en-US" sz="12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mGrip</a:t>
                      </a:r>
                      <a:r>
                        <a:rPr lang="en-US" sz="12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P4Y Kit, </a:t>
                      </a:r>
                      <a:r>
                        <a:rPr lang="en-US" sz="12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SoftRobotics</a:t>
                      </a:r>
                      <a:endParaRPr lang="ru-RU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1.Имеются модели захватов, которые применимы только для объектов сферической формы;  либо только для призматических объектов. 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2.Модели захватов осуществляют фиксацию за наружные поверхности, захват за отверстия и полости детали невозможен..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Предлагаемое решение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tabLst>
                          <a:tab pos="381635" algn="l"/>
                        </a:tabLst>
                      </a:pPr>
                      <a:endParaRPr lang="ru-RU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77800" algn="l"/>
                          <a:tab pos="200025" algn="l"/>
                        </a:tabLst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1.Возможность обеспечения движения каждого из пальцев захвата манипулятора в плоскости изгиба пальца и вокруг собственной продольной оси.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77800" algn="l"/>
                          <a:tab pos="200025" algn="l"/>
                        </a:tabLst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2.Возможность вибрационного воздействия на объект захвата для уплотнения сыпучих продуктов (при необходимости).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77800" algn="l"/>
                          <a:tab pos="200025" algn="l"/>
                        </a:tabLst>
                      </a:pPr>
                      <a:r>
                        <a:rPr lang="ru-RU" sz="14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Недостаток: необходимость разветвления системы </a:t>
                      </a:r>
                      <a:r>
                        <a:rPr lang="ru-RU" sz="1400" b="1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притания</a:t>
                      </a:r>
                      <a:r>
                        <a:rPr lang="ru-RU" sz="14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для поворота.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77800" algn="l"/>
                          <a:tab pos="200025" algn="l"/>
                        </a:tabLst>
                      </a:pP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70" marR="48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478" y="1144877"/>
            <a:ext cx="835977" cy="10536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36" y="3230563"/>
            <a:ext cx="824864" cy="94063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51595" y="155353"/>
            <a:ext cx="5369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dirty="0" smtClean="0">
                <a:solidFill>
                  <a:srgbClr val="54A021">
                    <a:lumMod val="50000"/>
                  </a:srgbClr>
                </a:solidFill>
                <a:latin typeface="Arial Narrow"/>
                <a:ea typeface="+mj-ea"/>
                <a:cs typeface="+mj-cs"/>
              </a:rPr>
              <a:t>10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204" y="4461305"/>
            <a:ext cx="1066527" cy="1598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712" y="846722"/>
            <a:ext cx="8970417" cy="5041177"/>
            <a:chOff x="578971" y="182962"/>
            <a:chExt cx="10965329" cy="6332024"/>
          </a:xfrm>
        </p:grpSpPr>
        <p:grpSp>
          <p:nvGrpSpPr>
            <p:cNvPr id="5" name="Group 4"/>
            <p:cNvGrpSpPr/>
            <p:nvPr/>
          </p:nvGrpSpPr>
          <p:grpSpPr>
            <a:xfrm>
              <a:off x="739775" y="2392328"/>
              <a:ext cx="10804525" cy="2059570"/>
              <a:chOff x="739775" y="2339588"/>
              <a:chExt cx="10804525" cy="2059570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739775" y="2376370"/>
                <a:ext cx="10804525" cy="2022788"/>
                <a:chOff x="739775" y="2311351"/>
                <a:chExt cx="10804525" cy="2022788"/>
              </a:xfrm>
            </p:grpSpPr>
            <p:sp>
              <p:nvSpPr>
                <p:cNvPr id="21" name="Chevron 20"/>
                <p:cNvSpPr/>
                <p:nvPr/>
              </p:nvSpPr>
              <p:spPr>
                <a:xfrm>
                  <a:off x="739775" y="3135581"/>
                  <a:ext cx="1835150" cy="469900"/>
                </a:xfrm>
                <a:prstGeom prst="chevron">
                  <a:avLst>
                    <a:gd name="adj" fmla="val 50646"/>
                  </a:avLst>
                </a:prstGeom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Chevron 21"/>
                <p:cNvSpPr/>
                <p:nvPr/>
              </p:nvSpPr>
              <p:spPr>
                <a:xfrm>
                  <a:off x="4347934" y="3135581"/>
                  <a:ext cx="1835150" cy="469900"/>
                </a:xfrm>
                <a:prstGeom prst="chevron">
                  <a:avLst>
                    <a:gd name="adj" fmla="val 50646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Chevron 22"/>
                <p:cNvSpPr/>
                <p:nvPr/>
              </p:nvSpPr>
              <p:spPr>
                <a:xfrm>
                  <a:off x="7956093" y="3135581"/>
                  <a:ext cx="1835150" cy="469900"/>
                </a:xfrm>
                <a:prstGeom prst="chevron">
                  <a:avLst>
                    <a:gd name="adj" fmla="val 50646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Chevron 24"/>
                <p:cNvSpPr/>
                <p:nvPr/>
              </p:nvSpPr>
              <p:spPr>
                <a:xfrm>
                  <a:off x="6120943" y="3135581"/>
                  <a:ext cx="1835150" cy="469900"/>
                </a:xfrm>
                <a:prstGeom prst="chevron">
                  <a:avLst>
                    <a:gd name="adj" fmla="val 50646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Chevron 25"/>
                <p:cNvSpPr/>
                <p:nvPr/>
              </p:nvSpPr>
              <p:spPr>
                <a:xfrm>
                  <a:off x="2574925" y="3135581"/>
                  <a:ext cx="1835150" cy="469900"/>
                </a:xfrm>
                <a:prstGeom prst="chevron">
                  <a:avLst>
                    <a:gd name="adj" fmla="val 50646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977761" y="3370531"/>
                  <a:ext cx="10566539" cy="0"/>
                </a:xfrm>
                <a:prstGeom prst="line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8" name="Group 27"/>
                <p:cNvGrpSpPr/>
                <p:nvPr/>
              </p:nvGrpSpPr>
              <p:grpSpPr>
                <a:xfrm>
                  <a:off x="1503651" y="3216832"/>
                  <a:ext cx="307398" cy="952560"/>
                  <a:chOff x="1503651" y="3216832"/>
                  <a:chExt cx="307398" cy="952560"/>
                </a:xfrm>
              </p:grpSpPr>
              <p:grpSp>
                <p:nvGrpSpPr>
                  <p:cNvPr id="54" name="Group 53"/>
                  <p:cNvGrpSpPr/>
                  <p:nvPr/>
                </p:nvGrpSpPr>
                <p:grpSpPr>
                  <a:xfrm>
                    <a:off x="1503651" y="3216832"/>
                    <a:ext cx="307398" cy="307398"/>
                    <a:chOff x="1926431" y="3201462"/>
                    <a:chExt cx="338138" cy="338138"/>
                  </a:xfrm>
                </p:grpSpPr>
                <p:sp>
                  <p:nvSpPr>
                    <p:cNvPr id="56" name="Oval 55"/>
                    <p:cNvSpPr/>
                    <p:nvPr/>
                  </p:nvSpPr>
                  <p:spPr>
                    <a:xfrm>
                      <a:off x="1926431" y="3201462"/>
                      <a:ext cx="338138" cy="338138"/>
                    </a:xfrm>
                    <a:prstGeom prst="ellipse">
                      <a:avLst/>
                    </a:prstGeom>
                    <a:ln w="2540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  <p:sp>
                  <p:nvSpPr>
                    <p:cNvPr id="57" name="Oval 56"/>
                    <p:cNvSpPr/>
                    <p:nvPr/>
                  </p:nvSpPr>
                  <p:spPr>
                    <a:xfrm>
                      <a:off x="2000065" y="3275096"/>
                      <a:ext cx="190870" cy="190870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</p:grpSp>
              <p:cxnSp>
                <p:nvCxnSpPr>
                  <p:cNvPr id="55" name="Straight Connector 54"/>
                  <p:cNvCxnSpPr/>
                  <p:nvPr/>
                </p:nvCxnSpPr>
                <p:spPr>
                  <a:xfrm flipH="1">
                    <a:off x="1657349" y="3520790"/>
                    <a:ext cx="1" cy="648602"/>
                  </a:xfrm>
                  <a:prstGeom prst="line">
                    <a:avLst/>
                  </a:prstGeom>
                  <a:ln w="25400">
                    <a:solidFill>
                      <a:schemeClr val="accent1">
                        <a:lumMod val="60000"/>
                        <a:lumOff val="40000"/>
                      </a:schemeClr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9" name="Group 28"/>
                <p:cNvGrpSpPr/>
                <p:nvPr/>
              </p:nvGrpSpPr>
              <p:grpSpPr>
                <a:xfrm>
                  <a:off x="5111810" y="3216832"/>
                  <a:ext cx="307398" cy="952560"/>
                  <a:chOff x="5111810" y="3216832"/>
                  <a:chExt cx="307398" cy="952560"/>
                </a:xfrm>
              </p:grpSpPr>
              <p:grpSp>
                <p:nvGrpSpPr>
                  <p:cNvPr id="50" name="Group 49"/>
                  <p:cNvGrpSpPr/>
                  <p:nvPr/>
                </p:nvGrpSpPr>
                <p:grpSpPr>
                  <a:xfrm>
                    <a:off x="5111810" y="3216832"/>
                    <a:ext cx="307398" cy="307398"/>
                    <a:chOff x="1926431" y="3201462"/>
                    <a:chExt cx="338138" cy="338138"/>
                  </a:xfrm>
                </p:grpSpPr>
                <p:sp>
                  <p:nvSpPr>
                    <p:cNvPr id="52" name="Oval 51"/>
                    <p:cNvSpPr/>
                    <p:nvPr/>
                  </p:nvSpPr>
                  <p:spPr>
                    <a:xfrm>
                      <a:off x="1926431" y="3201462"/>
                      <a:ext cx="338138" cy="338138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540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  <p:sp>
                  <p:nvSpPr>
                    <p:cNvPr id="53" name="Oval 52"/>
                    <p:cNvSpPr/>
                    <p:nvPr/>
                  </p:nvSpPr>
                  <p:spPr>
                    <a:xfrm>
                      <a:off x="2000065" y="3275096"/>
                      <a:ext cx="190870" cy="190870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</p:grpSp>
              <p:cxnSp>
                <p:nvCxnSpPr>
                  <p:cNvPr id="51" name="Straight Connector 50"/>
                  <p:cNvCxnSpPr/>
                  <p:nvPr/>
                </p:nvCxnSpPr>
                <p:spPr>
                  <a:xfrm flipH="1">
                    <a:off x="5265508" y="3520790"/>
                    <a:ext cx="1" cy="648602"/>
                  </a:xfrm>
                  <a:prstGeom prst="line">
                    <a:avLst/>
                  </a:prstGeom>
                  <a:ln w="25400">
                    <a:solidFill>
                      <a:schemeClr val="accent1">
                        <a:lumMod val="60000"/>
                        <a:lumOff val="40000"/>
                      </a:schemeClr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" name="Group 29"/>
                <p:cNvGrpSpPr/>
                <p:nvPr/>
              </p:nvGrpSpPr>
              <p:grpSpPr>
                <a:xfrm>
                  <a:off x="8719969" y="3216832"/>
                  <a:ext cx="307398" cy="1117307"/>
                  <a:chOff x="8730852" y="3216832"/>
                  <a:chExt cx="307398" cy="1117307"/>
                </a:xfrm>
              </p:grpSpPr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8730852" y="3216832"/>
                    <a:ext cx="307398" cy="307398"/>
                    <a:chOff x="1926431" y="3201462"/>
                    <a:chExt cx="338138" cy="338138"/>
                  </a:xfrm>
                </p:grpSpPr>
                <p:sp>
                  <p:nvSpPr>
                    <p:cNvPr id="48" name="Oval 47"/>
                    <p:cNvSpPr/>
                    <p:nvPr/>
                  </p:nvSpPr>
                  <p:spPr>
                    <a:xfrm>
                      <a:off x="1926431" y="3201462"/>
                      <a:ext cx="338138" cy="338138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 w="2540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  <p:sp>
                  <p:nvSpPr>
                    <p:cNvPr id="49" name="Oval 48"/>
                    <p:cNvSpPr/>
                    <p:nvPr/>
                  </p:nvSpPr>
                  <p:spPr>
                    <a:xfrm>
                      <a:off x="2000065" y="3275096"/>
                      <a:ext cx="190870" cy="190870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</p:grpSp>
              <p:cxnSp>
                <p:nvCxnSpPr>
                  <p:cNvPr id="47" name="Straight Connector 46"/>
                  <p:cNvCxnSpPr/>
                  <p:nvPr/>
                </p:nvCxnSpPr>
                <p:spPr>
                  <a:xfrm flipH="1">
                    <a:off x="8884550" y="3520790"/>
                    <a:ext cx="1" cy="813349"/>
                  </a:xfrm>
                  <a:prstGeom prst="line">
                    <a:avLst/>
                  </a:prstGeom>
                  <a:ln w="25400">
                    <a:solidFill>
                      <a:schemeClr val="accent1">
                        <a:lumMod val="60000"/>
                        <a:lumOff val="40000"/>
                      </a:schemeClr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2" name="Group 31"/>
                <p:cNvGrpSpPr/>
                <p:nvPr/>
              </p:nvGrpSpPr>
              <p:grpSpPr>
                <a:xfrm>
                  <a:off x="6884819" y="2311351"/>
                  <a:ext cx="307398" cy="1212879"/>
                  <a:chOff x="6884819" y="2311351"/>
                  <a:chExt cx="307398" cy="1212879"/>
                </a:xfrm>
              </p:grpSpPr>
              <p:grpSp>
                <p:nvGrpSpPr>
                  <p:cNvPr id="38" name="Group 37"/>
                  <p:cNvGrpSpPr/>
                  <p:nvPr/>
                </p:nvGrpSpPr>
                <p:grpSpPr>
                  <a:xfrm>
                    <a:off x="6884819" y="3216832"/>
                    <a:ext cx="307398" cy="307398"/>
                    <a:chOff x="1926431" y="3201462"/>
                    <a:chExt cx="338138" cy="338138"/>
                  </a:xfrm>
                </p:grpSpPr>
                <p:sp>
                  <p:nvSpPr>
                    <p:cNvPr id="40" name="Oval 39"/>
                    <p:cNvSpPr/>
                    <p:nvPr/>
                  </p:nvSpPr>
                  <p:spPr>
                    <a:xfrm>
                      <a:off x="1926431" y="3201462"/>
                      <a:ext cx="338138" cy="338138"/>
                    </a:xfrm>
                    <a:prstGeom prst="ellipse">
                      <a:avLst/>
                    </a:prstGeom>
                    <a:ln w="2540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  <p:sp>
                  <p:nvSpPr>
                    <p:cNvPr id="41" name="Oval 40"/>
                    <p:cNvSpPr/>
                    <p:nvPr/>
                  </p:nvSpPr>
                  <p:spPr>
                    <a:xfrm>
                      <a:off x="2000065" y="3275096"/>
                      <a:ext cx="190870" cy="190870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</p:grpSp>
              <p:cxnSp>
                <p:nvCxnSpPr>
                  <p:cNvPr id="39" name="Straight Connector 38"/>
                  <p:cNvCxnSpPr/>
                  <p:nvPr/>
                </p:nvCxnSpPr>
                <p:spPr>
                  <a:xfrm flipH="1" flipV="1">
                    <a:off x="7038517" y="2311351"/>
                    <a:ext cx="1" cy="895823"/>
                  </a:xfrm>
                  <a:prstGeom prst="line">
                    <a:avLst/>
                  </a:prstGeom>
                  <a:ln w="25400">
                    <a:solidFill>
                      <a:schemeClr val="accent1">
                        <a:lumMod val="60000"/>
                        <a:lumOff val="40000"/>
                      </a:schemeClr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3" name="Group 32"/>
                <p:cNvGrpSpPr/>
                <p:nvPr/>
              </p:nvGrpSpPr>
              <p:grpSpPr>
                <a:xfrm>
                  <a:off x="3338801" y="2591963"/>
                  <a:ext cx="307398" cy="932267"/>
                  <a:chOff x="3297754" y="2591963"/>
                  <a:chExt cx="307398" cy="932267"/>
                </a:xfrm>
              </p:grpSpPr>
              <p:grpSp>
                <p:nvGrpSpPr>
                  <p:cNvPr id="34" name="Group 33"/>
                  <p:cNvGrpSpPr/>
                  <p:nvPr/>
                </p:nvGrpSpPr>
                <p:grpSpPr>
                  <a:xfrm>
                    <a:off x="3297754" y="3216832"/>
                    <a:ext cx="307398" cy="307398"/>
                    <a:chOff x="1926431" y="3201462"/>
                    <a:chExt cx="338138" cy="338138"/>
                  </a:xfrm>
                </p:grpSpPr>
                <p:sp>
                  <p:nvSpPr>
                    <p:cNvPr id="36" name="Oval 35"/>
                    <p:cNvSpPr/>
                    <p:nvPr/>
                  </p:nvSpPr>
                  <p:spPr>
                    <a:xfrm>
                      <a:off x="1926431" y="3201462"/>
                      <a:ext cx="338138" cy="338138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 w="2540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  <p:sp>
                  <p:nvSpPr>
                    <p:cNvPr id="37" name="Oval 36"/>
                    <p:cNvSpPr/>
                    <p:nvPr/>
                  </p:nvSpPr>
                  <p:spPr>
                    <a:xfrm>
                      <a:off x="2000065" y="3275096"/>
                      <a:ext cx="190870" cy="190870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</p:grpSp>
              <p:cxnSp>
                <p:nvCxnSpPr>
                  <p:cNvPr id="35" name="Straight Connector 34"/>
                  <p:cNvCxnSpPr/>
                  <p:nvPr/>
                </p:nvCxnSpPr>
                <p:spPr>
                  <a:xfrm flipH="1" flipV="1">
                    <a:off x="3451452" y="2591963"/>
                    <a:ext cx="4" cy="615211"/>
                  </a:xfrm>
                  <a:prstGeom prst="line">
                    <a:avLst/>
                  </a:prstGeom>
                  <a:ln w="25400">
                    <a:solidFill>
                      <a:schemeClr val="accent1">
                        <a:lumMod val="60000"/>
                        <a:lumOff val="40000"/>
                      </a:schemeClr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4" name="Group 13"/>
              <p:cNvGrpSpPr/>
              <p:nvPr/>
            </p:nvGrpSpPr>
            <p:grpSpPr>
              <a:xfrm>
                <a:off x="790342" y="2339588"/>
                <a:ext cx="8117895" cy="616661"/>
                <a:chOff x="790342" y="2339588"/>
                <a:chExt cx="8117895" cy="616661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7529317" y="2339588"/>
                  <a:ext cx="1378920" cy="5798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 smtClean="0">
                      <a:latin typeface="+mj-lt"/>
                    </a:rPr>
                    <a:t>202</a:t>
                  </a:r>
                  <a:r>
                    <a:rPr lang="ru-RU" sz="2400" b="1" dirty="0">
                      <a:latin typeface="+mj-lt"/>
                    </a:rPr>
                    <a:t>3</a:t>
                  </a:r>
                  <a:endParaRPr lang="en-US" sz="2400" b="1" dirty="0">
                    <a:latin typeface="+mj-lt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4061552" y="2352900"/>
                  <a:ext cx="1373508" cy="5798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smtClean="0">
                      <a:latin typeface="Arial Narrow" panose="020B0606020202030204" pitchFamily="34" charset="0"/>
                    </a:rPr>
                    <a:t>20</a:t>
                  </a:r>
                  <a:r>
                    <a:rPr lang="ru-RU" sz="2400" b="1" smtClean="0">
                      <a:latin typeface="Arial Narrow" panose="020B0606020202030204" pitchFamily="34" charset="0"/>
                    </a:rPr>
                    <a:t>23</a:t>
                  </a:r>
                  <a:endParaRPr lang="en-US" sz="2400" b="1" dirty="0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790342" y="2376370"/>
                  <a:ext cx="1387937" cy="5798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 smtClean="0">
                      <a:latin typeface="+mj-lt"/>
                    </a:rPr>
                    <a:t>202</a:t>
                  </a:r>
                  <a:r>
                    <a:rPr lang="ru-RU" sz="2400" b="1" dirty="0" smtClean="0">
                      <a:latin typeface="+mj-lt"/>
                    </a:rPr>
                    <a:t>2</a:t>
                  </a:r>
                  <a:endParaRPr lang="en-US" sz="2400" b="1" dirty="0">
                    <a:latin typeface="+mj-lt"/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>
              <a:off x="578971" y="182962"/>
              <a:ext cx="9356434" cy="6332024"/>
              <a:chOff x="578971" y="182962"/>
              <a:chExt cx="9356434" cy="633202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578971" y="4543398"/>
                <a:ext cx="2156757" cy="1971588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Теоретическая проработка</a:t>
                </a:r>
                <a:r>
                  <a:rPr lang="en-US" sz="1600" b="1" dirty="0" smtClean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.</a:t>
                </a:r>
                <a:endParaRPr lang="ru-RU" sz="1600" dirty="0">
                  <a:solidFill>
                    <a:schemeClr val="accent3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algn="ctr"/>
                <a:r>
                  <a:rPr lang="ru-RU" sz="1600" dirty="0" smtClean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Защита интеллектуальной собственности. </a:t>
                </a:r>
              </a:p>
              <a:p>
                <a:pPr algn="ctr"/>
                <a:r>
                  <a:rPr lang="ru-RU" sz="1600" dirty="0" smtClean="0">
                    <a:solidFill>
                      <a:schemeClr val="accent5"/>
                    </a:solidFill>
                    <a:latin typeface="+mj-lt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59" name="Rectangle 9"/>
              <p:cNvSpPr/>
              <p:nvPr/>
            </p:nvSpPr>
            <p:spPr>
              <a:xfrm>
                <a:off x="6044784" y="182962"/>
                <a:ext cx="3890621" cy="2280858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Этап 2</a:t>
                </a:r>
                <a:r>
                  <a:rPr lang="en-US" sz="1600" b="1" dirty="0" smtClean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.</a:t>
                </a:r>
                <a:r>
                  <a:rPr lang="ru-RU" sz="1600" b="1" dirty="0" smtClean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ru-RU" sz="1600" b="1" dirty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Разработка пневматической системы привода рабочих элементов захвата: разработка принципиальной пневматической схемы; разработка программы управления на базе контроллера с открытым кодом</a:t>
                </a:r>
                <a:r>
                  <a:rPr lang="ru-RU" sz="1600" b="1" dirty="0" smtClean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.</a:t>
                </a:r>
                <a:endParaRPr lang="ru-RU" sz="1600" b="1" dirty="0">
                  <a:solidFill>
                    <a:schemeClr val="accent3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8" name="Rectangle 9"/>
          <p:cNvSpPr/>
          <p:nvPr/>
        </p:nvSpPr>
        <p:spPr>
          <a:xfrm>
            <a:off x="274621" y="858524"/>
            <a:ext cx="4430229" cy="18158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Этап 1.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Теоретическое обоснование рациональных параметров захвата: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поиск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 обоснование рациональных геометрических параметров;  поиск вариантов рациональной компоновки элементов конструкции разработка 3d моделей </a:t>
            </a:r>
            <a:r>
              <a:rPr lang="ru-RU" sz="1600" b="1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актуаторов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, подготовка рабочих чертежей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.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01360" y="4234157"/>
            <a:ext cx="275023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Arial Narrow"/>
                <a:cs typeface="Arial" panose="020B0604020202020204" pitchFamily="34" charset="0"/>
              </a:rPr>
              <a:t>Этап 2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Arial Narrow"/>
                <a:cs typeface="Arial" panose="020B0604020202020204" pitchFamily="34" charset="0"/>
              </a:rPr>
              <a:t>.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Arial Narrow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Arial Narrow"/>
                <a:cs typeface="Arial" panose="020B0604020202020204" pitchFamily="34" charset="0"/>
              </a:rPr>
              <a:t>Экспериментальные исследования и тестовые испытания захвата манипулятора: планирование экспериментов; проведение экспериментов; обработка экспериментальных данных; тестовые испытания.</a:t>
            </a:r>
          </a:p>
        </p:txBody>
      </p:sp>
      <p:sp>
        <p:nvSpPr>
          <p:cNvPr id="60" name="Rectangle 9"/>
          <p:cNvSpPr/>
          <p:nvPr/>
        </p:nvSpPr>
        <p:spPr>
          <a:xfrm>
            <a:off x="2120297" y="4245392"/>
            <a:ext cx="3648672" cy="18158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Этап 1.1. </a:t>
            </a:r>
            <a:r>
              <a:rPr lang="ru-RU" sz="16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Изготвление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прототипа поворотного модуля и конструктивных элементов: разработка 3d моделей форм для литья; подбор материалов для изготовления элементов; изготовление конструктивных элементов, сборка прототипа.</a:t>
            </a:r>
          </a:p>
        </p:txBody>
      </p:sp>
      <p:sp>
        <p:nvSpPr>
          <p:cNvPr id="61" name="Заголовок 1"/>
          <p:cNvSpPr>
            <a:spLocks noGrp="1"/>
          </p:cNvSpPr>
          <p:nvPr>
            <p:ph type="title"/>
          </p:nvPr>
        </p:nvSpPr>
        <p:spPr>
          <a:xfrm>
            <a:off x="402397" y="113607"/>
            <a:ext cx="8229600" cy="737228"/>
          </a:xfrm>
        </p:spPr>
        <p:txBody>
          <a:bodyPr>
            <a:normAutofit/>
          </a:bodyPr>
          <a:lstStyle/>
          <a:p>
            <a:r>
              <a:rPr lang="ru-RU" sz="3000" dirty="0" smtClean="0"/>
              <a:t>ДОРОЖНАЯ КАРТА</a:t>
            </a:r>
            <a:endParaRPr lang="ru-RU" sz="3000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8451595" y="155353"/>
            <a:ext cx="5369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noProof="0" dirty="0" smtClean="0">
                <a:solidFill>
                  <a:srgbClr val="54A021">
                    <a:lumMod val="50000"/>
                  </a:srgbClr>
                </a:solidFill>
                <a:latin typeface="Arial Narrow"/>
              </a:rPr>
              <a:t>11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2872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397" y="142444"/>
            <a:ext cx="8229600" cy="669925"/>
          </a:xfrm>
        </p:spPr>
        <p:txBody>
          <a:bodyPr>
            <a:normAutofit/>
          </a:bodyPr>
          <a:lstStyle/>
          <a:p>
            <a:r>
              <a:rPr lang="ru-RU" sz="3000" dirty="0" smtClean="0"/>
              <a:t>РЕСУРСЫ </a:t>
            </a:r>
            <a:r>
              <a:rPr lang="ru-RU" sz="3000" dirty="0"/>
              <a:t>ДЛЯ РЕАЛИЗАЦИИ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692401"/>
              </p:ext>
            </p:extLst>
          </p:nvPr>
        </p:nvGraphicFramePr>
        <p:xfrm>
          <a:off x="496753" y="817850"/>
          <a:ext cx="4678929" cy="21086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6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6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№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</a:rPr>
                        <a:t>Оборудование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1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Система сбора и анализа данных </a:t>
                      </a:r>
                      <a:r>
                        <a:rPr lang="en-US" sz="1400" dirty="0">
                          <a:effectLst/>
                          <a:latin typeface="+mj-lt"/>
                        </a:rPr>
                        <a:t>KYOWA EDX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6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2</a:t>
                      </a:r>
                      <a:endParaRPr lang="ru-RU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</a:rPr>
                        <a:t>Лабораторная</a:t>
                      </a:r>
                      <a:r>
                        <a:rPr lang="ru-RU" sz="1400" baseline="0" dirty="0" smtClean="0">
                          <a:effectLst/>
                          <a:latin typeface="+mj-lt"/>
                        </a:rPr>
                        <a:t> экспериментальная</a:t>
                      </a:r>
                      <a:r>
                        <a:rPr lang="ru-RU" sz="1400" dirty="0" smtClean="0">
                          <a:effectLst/>
                          <a:latin typeface="+mj-lt"/>
                        </a:rPr>
                        <a:t>+ пневматика </a:t>
                      </a:r>
                      <a:r>
                        <a:rPr lang="en-US" sz="1400" dirty="0" smtClean="0">
                          <a:effectLst/>
                          <a:latin typeface="+mj-lt"/>
                        </a:rPr>
                        <a:t>SCM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2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3</a:t>
                      </a:r>
                      <a:endParaRPr lang="ru-RU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Вакуумная</a:t>
                      </a:r>
                      <a:r>
                        <a:rPr lang="ru-RU" sz="1400" baseline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установка для дегазации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7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4</a:t>
                      </a:r>
                      <a:endParaRPr lang="ru-RU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Компрессорная станция и оборудование SMC </a:t>
                      </a:r>
                      <a:r>
                        <a:rPr lang="ru-RU" sz="1400" dirty="0" err="1">
                          <a:effectLst/>
                          <a:latin typeface="+mj-lt"/>
                        </a:rPr>
                        <a:t>Pneumatik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5</a:t>
                      </a:r>
                      <a:endParaRPr lang="ru-RU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3D </a:t>
                      </a:r>
                      <a:r>
                        <a:rPr lang="ru-RU" sz="1400" dirty="0">
                          <a:effectLst/>
                          <a:latin typeface="+mj-lt"/>
                        </a:rPr>
                        <a:t>принтер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7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6</a:t>
                      </a:r>
                      <a:endParaRPr lang="ru-RU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Программное обеспечение, </a:t>
                      </a:r>
                      <a:r>
                        <a:rPr lang="en-US" sz="1400" dirty="0">
                          <a:effectLst/>
                          <a:latin typeface="+mj-lt"/>
                        </a:rPr>
                        <a:t>Solid Works</a:t>
                      </a:r>
                      <a:r>
                        <a:rPr lang="ru-RU" sz="1400" dirty="0">
                          <a:effectLst/>
                          <a:latin typeface="+mj-lt"/>
                        </a:rPr>
                        <a:t>, Компас-3</a:t>
                      </a:r>
                      <a:r>
                        <a:rPr lang="en-US" sz="1400" dirty="0">
                          <a:effectLst/>
                          <a:latin typeface="+mj-lt"/>
                        </a:rPr>
                        <a:t>D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012949" y="2628193"/>
            <a:ext cx="4053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 smtClean="0">
                <a:latin typeface="+mj-lt"/>
                <a:ea typeface="Times New Roman" panose="02020603050405020304" pitchFamily="18" charset="0"/>
              </a:rPr>
              <a:t>Лабораторная установка: 1 – поворотный </a:t>
            </a:r>
            <a:r>
              <a:rPr lang="ru-RU" sz="1200" dirty="0" err="1" smtClean="0">
                <a:latin typeface="+mj-lt"/>
                <a:ea typeface="Times New Roman" panose="02020603050405020304" pitchFamily="18" charset="0"/>
              </a:rPr>
              <a:t>актуатор</a:t>
            </a:r>
            <a:r>
              <a:rPr lang="ru-RU" sz="1200" dirty="0" smtClean="0">
                <a:latin typeface="+mj-lt"/>
                <a:ea typeface="Times New Roman" panose="02020603050405020304" pitchFamily="18" charset="0"/>
              </a:rPr>
              <a:t>; 2 –датчики силы; 3 – датчик давления; 4 система сбора данных; 5 компьютер; 6  - компрессор</a:t>
            </a:r>
            <a:endParaRPr lang="ru-RU" sz="12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51595" y="155353"/>
            <a:ext cx="5369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dirty="0" smtClean="0">
                <a:solidFill>
                  <a:srgbClr val="54A021">
                    <a:lumMod val="50000"/>
                  </a:srgbClr>
                </a:solidFill>
                <a:latin typeface="Arial Narrow"/>
                <a:ea typeface="+mj-ea"/>
                <a:cs typeface="+mj-cs"/>
              </a:rPr>
              <a:t>12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" name="Рисунок 8" descr="C:\Users\vosto\Desktop\Статьи\Витой\Без имени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003" y="554640"/>
            <a:ext cx="2947673" cy="1936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067" y="3107182"/>
            <a:ext cx="2481950" cy="33180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3607" t="7966" r="5082" b="17209"/>
          <a:stretch/>
        </p:blipFill>
        <p:spPr>
          <a:xfrm>
            <a:off x="4927162" y="3274524"/>
            <a:ext cx="3533498" cy="27694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27162" y="6044023"/>
            <a:ext cx="43987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+mj-lt"/>
              </a:rPr>
              <a:t>Вакуумная установка для дегазации (насос VB-230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853" y="151956"/>
            <a:ext cx="5948362" cy="669925"/>
          </a:xfrm>
        </p:spPr>
        <p:txBody>
          <a:bodyPr>
            <a:normAutofit/>
          </a:bodyPr>
          <a:lstStyle/>
          <a:p>
            <a:r>
              <a:rPr lang="ru-RU" sz="3000" dirty="0"/>
              <a:t>КОМАНДА ПРОЕКТА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BF04AC1-B434-4CF6-8BAC-3030BB67239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38821" y="4752420"/>
            <a:ext cx="599010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514337"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+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специалист по продвижению и маркетингу</a:t>
            </a:r>
          </a:p>
          <a:p>
            <a:pPr lvl="0" algn="ctr" defTabSz="514337"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+специалист по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мехатронике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 и робототехнике</a:t>
            </a:r>
          </a:p>
          <a:p>
            <a:pPr lvl="0" algn="ctr" defTabSz="514337"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+экономист, бухгалтер</a:t>
            </a:r>
          </a:p>
          <a:p>
            <a:pPr lvl="0" algn="ctr" defTabSz="514337">
              <a:defRPr/>
            </a:pPr>
            <a:endParaRPr lang="ru-RU" sz="1600" dirty="0" smtClean="0">
              <a:solidFill>
                <a:srgbClr val="2C5D3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451595" y="155353"/>
            <a:ext cx="5369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kern="0" spc="11" smtClean="0">
                <a:solidFill>
                  <a:srgbClr val="54A021">
                    <a:lumMod val="50000"/>
                  </a:srgbClr>
                </a:solidFill>
                <a:latin typeface="Arial Narrow"/>
                <a:ea typeface="+mj-ea"/>
                <a:cs typeface="+mj-cs"/>
              </a:rPr>
              <a:t>13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5" t="8723" r="33029" b="54843"/>
          <a:stretch/>
        </p:blipFill>
        <p:spPr>
          <a:xfrm>
            <a:off x="590550" y="821881"/>
            <a:ext cx="1813996" cy="2190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84" y="821881"/>
            <a:ext cx="1460792" cy="2190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90549" y="3074066"/>
            <a:ext cx="22428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Панов Валентин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Прототипирование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экспериментальные исследования</a:t>
            </a:r>
            <a:endParaRPr lang="ru-RU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518368" y="3074066"/>
            <a:ext cx="22897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Устинов Николай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Математическое моделирование, 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планирование экспериментов</a:t>
            </a:r>
            <a:endParaRPr lang="en-US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179538" y="3074066"/>
            <a:ext cx="280899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</a:rPr>
              <a:t>Бучельникова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Татьяна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Разработка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пневмопривода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экспериментальные исследования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9018" b="27545"/>
          <a:stretch/>
        </p:blipFill>
        <p:spPr>
          <a:xfrm>
            <a:off x="6356215" y="822227"/>
            <a:ext cx="1601789" cy="2202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2245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460" y="2690724"/>
            <a:ext cx="5152030" cy="85725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БЛАГОДАРЮ ЗА ВНИМАНИЕ!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36056" y="5099735"/>
            <a:ext cx="36094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Панов Валентин Сергеевич,</a:t>
            </a:r>
            <a:endParaRPr lang="ru-RU" dirty="0"/>
          </a:p>
          <a:p>
            <a:r>
              <a:rPr lang="ru-RU" dirty="0"/>
              <a:t>ФГБОУ ВО ГАУ Северного </a:t>
            </a:r>
            <a:r>
              <a:rPr lang="ru-RU" dirty="0" smtClean="0"/>
              <a:t>Зауралья,</a:t>
            </a:r>
          </a:p>
          <a:p>
            <a:r>
              <a:rPr lang="ru-RU" dirty="0" smtClean="0"/>
              <a:t>Тел. 79044763172</a:t>
            </a:r>
            <a:endParaRPr lang="ru-RU" dirty="0"/>
          </a:p>
        </p:txBody>
      </p:sp>
      <p:pic>
        <p:nvPicPr>
          <p:cNvPr id="6146" name="Picture 2" descr="http://qrcoder.ru/code/?https%3A%2F%2Fdrive.google.com%2Fdrive%2Ffolders%2F1Kx9i-CpatYYqL0pcqTEWFKHF55QWPXvB%3Fusp%3Dsharing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" y="5099735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49" y="2284413"/>
            <a:ext cx="5362576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Дополнительные слайды </a:t>
            </a:r>
            <a:endParaRPr lang="ru-RU" sz="3600" b="1" dirty="0"/>
          </a:p>
        </p:txBody>
      </p:sp>
      <p:pic>
        <p:nvPicPr>
          <p:cNvPr id="5122" name="Picture 2" descr="http://qrcoder.ru/code/?https%3A%2F%2Fdrive.google.com%2Fdrive%2Ffolders%2F1Kx9i-CpatYYqL0pcqTEWFKHF55QWPXvB%3Fusp%3Dsharing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9" y="4999355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732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83" y="106532"/>
            <a:ext cx="8028860" cy="629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81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0536" y="906322"/>
            <a:ext cx="694541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spc="11" dirty="0" err="1" smtClean="0">
                <a:solidFill>
                  <a:srgbClr val="27622F"/>
                </a:solidFill>
                <a:latin typeface="Arial Narrow"/>
              </a:rPr>
              <a:t>Актуаторы</a:t>
            </a:r>
            <a:r>
              <a:rPr lang="ru-RU" sz="2100" spc="11" dirty="0" smtClean="0">
                <a:solidFill>
                  <a:srgbClr val="27622F"/>
                </a:solidFill>
                <a:latin typeface="Arial Narrow"/>
              </a:rPr>
              <a:t> </a:t>
            </a:r>
            <a:r>
              <a:rPr lang="ru-RU" sz="2100" spc="11" dirty="0">
                <a:solidFill>
                  <a:srgbClr val="27622F"/>
                </a:solidFill>
                <a:latin typeface="Arial Narrow"/>
              </a:rPr>
              <a:t>для формирования вращательного движения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3996" y="4933907"/>
            <a:ext cx="2458220" cy="1408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Arial Narrow"/>
              </a:rPr>
              <a:t>Towards Behavior Design of a 3D-Printed</a:t>
            </a:r>
          </a:p>
          <a:p>
            <a:r>
              <a:rPr lang="en-US" sz="1200" dirty="0">
                <a:solidFill>
                  <a:prstClr val="black"/>
                </a:solidFill>
                <a:latin typeface="Arial Narrow"/>
              </a:rPr>
              <a:t>Soft Robotic </a:t>
            </a:r>
            <a:r>
              <a:rPr lang="en-US" sz="1200" dirty="0" smtClean="0">
                <a:solidFill>
                  <a:prstClr val="black"/>
                </a:solidFill>
                <a:latin typeface="Arial Narrow"/>
              </a:rPr>
              <a:t>Hand</a:t>
            </a:r>
            <a:r>
              <a:rPr lang="ru-RU" sz="1200" dirty="0" smtClean="0">
                <a:solidFill>
                  <a:prstClr val="black"/>
                </a:solidFill>
                <a:latin typeface="Arial Narrow"/>
              </a:rPr>
              <a:t>. </a:t>
            </a:r>
            <a:r>
              <a:rPr lang="en-US" sz="1200" dirty="0" smtClean="0">
                <a:solidFill>
                  <a:prstClr val="black"/>
                </a:solidFill>
                <a:latin typeface="Arial Narrow"/>
              </a:rPr>
              <a:t>Rob 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B.N. </a:t>
            </a:r>
            <a:r>
              <a:rPr lang="en-US" sz="1200" dirty="0" err="1">
                <a:solidFill>
                  <a:prstClr val="black"/>
                </a:solidFill>
                <a:latin typeface="Arial Narrow"/>
              </a:rPr>
              <a:t>Scharff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, </a:t>
            </a:r>
            <a:r>
              <a:rPr lang="en-US" sz="1200" dirty="0" err="1">
                <a:solidFill>
                  <a:prstClr val="black"/>
                </a:solidFill>
                <a:latin typeface="Arial Narrow"/>
              </a:rPr>
              <a:t>Eugeni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 L. </a:t>
            </a:r>
            <a:r>
              <a:rPr lang="en-US" sz="1200" dirty="0" err="1">
                <a:solidFill>
                  <a:prstClr val="black"/>
                </a:solidFill>
                <a:latin typeface="Arial Narrow"/>
              </a:rPr>
              <a:t>Doubrovski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, </a:t>
            </a:r>
            <a:r>
              <a:rPr lang="en-US" sz="1200" dirty="0" err="1">
                <a:solidFill>
                  <a:prstClr val="black"/>
                </a:solidFill>
                <a:latin typeface="Arial Narrow"/>
              </a:rPr>
              <a:t>Wim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 A. </a:t>
            </a:r>
            <a:r>
              <a:rPr lang="en-US" sz="1200" dirty="0" err="1" smtClean="0">
                <a:solidFill>
                  <a:prstClr val="black"/>
                </a:solidFill>
                <a:latin typeface="Arial Narrow"/>
              </a:rPr>
              <a:t>Poelman</a:t>
            </a:r>
            <a:r>
              <a:rPr lang="en-US" sz="1200" dirty="0" smtClean="0">
                <a:solidFill>
                  <a:prstClr val="black"/>
                </a:solidFill>
                <a:latin typeface="Arial Narrow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Arial Narrow"/>
              </a:rPr>
              <a:t> </a:t>
            </a:r>
            <a:r>
              <a:rPr lang="en-US" sz="1200" dirty="0" smtClean="0">
                <a:solidFill>
                  <a:prstClr val="black"/>
                </a:solidFill>
                <a:latin typeface="Arial Narrow"/>
              </a:rPr>
              <a:t>Pieter 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P. </a:t>
            </a:r>
            <a:r>
              <a:rPr lang="en-US" sz="1200" dirty="0" err="1">
                <a:solidFill>
                  <a:prstClr val="black"/>
                </a:solidFill>
                <a:latin typeface="Arial Narrow"/>
              </a:rPr>
              <a:t>Jonker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, Charlie C.L. Wang and Jo M.P. </a:t>
            </a:r>
            <a:r>
              <a:rPr lang="en-US" sz="1200" dirty="0" err="1" smtClean="0">
                <a:solidFill>
                  <a:prstClr val="black"/>
                </a:solidFill>
                <a:latin typeface="Arial Narrow"/>
              </a:rPr>
              <a:t>Geraedts</a:t>
            </a:r>
            <a:endParaRPr lang="en-US" sz="1200" dirty="0">
              <a:solidFill>
                <a:prstClr val="black"/>
              </a:solidFill>
              <a:latin typeface="Arial Narrow"/>
            </a:endParaRPr>
          </a:p>
          <a:p>
            <a:endParaRPr lang="ru-RU" sz="1350"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1775" t="10230" r="52182" b="21440"/>
          <a:stretch/>
        </p:blipFill>
        <p:spPr>
          <a:xfrm>
            <a:off x="1035020" y="1889577"/>
            <a:ext cx="936171" cy="16981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55" y="3587750"/>
            <a:ext cx="2937347" cy="12412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356" y="1940256"/>
            <a:ext cx="1825768" cy="265571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332720" y="4926213"/>
            <a:ext cx="216881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  <a:latin typeface="Arial Narrow"/>
              </a:rPr>
              <a:t>Р</a:t>
            </a:r>
            <a:r>
              <a:rPr lang="en-US" sz="1200" dirty="0" smtClean="0">
                <a:solidFill>
                  <a:prstClr val="black"/>
                </a:solidFill>
                <a:latin typeface="Arial Narrow"/>
              </a:rPr>
              <a:t>atent:10189168, 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"Soft robotic actuator enhancements",</a:t>
            </a:r>
          </a:p>
          <a:p>
            <a:r>
              <a:rPr lang="en-US" sz="1200" dirty="0" smtClean="0">
                <a:solidFill>
                  <a:prstClr val="black"/>
                </a:solidFill>
                <a:latin typeface="Arial Narrow"/>
              </a:rPr>
              <a:t>Lessing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, Joshua Aaron (Cambridge, MA, US), Knopf, Ryan (Cambridge, MA, US), </a:t>
            </a:r>
            <a:r>
              <a:rPr lang="en-US" sz="1200" dirty="0" err="1">
                <a:solidFill>
                  <a:prstClr val="black"/>
                </a:solidFill>
                <a:latin typeface="Arial Narrow"/>
              </a:rPr>
              <a:t>Vause</a:t>
            </a:r>
            <a:r>
              <a:rPr lang="en-US" sz="1200" dirty="0">
                <a:solidFill>
                  <a:prstClr val="black"/>
                </a:solidFill>
                <a:latin typeface="Arial Narrow"/>
              </a:rPr>
              <a:t>, Carl (Concord, MA, US</a:t>
            </a:r>
            <a:r>
              <a:rPr lang="en-US" sz="1200" dirty="0" smtClean="0">
                <a:solidFill>
                  <a:prstClr val="black"/>
                </a:solidFill>
                <a:latin typeface="Arial Narrow"/>
              </a:rPr>
              <a:t>),</a:t>
            </a:r>
            <a:r>
              <a:rPr lang="ru-RU" sz="1200" dirty="0" smtClean="0">
                <a:solidFill>
                  <a:prstClr val="black"/>
                </a:solidFill>
                <a:latin typeface="Arial Narrow"/>
              </a:rPr>
              <a:t> </a:t>
            </a:r>
            <a:r>
              <a:rPr lang="en-US" sz="1200" dirty="0" smtClean="0">
                <a:solidFill>
                  <a:prstClr val="black"/>
                </a:solidFill>
                <a:latin typeface="Arial Narrow"/>
              </a:rPr>
              <a:t>2019</a:t>
            </a:r>
            <a:r>
              <a:rPr lang="ru-RU" sz="1200" dirty="0" smtClean="0">
                <a:solidFill>
                  <a:prstClr val="black"/>
                </a:solidFill>
                <a:latin typeface="Arial Narrow"/>
              </a:rPr>
              <a:t>, </a:t>
            </a:r>
            <a:r>
              <a:rPr lang="en-US" sz="1200" dirty="0" smtClean="0">
                <a:solidFill>
                  <a:prstClr val="black"/>
                </a:solidFill>
                <a:latin typeface="Arial Narrow"/>
              </a:rPr>
              <a:t>January</a:t>
            </a:r>
            <a:r>
              <a:rPr lang="en-US" sz="1400" dirty="0">
                <a:solidFill>
                  <a:prstClr val="black"/>
                </a:solidFill>
                <a:latin typeface="Arial Narrow"/>
              </a:rPr>
              <a:t>",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667" y="1750625"/>
            <a:ext cx="3390558" cy="2845343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73996" y="364146"/>
            <a:ext cx="3954462" cy="4238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rgbClr val="27622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 smtClean="0"/>
              <a:t>АНАЛОГИ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962674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618"/>
            <a:ext cx="8229600" cy="632142"/>
          </a:xfrm>
        </p:spPr>
        <p:txBody>
          <a:bodyPr/>
          <a:lstStyle/>
          <a:p>
            <a:r>
              <a:rPr lang="ru-RU" dirty="0" smtClean="0"/>
              <a:t>Результаты практических экспериментов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304385" y="746760"/>
            <a:ext cx="770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Угол поворота </a:t>
            </a:r>
            <a:r>
              <a:rPr lang="ru-RU" b="1" dirty="0" err="1" smtClean="0">
                <a:latin typeface="+mj-lt"/>
              </a:rPr>
              <a:t>актуатора</a:t>
            </a:r>
            <a:r>
              <a:rPr lang="ru-RU" b="1" dirty="0" smtClean="0">
                <a:latin typeface="+mj-lt"/>
              </a:rPr>
              <a:t> при создаваемом давлении 0-90кПа</a:t>
            </a:r>
            <a:endParaRPr lang="ru-RU" b="1" dirty="0"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911" y="1189607"/>
            <a:ext cx="4681601" cy="516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75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ru-RU" dirty="0"/>
              <a:t>Результаты практических экспериментов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062883"/>
              </p:ext>
            </p:extLst>
          </p:nvPr>
        </p:nvGraphicFramePr>
        <p:xfrm>
          <a:off x="576891" y="990598"/>
          <a:ext cx="4347857" cy="43373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35559">
                  <a:extLst>
                    <a:ext uri="{9D8B030D-6E8A-4147-A177-3AD203B41FA5}">
                      <a16:colId xmlns:a16="http://schemas.microsoft.com/office/drawing/2014/main" val="3211247978"/>
                    </a:ext>
                  </a:extLst>
                </a:gridCol>
                <a:gridCol w="483655">
                  <a:extLst>
                    <a:ext uri="{9D8B030D-6E8A-4147-A177-3AD203B41FA5}">
                      <a16:colId xmlns:a16="http://schemas.microsoft.com/office/drawing/2014/main" val="862251702"/>
                    </a:ext>
                  </a:extLst>
                </a:gridCol>
                <a:gridCol w="483655">
                  <a:extLst>
                    <a:ext uri="{9D8B030D-6E8A-4147-A177-3AD203B41FA5}">
                      <a16:colId xmlns:a16="http://schemas.microsoft.com/office/drawing/2014/main" val="2479526477"/>
                    </a:ext>
                  </a:extLst>
                </a:gridCol>
                <a:gridCol w="413122">
                  <a:extLst>
                    <a:ext uri="{9D8B030D-6E8A-4147-A177-3AD203B41FA5}">
                      <a16:colId xmlns:a16="http://schemas.microsoft.com/office/drawing/2014/main" val="3777699545"/>
                    </a:ext>
                  </a:extLst>
                </a:gridCol>
                <a:gridCol w="413122">
                  <a:extLst>
                    <a:ext uri="{9D8B030D-6E8A-4147-A177-3AD203B41FA5}">
                      <a16:colId xmlns:a16="http://schemas.microsoft.com/office/drawing/2014/main" val="3612707127"/>
                    </a:ext>
                  </a:extLst>
                </a:gridCol>
                <a:gridCol w="443350">
                  <a:extLst>
                    <a:ext uri="{9D8B030D-6E8A-4147-A177-3AD203B41FA5}">
                      <a16:colId xmlns:a16="http://schemas.microsoft.com/office/drawing/2014/main" val="3702355425"/>
                    </a:ext>
                  </a:extLst>
                </a:gridCol>
                <a:gridCol w="443350">
                  <a:extLst>
                    <a:ext uri="{9D8B030D-6E8A-4147-A177-3AD203B41FA5}">
                      <a16:colId xmlns:a16="http://schemas.microsoft.com/office/drawing/2014/main" val="708581211"/>
                    </a:ext>
                  </a:extLst>
                </a:gridCol>
                <a:gridCol w="466022">
                  <a:extLst>
                    <a:ext uri="{9D8B030D-6E8A-4147-A177-3AD203B41FA5}">
                      <a16:colId xmlns:a16="http://schemas.microsoft.com/office/drawing/2014/main" val="1010269850"/>
                    </a:ext>
                  </a:extLst>
                </a:gridCol>
                <a:gridCol w="466022">
                  <a:extLst>
                    <a:ext uri="{9D8B030D-6E8A-4147-A177-3AD203B41FA5}">
                      <a16:colId xmlns:a16="http://schemas.microsoft.com/office/drawing/2014/main" val="1894817001"/>
                    </a:ext>
                  </a:extLst>
                </a:gridCol>
              </a:tblGrid>
              <a:tr h="1885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Испытание №1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Испытание №2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Испытание №3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Среднее значение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086432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№ заготовки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P,kPa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P,kPa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P,kPa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P,kPa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1315762109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951215881"/>
                  </a:ext>
                </a:extLst>
              </a:tr>
              <a:tr h="188582"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574050179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0,83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185773051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2924064934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3190458475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333916596"/>
                  </a:ext>
                </a:extLst>
              </a:tr>
              <a:tr h="188582"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3(4мм)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3373651580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2160546347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2540619375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2554469205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4,97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4089265019"/>
                  </a:ext>
                </a:extLst>
              </a:tr>
              <a:tr h="188582"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4(5мм)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252031265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3204193893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0,77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1959126039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3337532440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2704975027"/>
                  </a:ext>
                </a:extLst>
              </a:tr>
              <a:tr h="188582"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5(6мм)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1706430297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1496665606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0,53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554324998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0,73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1405682643"/>
                  </a:ext>
                </a:extLst>
              </a:tr>
              <a:tr h="188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b"/>
                </a:tc>
                <a:extLst>
                  <a:ext uri="{0D108BD9-81ED-4DB2-BD59-A6C34878D82A}">
                    <a16:rowId xmlns:a16="http://schemas.microsoft.com/office/drawing/2014/main" val="3139054654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924748" y="926515"/>
            <a:ext cx="3891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Создаваемое усилие поворотным </a:t>
            </a:r>
            <a:r>
              <a:rPr lang="ru-RU" dirty="0" err="1" smtClean="0"/>
              <a:t>актуатором</a:t>
            </a:r>
            <a:r>
              <a:rPr lang="ru-RU" dirty="0" smtClean="0"/>
              <a:t> при</a:t>
            </a:r>
            <a:r>
              <a:rPr lang="en-US" dirty="0" smtClean="0"/>
              <a:t> </a:t>
            </a:r>
            <a:r>
              <a:rPr lang="ru-RU" dirty="0" smtClean="0"/>
              <a:t>давлении 0-90кПа</a:t>
            </a:r>
            <a:r>
              <a:rPr lang="en-US" dirty="0"/>
              <a:t>.</a:t>
            </a:r>
            <a:endParaRPr lang="ru-RU" dirty="0" smtClean="0"/>
          </a:p>
          <a:p>
            <a:r>
              <a:rPr lang="ru-RU" dirty="0" err="1" smtClean="0"/>
              <a:t>Акутатор</a:t>
            </a:r>
            <a:r>
              <a:rPr lang="ru-RU" dirty="0" smtClean="0"/>
              <a:t> №</a:t>
            </a:r>
            <a:r>
              <a:rPr lang="en-US" dirty="0" smtClean="0"/>
              <a:t>2 </a:t>
            </a:r>
            <a:r>
              <a:rPr lang="ru-RU" dirty="0" smtClean="0"/>
              <a:t>в ходе экспериментов был поврежден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193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525" y="233565"/>
            <a:ext cx="7889875" cy="550862"/>
          </a:xfrm>
        </p:spPr>
        <p:txBody>
          <a:bodyPr>
            <a:noAutofit/>
          </a:bodyPr>
          <a:lstStyle/>
          <a:p>
            <a:r>
              <a:rPr lang="ru-RU" sz="3000" dirty="0" smtClean="0"/>
              <a:t>Вакуумная установка для дегазации</a:t>
            </a:r>
            <a:r>
              <a:rPr lang="en-US" sz="3000" dirty="0" smtClean="0"/>
              <a:t> </a:t>
            </a:r>
            <a:r>
              <a:rPr lang="ru-RU" sz="3000" dirty="0" smtClean="0"/>
              <a:t>(насос </a:t>
            </a:r>
            <a:r>
              <a:rPr lang="en-US" sz="3000" dirty="0" smtClean="0"/>
              <a:t>VB-230</a:t>
            </a:r>
            <a:r>
              <a:rPr lang="ru-RU" sz="3000" dirty="0" smtClean="0"/>
              <a:t>)</a:t>
            </a:r>
            <a:endParaRPr lang="ru-RU" sz="3000" dirty="0"/>
          </a:p>
        </p:txBody>
      </p:sp>
      <p:pic>
        <p:nvPicPr>
          <p:cNvPr id="2050" name="Picture 2" descr="https://sun9-east.userapi.com/sun9-57/s/v1/ig2/f6snaPAcUGoULuFi50FeEQ1an1Ez7eyTahvyABxw6p4_oUPBcTOdw1XAvfISJVL2TxNe8q4ENaCgcV5k48hN4qbo.jpg?size=1600x1196&amp;quality=95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72" y="1144206"/>
            <a:ext cx="6529028" cy="488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27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699"/>
          </a:xfrm>
        </p:spPr>
        <p:txBody>
          <a:bodyPr>
            <a:normAutofit/>
          </a:bodyPr>
          <a:lstStyle/>
          <a:p>
            <a:r>
              <a:rPr lang="ru-RU" sz="3000" dirty="0" smtClean="0"/>
              <a:t>3</a:t>
            </a:r>
            <a:r>
              <a:rPr lang="en-US" sz="3000" dirty="0" smtClean="0"/>
              <a:t>D </a:t>
            </a:r>
            <a:r>
              <a:rPr lang="ru-RU" sz="3000" dirty="0" smtClean="0"/>
              <a:t>принтер</a:t>
            </a:r>
            <a:endParaRPr lang="ru-RU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92709"/>
            <a:ext cx="4019550" cy="53683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890337"/>
            <a:ext cx="4021326" cy="537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89904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для ГАУ 1">
  <a:themeElements>
    <a:clrScheme name="ТО что надо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Шаблон для ГАУ 1">
  <a:themeElements>
    <a:clrScheme name="ТО что надо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4289</TotalTime>
  <Words>1119</Words>
  <Application>Microsoft Office PowerPoint</Application>
  <PresentationFormat>Экран (4:3)</PresentationFormat>
  <Paragraphs>338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Tahoma</vt:lpstr>
      <vt:lpstr>Times New Roman</vt:lpstr>
      <vt:lpstr>Шаблон для ГАУ 1</vt:lpstr>
      <vt:lpstr>Тема Office</vt:lpstr>
      <vt:lpstr>1_Шаблон для ГАУ 1</vt:lpstr>
      <vt:lpstr>Мягкий универсальный захват «Soft hand»</vt:lpstr>
      <vt:lpstr>Презентация PowerPoint</vt:lpstr>
      <vt:lpstr>Презентация PowerPoint</vt:lpstr>
      <vt:lpstr>Презентация PowerPoint</vt:lpstr>
      <vt:lpstr>Решение проблемы</vt:lpstr>
      <vt:lpstr>Принцип действия предлагаемого захвата </vt:lpstr>
      <vt:lpstr>Презентация PowerPoint</vt:lpstr>
      <vt:lpstr>Презентация PowerPoint</vt:lpstr>
      <vt:lpstr>БИЗНЕС-МОДЕЛЬ</vt:lpstr>
      <vt:lpstr>СРАВНЕНИЕ С АНАЛОГАМИ / КОНКУРЕНТЫ</vt:lpstr>
      <vt:lpstr>ДОРОЖНАЯ КАРТА</vt:lpstr>
      <vt:lpstr>РЕСУРСЫ ДЛЯ РЕАЛИЗАЦИИ</vt:lpstr>
      <vt:lpstr>КОМАНДА ПРОЕКТА</vt:lpstr>
      <vt:lpstr>БЛАГОДАРЮ ЗА ВНИМАНИЕ!</vt:lpstr>
      <vt:lpstr>Дополнительные слайды </vt:lpstr>
      <vt:lpstr>Презентация PowerPoint</vt:lpstr>
      <vt:lpstr>Презентация PowerPoint</vt:lpstr>
      <vt:lpstr>Результаты практических экспериментов </vt:lpstr>
      <vt:lpstr>Результаты практических экспериментов </vt:lpstr>
      <vt:lpstr>Вакуумная установка для дегазации (насос VB-230)</vt:lpstr>
      <vt:lpstr>3D принтер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интеллектуальной собственности университета и перспективы трансфера технологий</dc:title>
  <dc:creator>Николай</dc:creator>
  <cp:lastModifiedBy>Valentin Panov</cp:lastModifiedBy>
  <cp:revision>185</cp:revision>
  <dcterms:created xsi:type="dcterms:W3CDTF">2018-09-24T01:30:34Z</dcterms:created>
  <dcterms:modified xsi:type="dcterms:W3CDTF">2022-12-01T05:59:20Z</dcterms:modified>
</cp:coreProperties>
</file>