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72" r:id="rId3"/>
    <p:sldId id="273" r:id="rId4"/>
    <p:sldId id="274" r:id="rId5"/>
    <p:sldId id="261" r:id="rId6"/>
    <p:sldId id="275" r:id="rId7"/>
    <p:sldId id="267" r:id="rId8"/>
    <p:sldId id="266" r:id="rId9"/>
    <p:sldId id="265" r:id="rId10"/>
    <p:sldId id="268" r:id="rId11"/>
    <p:sldId id="269" r:id="rId12"/>
    <p:sldId id="270" r:id="rId13"/>
    <p:sldId id="276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51"/>
    <p:restoredTop sz="94674"/>
  </p:normalViewPr>
  <p:slideViewPr>
    <p:cSldViewPr snapToGrid="0">
      <p:cViewPr varScale="1">
        <p:scale>
          <a:sx n="102" d="100"/>
          <a:sy n="102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39A8A-9730-DC4E-AE26-5D38DB400164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D91E1-7EC8-2449-A809-39C540B10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89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440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9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202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120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887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07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5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854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70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93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328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24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D91E1-7EC8-2449-A809-39C540B10B8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84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FCFCA-E846-D1BF-BDF2-BC81BFE3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2A3590-59A6-EE2D-CDD6-7BCDFE3AF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3B2837-1897-6319-9FCA-6635A0B0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C22E5-4357-293C-8528-00C74E7F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569758-45CE-A2AB-64A1-BB05B7962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15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8777C-DC4E-4A73-3C77-2F1E043F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368491-EBD3-B91C-DBBE-F0BF3138B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76C65-F319-6364-A85C-08C7FA5D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DCE2E6-97E7-3FE8-A438-89CE6031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05A9CD-7792-2E8F-5947-3B44EC28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77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5E404-B80C-6026-662B-869CF3513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3A5158-F5B7-9C60-E045-E81267933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7CB6C3-AD22-9899-EB6E-E9998D643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67EDB5-A8FF-7BB2-F568-7227CD4E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D7CB8C-14E5-8696-8787-3714BF548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8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037FB-DFA6-7198-35B5-51B1AC00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A24347-754E-D458-393B-3331EEEE34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1A2126-D945-C208-6442-B7D9992A9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3F2F7F-83B6-0383-3451-724AF16EA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BF8644-D3D7-D2E7-E606-B46929D1E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BAF74B-518A-52C8-6045-A4E49CFE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B2701-C7CE-6925-9E9D-585AFF9D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3F5C6-3A17-B9FB-12A5-1B7905EC4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187C59-BEB6-2EEC-6FDA-F2552CC87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FADDE57-C5B3-14D6-469C-A7CB48DD7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773576-F0BD-7946-2CD5-6CB6A0DEC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FD5718-1CF2-4F89-2A37-5EEBCD12A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2DF537B-0CED-32D9-13B5-3424B1E6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AFCC0D-6F70-5038-0309-D0075DDB5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71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9D968-9694-080E-B95D-CEFF6504E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ADBC6E-C3CE-C3AF-8C35-9102B3BA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8629C4-443F-5053-EB98-7DF7CFB6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8234B1-376C-D2C3-0925-9B817BA23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19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5D7B74-7463-C875-3928-863A5425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4A6BFD-40F5-6A06-F72C-572968F2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8729F3-F4B0-4735-57E8-DBAB1AD8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89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AD03F-E763-725E-001E-AA6DB74B6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228E56-13CC-981F-4416-D855143DB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797BC2-A833-7E29-3169-155BD7940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567D67-09B6-49D3-26D9-0DD6EE56A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90536D-8493-1FA3-7F55-785484ECF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936E0B-6A9B-DDFE-2292-A844F0E9F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3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3F408-FA08-FD2D-6585-4A01F985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1A9F2E-E655-F5B1-9F14-4A1C1DD7A1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15EF4E-EC75-7FB1-0E5D-043967197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45D57F-A6CD-BF2D-4A89-D52EE72F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408BCB-582F-2026-8DEA-8A8F924C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398103-3C07-17A9-8CB2-01CD2253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076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E91AC-FF22-DA9A-F5C8-2E0FFAB2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F92CBD-6B5E-D838-C6A9-CBED7BA67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3785FA-1D0D-7C8F-3B24-1E9F5EA1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8F30F6-07B2-73A2-3518-145C9B29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02B416-0ECF-72F3-FD88-EF1FF2212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2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8E64AE-2C1C-510F-2686-03E2D4251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68B2D1-4CE2-68AD-97F4-14DDEFD4C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017027-F009-96A6-664F-AF893569B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057A8E-71FE-6FA2-936D-BBD37C42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BFFF1-BE35-B15F-E8E8-F8B56F2B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78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24B45-04AF-8DED-4EF2-6C0CFD9D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7734B7-3751-5084-F0CD-BF284C50F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63FBBE-B6B1-2A74-B8DD-A19A9AE5B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E42-4C1C-1D49-8402-8B3D9D6550C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61EF89-02B9-3B3C-E6A1-8C87E67F9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63444D-0704-9A1B-452C-C83E6AE80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5F3FF-F5F0-6043-9449-B472D7F7C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83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FDCE57-AC45-B976-5AB8-3AB69AE62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0054" y="4614678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Kartika" panose="02020503030404060203" pitchFamily="18" charset="0"/>
              </a:rPr>
              <a:t>Приложение для пациентов с катарактой с целью упрощения принятия решения о  выборе интраокулярной линзы.</a:t>
            </a:r>
          </a:p>
          <a:p>
            <a:endParaRPr lang="ru-RU" dirty="0"/>
          </a:p>
        </p:txBody>
      </p:sp>
      <p:pic>
        <p:nvPicPr>
          <p:cNvPr id="8" name="Рисунок 7" descr="Изображение выглядит как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FE57454-AFEF-991D-7DB3-66B584D13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114" y="0"/>
            <a:ext cx="7599771" cy="506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53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4" name="Заголовок 4">
            <a:extLst>
              <a:ext uri="{FF2B5EF4-FFF2-40B4-BE49-F238E27FC236}">
                <a16:creationId xmlns:a16="http://schemas.microsoft.com/office/drawing/2014/main" id="{B2CDBCFD-D680-C255-60D4-06A155B87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6578" y="521414"/>
            <a:ext cx="5700004" cy="6414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Актуальность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проблемы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 </a:t>
            </a:r>
          </a:p>
        </p:txBody>
      </p:sp>
      <p:pic>
        <p:nvPicPr>
          <p:cNvPr id="11" name="Рисунок 10" descr="Изображение выглядит как текст, снимок экрана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818D4FCB-25B4-42A7-AB3A-411B92442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77" y="1716065"/>
            <a:ext cx="5934426" cy="3956284"/>
          </a:xfrm>
          <a:prstGeom prst="rect">
            <a:avLst/>
          </a:prstGeom>
        </p:spPr>
      </p:pic>
      <p:pic>
        <p:nvPicPr>
          <p:cNvPr id="12" name="Main graphic">
            <a:extLst>
              <a:ext uri="{FF2B5EF4-FFF2-40B4-BE49-F238E27FC236}">
                <a16:creationId xmlns:a16="http://schemas.microsoft.com/office/drawing/2014/main" id="{2E7640FC-1CAD-A008-74B7-BBE149CFDA6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349434" y="2082239"/>
            <a:ext cx="5707489" cy="32239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3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F2F695-D008-1D6E-60AF-44AA2170F03D}"/>
              </a:ext>
            </a:extLst>
          </p:cNvPr>
          <p:cNvSpPr txBox="1"/>
          <p:nvPr/>
        </p:nvSpPr>
        <p:spPr>
          <a:xfrm>
            <a:off x="378941" y="0"/>
            <a:ext cx="11552958" cy="1680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Факоэмульсификация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катаракты с постановкой интраокулярной линзы (ИОЛ) является доказанным эффективным методом лечения катаракты на сегодняшний момент.</a:t>
            </a:r>
            <a:br>
              <a:rPr lang="en-US" sz="28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997A5D-0F06-3F39-163C-39089A8179CE}"/>
              </a:ext>
            </a:extLst>
          </p:cNvPr>
          <p:cNvSpPr txBox="1"/>
          <p:nvPr/>
        </p:nvSpPr>
        <p:spPr>
          <a:xfrm>
            <a:off x="322546" y="1596049"/>
            <a:ext cx="61001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Современная офтальмология предоставляет большой выбор интраокулярных линз.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Рисунок 10" descr="Изображение выглядит как снимок экран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201E8DCB-DD25-2A4E-99CE-9552099C2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408" y="204489"/>
            <a:ext cx="4472344" cy="67085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9A4B89-AD7A-6AB7-7D05-4137E2E5FD3E}"/>
              </a:ext>
            </a:extLst>
          </p:cNvPr>
          <p:cNvSpPr txBox="1"/>
          <p:nvPr/>
        </p:nvSpPr>
        <p:spPr>
          <a:xfrm>
            <a:off x="750234" y="3225447"/>
            <a:ext cx="5805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 такое большое разнообразие ИОЛ порой затрудняет выбор для пациента.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  Какая ИОЛ подходит именно ему?</a:t>
            </a:r>
          </a:p>
        </p:txBody>
      </p:sp>
    </p:spTree>
    <p:extLst>
      <p:ext uri="{BB962C8B-B14F-4D97-AF65-F5344CB8AC3E}">
        <p14:creationId xmlns:p14="http://schemas.microsoft.com/office/powerpoint/2010/main" val="404527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2469D358-6D83-32A4-D5C0-0F3277359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4429" y="67791"/>
            <a:ext cx="5700004" cy="6414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Рынок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3" name="Рисунок 2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A6A2FEC-9104-8FAC-41CE-CA224413D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02" y="826160"/>
            <a:ext cx="5700004" cy="5465173"/>
          </a:xfrm>
          <a:prstGeom prst="rect">
            <a:avLst/>
          </a:prstGeom>
        </p:spPr>
      </p:pic>
      <p:pic>
        <p:nvPicPr>
          <p:cNvPr id="5" name="Рисунок 4" descr="Изображение выглядит как круг, снимок экрана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C14B63F-21F1-3FD1-D6EE-FB41D5045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907" y="1335654"/>
            <a:ext cx="3862888" cy="495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pic>
        <p:nvPicPr>
          <p:cNvPr id="8" name="Рисунок 7" descr="Изображение выглядит как текст, птиц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29D61D5F-30A3-F655-927C-380B8DAD8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0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E7CBD6-61D6-6B17-B4B3-DF2A646F0F5B}"/>
              </a:ext>
            </a:extLst>
          </p:cNvPr>
          <p:cNvSpPr txBox="1"/>
          <p:nvPr/>
        </p:nvSpPr>
        <p:spPr>
          <a:xfrm>
            <a:off x="4055381" y="169250"/>
            <a:ext cx="6100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Решение</a:t>
            </a:r>
            <a:endParaRPr lang="ru-RU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E9404-6014-6F62-9C9E-2665627DC8FE}"/>
              </a:ext>
            </a:extLst>
          </p:cNvPr>
          <p:cNvSpPr txBox="1"/>
          <p:nvPr/>
        </p:nvSpPr>
        <p:spPr>
          <a:xfrm>
            <a:off x="260101" y="844789"/>
            <a:ext cx="11671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Создать приложение для пациентов с катарактой с целью упрощения принятия решения о выборе интраокулярной линзы перед хирургическим лечением катаракты.</a:t>
            </a:r>
          </a:p>
        </p:txBody>
      </p:sp>
      <p:pic>
        <p:nvPicPr>
          <p:cNvPr id="9" name="Рисунок 8" descr="Изображение выглядит как текст, Мобильный телефон, снимок экрана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48054429-21FD-B48C-143B-99559910F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187" y="2589754"/>
            <a:ext cx="8237951" cy="54919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12FA3B-E1A9-5FA1-6315-CD0B4F5C7CB0}"/>
              </a:ext>
            </a:extLst>
          </p:cNvPr>
          <p:cNvSpPr txBox="1"/>
          <p:nvPr/>
        </p:nvSpPr>
        <p:spPr>
          <a:xfrm>
            <a:off x="1059143" y="1826196"/>
            <a:ext cx="9954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Приложение ответит на следующие вопросы: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Что такое катаракта?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Как выполняется стандартная ФЭК?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Какая ИОЛ  наиболее предпочтительна (с учетом данных анамнеза)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B9F528-98D9-11C2-0B2A-A35B3C840227}"/>
              </a:ext>
            </a:extLst>
          </p:cNvPr>
          <p:cNvSpPr txBox="1"/>
          <p:nvPr/>
        </p:nvSpPr>
        <p:spPr>
          <a:xfrm>
            <a:off x="485569" y="3198167"/>
            <a:ext cx="11931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Ни одна мультифокальная, </a:t>
            </a:r>
            <a:r>
              <a:rPr lang="en-US" sz="2400" dirty="0">
                <a:solidFill>
                  <a:srgbClr val="C00000"/>
                </a:solidFill>
              </a:rPr>
              <a:t>EDOF</a:t>
            </a:r>
            <a:r>
              <a:rPr lang="ru-RU" sz="2400" dirty="0">
                <a:solidFill>
                  <a:srgbClr val="C00000"/>
                </a:solidFill>
              </a:rPr>
              <a:t> ИОЛ не удовлетворит всем потребностям пациента! </a:t>
            </a:r>
          </a:p>
        </p:txBody>
      </p:sp>
    </p:spTree>
    <p:extLst>
      <p:ext uri="{BB962C8B-B14F-4D97-AF65-F5344CB8AC3E}">
        <p14:creationId xmlns:p14="http://schemas.microsoft.com/office/powerpoint/2010/main" val="213245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pic>
        <p:nvPicPr>
          <p:cNvPr id="4" name="Рисунок 3" descr="Изображение выглядит как текст, снимок экрана, программное обеспечение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18C89E4D-C851-E210-CB8B-66CA9C3571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2" b="3456"/>
          <a:stretch/>
        </p:blipFill>
        <p:spPr>
          <a:xfrm>
            <a:off x="1747440" y="1133002"/>
            <a:ext cx="4024063" cy="5370789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мультимеди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C0E91554-D1C8-47FB-ABD2-03F10D368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792" y="1133002"/>
            <a:ext cx="3700810" cy="5370789"/>
          </a:xfrm>
          <a:prstGeom prst="rect">
            <a:avLst/>
          </a:prstGeom>
        </p:spPr>
      </p:pic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B44120E5-B376-E611-DD07-E21FF5DF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6711" y="243547"/>
            <a:ext cx="10184459" cy="6414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Опыт зарубежных и отечественных коллег 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032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2" name="Заголовок 4">
            <a:extLst>
              <a:ext uri="{FF2B5EF4-FFF2-40B4-BE49-F238E27FC236}">
                <a16:creationId xmlns:a16="http://schemas.microsoft.com/office/drawing/2014/main" id="{B356FD9B-F2AF-5744-D474-50D30E14B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8658" y="73441"/>
            <a:ext cx="9095843" cy="6414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Опыт зарубежных и отечественных коллег 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Рисунок 6" descr="Изображение выглядит как текст, снимок экрана, Веб-сайт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0FEF8B55-E459-53A6-C6AA-1A186833CC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50"/>
          <a:stretch/>
        </p:blipFill>
        <p:spPr>
          <a:xfrm>
            <a:off x="1801032" y="771622"/>
            <a:ext cx="3745771" cy="281405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колесо, снимок экрана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A2CD0D28-E259-4DE3-E392-51B04AD076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04"/>
          <a:stretch/>
        </p:blipFill>
        <p:spPr>
          <a:xfrm>
            <a:off x="8164342" y="3694806"/>
            <a:ext cx="3648717" cy="281241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Веб-сайт, колесо&#10;&#10;Автоматически созданное описание">
            <a:extLst>
              <a:ext uri="{FF2B5EF4-FFF2-40B4-BE49-F238E27FC236}">
                <a16:creationId xmlns:a16="http://schemas.microsoft.com/office/drawing/2014/main" id="{A53DAA3B-0130-52D5-A4A7-16F6920824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69"/>
          <a:stretch/>
        </p:blipFill>
        <p:spPr>
          <a:xfrm>
            <a:off x="4119544" y="3693169"/>
            <a:ext cx="3729659" cy="281405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снимок экрана, программное обеспечение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DD427A1C-71E0-AE2C-E328-9F992A43F7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28" t="2824"/>
          <a:stretch/>
        </p:blipFill>
        <p:spPr>
          <a:xfrm>
            <a:off x="6010259" y="885026"/>
            <a:ext cx="3677888" cy="2706564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Веб-сайт, веб-страница, Реклама в Интернете&#10;&#10;Автоматически созданное описание">
            <a:extLst>
              <a:ext uri="{FF2B5EF4-FFF2-40B4-BE49-F238E27FC236}">
                <a16:creationId xmlns:a16="http://schemas.microsoft.com/office/drawing/2014/main" id="{55019976-65BB-641B-60D0-6C12DE8E7F8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144"/>
          <a:stretch/>
        </p:blipFill>
        <p:spPr>
          <a:xfrm>
            <a:off x="232337" y="3693169"/>
            <a:ext cx="3729638" cy="288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A5A24A0-AB9C-B685-0CC0-24C47772A174}"/>
              </a:ext>
            </a:extLst>
          </p:cNvPr>
          <p:cNvSpPr txBox="1"/>
          <p:nvPr/>
        </p:nvSpPr>
        <p:spPr>
          <a:xfrm>
            <a:off x="0" y="6583215"/>
            <a:ext cx="69023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000" dirty="0">
                <a:solidFill>
                  <a:schemeClr val="accent1">
                    <a:lumMod val="50000"/>
                  </a:schemeClr>
                </a:solidFill>
              </a:rPr>
              <a:t>https://</a:t>
            </a:r>
            <a:r>
              <a:rPr lang="en" sz="1000" dirty="0" err="1">
                <a:solidFill>
                  <a:schemeClr val="accent1">
                    <a:lumMod val="50000"/>
                  </a:schemeClr>
                </a:solidFill>
              </a:rPr>
              <a:t>www.mediawebtool.com</a:t>
            </a:r>
            <a:r>
              <a:rPr lang="en" sz="1000" dirty="0">
                <a:solidFill>
                  <a:schemeClr val="accent1">
                    <a:lumMod val="50000"/>
                  </a:schemeClr>
                </a:solidFill>
              </a:rPr>
              <a:t>/counselor/</a:t>
            </a:r>
            <a:r>
              <a:rPr lang="en" sz="1000" dirty="0" err="1">
                <a:solidFill>
                  <a:schemeClr val="accent1">
                    <a:lumMod val="50000"/>
                  </a:schemeClr>
                </a:solidFill>
              </a:rPr>
              <a:t>iol.php?cnr</a:t>
            </a:r>
            <a:r>
              <a:rPr lang="en" sz="1000" dirty="0">
                <a:solidFill>
                  <a:schemeClr val="accent1">
                    <a:lumMod val="50000"/>
                  </a:schemeClr>
                </a:solidFill>
              </a:rPr>
              <a:t>=DEMO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9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-2119845" y="709662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5A2DD0-CF7B-9056-6819-F0C9B853F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1543" y="-124796"/>
            <a:ext cx="7192270" cy="828291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Бизнес модель</a:t>
            </a:r>
          </a:p>
        </p:txBody>
      </p:sp>
      <p:pic>
        <p:nvPicPr>
          <p:cNvPr id="12" name="Рисунок 11" descr="Изображение выглядит как Человеческое лицо, текст, улыб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05F3E53-180C-B18F-2294-5E8A1D3B5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589" y="387582"/>
            <a:ext cx="3562089" cy="683921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EB56A8D-76A1-BFE0-39F6-47BCAEC4F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261" y="289350"/>
            <a:ext cx="3688843" cy="703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23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B44120E5-B376-E611-DD07-E21FF5DF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587" y="163312"/>
            <a:ext cx="8312826" cy="6414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Уникальное конкурентное преимущество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AF4CB2-190D-2386-C84D-B5CA7F537EE2}"/>
              </a:ext>
            </a:extLst>
          </p:cNvPr>
          <p:cNvSpPr txBox="1"/>
          <p:nvPr/>
        </p:nvSpPr>
        <p:spPr>
          <a:xfrm>
            <a:off x="378941" y="1108088"/>
            <a:ext cx="11636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Русскоязычная платформа с понятным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интерфейсом.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Минимум текста и больше интерактива (видео-формат;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VR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; симуляция ожидаемого качества зрения). </a:t>
            </a:r>
          </a:p>
        </p:txBody>
      </p:sp>
      <p:pic>
        <p:nvPicPr>
          <p:cNvPr id="4" name="Рисунок 3" descr="Изображение выглядит как человек, одежда, Человеческое лицо, Блейзер&#10;&#10;Автоматически созданное описание">
            <a:extLst>
              <a:ext uri="{FF2B5EF4-FFF2-40B4-BE49-F238E27FC236}">
                <a16:creationId xmlns:a16="http://schemas.microsoft.com/office/drawing/2014/main" id="{6112E44B-16F9-06ED-FEFF-E730369B1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01" y="2204580"/>
            <a:ext cx="3416422" cy="51246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4F992A-12D3-4E8D-9499-189FA6E31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311" y="2552694"/>
            <a:ext cx="2952269" cy="442840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ошейник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7BA67D2C-D59D-5BC7-9023-BE5595ED4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718" y="2552694"/>
            <a:ext cx="3298072" cy="494710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одежда, человек, галстук, ошейник&#10;&#10;Автоматически созданное описание">
            <a:extLst>
              <a:ext uri="{FF2B5EF4-FFF2-40B4-BE49-F238E27FC236}">
                <a16:creationId xmlns:a16="http://schemas.microsoft.com/office/drawing/2014/main" id="{3E55337B-31F7-981B-FA03-4C29C4C4B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2440" y="2417871"/>
            <a:ext cx="3477836" cy="52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9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B44120E5-B376-E611-DD07-E21FF5DF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2059" y="169594"/>
            <a:ext cx="8312826" cy="6414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ru-RU" sz="3600" b="1" kern="12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Команда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4" name="Рисунок 3" descr="Изображение выглядит как Человеческое лицо, человек, одежда, Лоб&#10;&#10;Автоматически созданное описание">
            <a:extLst>
              <a:ext uri="{FF2B5EF4-FFF2-40B4-BE49-F238E27FC236}">
                <a16:creationId xmlns:a16="http://schemas.microsoft.com/office/drawing/2014/main" id="{DD41E11B-7898-C761-B51C-782B85F08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22" y="1291201"/>
            <a:ext cx="4018419" cy="4275597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ческое лицо, человек, улыб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5C0E2648-25EF-587D-DD07-A81A209E7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623" y="1290043"/>
            <a:ext cx="4276755" cy="4276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1EAAF2-F9BB-0FD5-3B76-8B87DA90125E}"/>
              </a:ext>
            </a:extLst>
          </p:cNvPr>
          <p:cNvSpPr txBox="1"/>
          <p:nvPr/>
        </p:nvSpPr>
        <p:spPr>
          <a:xfrm>
            <a:off x="1215024" y="5649807"/>
            <a:ext cx="3294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Сутюшев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Ринат Маратович врач-офтальмолог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AA165E-D922-EF3E-D157-0D7A6AA659FA}"/>
              </a:ext>
            </a:extLst>
          </p:cNvPr>
          <p:cNvSpPr txBox="1"/>
          <p:nvPr/>
        </p:nvSpPr>
        <p:spPr>
          <a:xfrm>
            <a:off x="7351827" y="5648649"/>
            <a:ext cx="3294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Укина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Анастасия Олеговна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врач-офтальмолог</a:t>
            </a:r>
          </a:p>
        </p:txBody>
      </p:sp>
    </p:spTree>
    <p:extLst>
      <p:ext uri="{BB962C8B-B14F-4D97-AF65-F5344CB8AC3E}">
        <p14:creationId xmlns:p14="http://schemas.microsoft.com/office/powerpoint/2010/main" val="63960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B44120E5-B376-E611-DD07-E21FF5DF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587" y="386506"/>
            <a:ext cx="8312826" cy="6414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ru-RU" sz="3600" b="1" kern="12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Запрос на ресурс 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AF4CB2-190D-2386-C84D-B5CA7F537EE2}"/>
              </a:ext>
            </a:extLst>
          </p:cNvPr>
          <p:cNvSpPr txBox="1"/>
          <p:nvPr/>
        </p:nvSpPr>
        <p:spPr>
          <a:xfrm>
            <a:off x="260101" y="1170944"/>
            <a:ext cx="116717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План на 2 акселератор: Непосредственно создание продукта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(алгоритм приложения уже в разработке и требует реализации)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IT-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специалист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Графический дизайнер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План на 3 акселератор: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Тестирование продукта на базе кафедры офтальмологии Сеченовского университета; на базе офтальмологических центров. Сбор данных.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 успешном пилотном тестировании выведение продукта на рынок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(Юридическая помощь в регистрации продукт).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166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pic>
        <p:nvPicPr>
          <p:cNvPr id="5" name="Рисунок 4" descr="Изображение выглядит как текст, снимок экрана, письмо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9C0E11C-639D-EE4C-0C6F-BF662738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107" y="118996"/>
            <a:ext cx="3796768" cy="6620005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85B5827-12F0-F250-D133-A7C3F4F44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734" y="118995"/>
            <a:ext cx="3758082" cy="662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7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3351-63E9-0FE9-8341-7ACF3A490B69}"/>
              </a:ext>
            </a:extLst>
          </p:cNvPr>
          <p:cNvSpPr txBox="1"/>
          <p:nvPr/>
        </p:nvSpPr>
        <p:spPr>
          <a:xfrm>
            <a:off x="260101" y="885026"/>
            <a:ext cx="11552958" cy="241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500" dirty="0"/>
            </a:br>
            <a:endParaRPr lang="en-US" sz="1500" dirty="0"/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B44120E5-B376-E611-DD07-E21FF5DF1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167" y="71568"/>
            <a:ext cx="8312826" cy="6414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ru-RU" sz="3600" b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Каждый достоин хорошего зрения!  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3" name="Рисунок 2" descr="Изображение выглядит как одежда, Человеческое лицо, человек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7232107E-6349-B89C-B2DA-A409AAEBD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167" y="885026"/>
            <a:ext cx="7634077" cy="590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285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296</Words>
  <Application>Microsoft Macintosh PowerPoint</Application>
  <PresentationFormat>Широкоэкранный</PresentationFormat>
  <Paragraphs>53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Актуальность проблемы </vt:lpstr>
      <vt:lpstr>Презентация PowerPoint</vt:lpstr>
      <vt:lpstr>Рынок</vt:lpstr>
      <vt:lpstr>Презентация PowerPoint</vt:lpstr>
      <vt:lpstr>Презентация PowerPoint</vt:lpstr>
      <vt:lpstr>Опыт зарубежных и отечественных коллег </vt:lpstr>
      <vt:lpstr>Опыт зарубежных и отечественных коллег </vt:lpstr>
      <vt:lpstr>Бизнес модель</vt:lpstr>
      <vt:lpstr>Уникальное конкурентное преимущество</vt:lpstr>
      <vt:lpstr>Команда</vt:lpstr>
      <vt:lpstr>Запрос на ресурс </vt:lpstr>
      <vt:lpstr>Презентация PowerPoint</vt:lpstr>
      <vt:lpstr>Каждый достоин хорошего зрения!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Ринат Сутюшев</dc:creator>
  <cp:lastModifiedBy>Ринат Сутюшев</cp:lastModifiedBy>
  <cp:revision>22</cp:revision>
  <dcterms:created xsi:type="dcterms:W3CDTF">2023-11-09T18:59:17Z</dcterms:created>
  <dcterms:modified xsi:type="dcterms:W3CDTF">2023-11-15T10:00:16Z</dcterms:modified>
</cp:coreProperties>
</file>