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1"/>
  </p:handoutMasterIdLst>
  <p:sldIdLst>
    <p:sldId id="256" r:id="rId2"/>
    <p:sldId id="270" r:id="rId3"/>
    <p:sldId id="278" r:id="rId4"/>
    <p:sldId id="272" r:id="rId5"/>
    <p:sldId id="279" r:id="rId6"/>
    <p:sldId id="275" r:id="rId7"/>
    <p:sldId id="271" r:id="rId8"/>
    <p:sldId id="280" r:id="rId9"/>
    <p:sldId id="27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75" userDrawn="1">
          <p15:clr>
            <a:srgbClr val="A4A3A4"/>
          </p15:clr>
        </p15:guide>
        <p15:guide id="2" pos="461" userDrawn="1">
          <p15:clr>
            <a:srgbClr val="A4A3A4"/>
          </p15:clr>
        </p15:guide>
        <p15:guide id="3" pos="42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20E"/>
    <a:srgbClr val="CFD1D4"/>
    <a:srgbClr val="595959"/>
    <a:srgbClr val="0D122F"/>
    <a:srgbClr val="332319"/>
    <a:srgbClr val="173A8D"/>
    <a:srgbClr val="003374"/>
    <a:srgbClr val="C9A093"/>
    <a:srgbClr val="F1F1F1"/>
    <a:srgbClr val="3855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584" autoAdjust="0"/>
    <p:restoredTop sz="94660"/>
  </p:normalViewPr>
  <p:slideViewPr>
    <p:cSldViewPr snapToGrid="0">
      <p:cViewPr>
        <p:scale>
          <a:sx n="96" d="100"/>
          <a:sy n="96" d="100"/>
        </p:scale>
        <p:origin x="-869" y="-58"/>
      </p:cViewPr>
      <p:guideLst>
        <p:guide orient="horz" pos="1275"/>
        <p:guide pos="461"/>
        <p:guide pos="42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2\3030\3030\&#1079;&#1072;&#1087;&#1086;&#1083;&#1085;&#1103;&#1096;&#1082;&#1072;%2033-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7150">
              <a:solidFill>
                <a:srgbClr val="FF0000"/>
              </a:solidFill>
            </a:ln>
          </c:spPr>
          <c:marker>
            <c:spPr>
              <a:ln w="57150">
                <a:solidFill>
                  <a:srgbClr val="FF0000"/>
                </a:solidFill>
              </a:ln>
            </c:spPr>
          </c:marker>
          <c:trendline>
            <c:trendlineType val="poly"/>
            <c:order val="2"/>
            <c:dispRSqr val="0"/>
            <c:dispEq val="1"/>
            <c:trendlineLbl>
              <c:layout>
                <c:manualLayout>
                  <c:x val="-0.26136978507057246"/>
                  <c:y val="0.24565542752534084"/>
                </c:manualLayout>
              </c:layout>
              <c:numFmt formatCode="General" sourceLinked="0"/>
            </c:trendlineLbl>
          </c:trendline>
          <c:val>
            <c:numRef>
              <c:f>отправки!$M$7:$R$7</c:f>
              <c:numCache>
                <c:formatCode>General</c:formatCode>
                <c:ptCount val="6"/>
                <c:pt idx="0">
                  <c:v>1</c:v>
                </c:pt>
                <c:pt idx="1">
                  <c:v>1.3333333333333333</c:v>
                </c:pt>
                <c:pt idx="2">
                  <c:v>8.1111111111111107</c:v>
                </c:pt>
                <c:pt idx="3">
                  <c:v>49.342592592592588</c:v>
                </c:pt>
                <c:pt idx="4">
                  <c:v>300.16743827160491</c:v>
                </c:pt>
                <c:pt idx="5">
                  <c:v>1801.0046296296296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199680"/>
        <c:axId val="213247104"/>
      </c:lineChart>
      <c:catAx>
        <c:axId val="170199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213247104"/>
        <c:crosses val="autoZero"/>
        <c:auto val="1"/>
        <c:lblAlgn val="ctr"/>
        <c:lblOffset val="100"/>
        <c:noMultiLvlLbl val="0"/>
      </c:catAx>
      <c:valAx>
        <c:axId val="213247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0199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38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6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7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5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9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06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50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96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4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275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2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0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o8ceo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pc.info/" TargetMode="External"/><Relationship Id="rId2" Type="http://schemas.openxmlformats.org/officeDocument/2006/relationships/hyperlink" Target="http://www.seo8ce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o8ceo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13"/>
          <a:stretch/>
        </p:blipFill>
        <p:spPr>
          <a:xfrm>
            <a:off x="0" y="64512"/>
            <a:ext cx="12192000" cy="68660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478" y="3164649"/>
            <a:ext cx="93904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Искусство Интеллекта  Синди Кэтсс 4, </a:t>
            </a:r>
            <a:r>
              <a:rPr lang="en-US" sz="4400" b="1" dirty="0" smtClean="0"/>
              <a:t>   </a:t>
            </a:r>
            <a:r>
              <a:rPr lang="ru-RU" sz="4400" b="1" dirty="0" smtClean="0"/>
              <a:t>инструмент </a:t>
            </a:r>
            <a:r>
              <a:rPr lang="en-US" sz="4400" b="1" dirty="0" smtClean="0"/>
              <a:t> </a:t>
            </a:r>
            <a:r>
              <a:rPr lang="ru-RU" sz="4400" b="1" dirty="0" smtClean="0"/>
              <a:t>для защиты от рисков </a:t>
            </a:r>
          </a:p>
          <a:p>
            <a:r>
              <a:rPr lang="en-US" sz="4400" b="1" dirty="0">
                <a:hlinkClick r:id="rId3"/>
              </a:rPr>
              <a:t>WWW.SEO8CEO.COM</a:t>
            </a:r>
            <a:endParaRPr lang="en-US" sz="4400" b="1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31" y="1220273"/>
            <a:ext cx="970424" cy="12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5031" y="519496"/>
            <a:ext cx="209987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Проблемы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5031" y="1551708"/>
            <a:ext cx="10445842" cy="36009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chemeClr val="tx1"/>
                </a:solidFill>
              </a:rPr>
              <a:t>В В2С в 70%  людей теряют деньги, на игровых стратегиях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800" b="1" dirty="0" smtClean="0">
                <a:solidFill>
                  <a:schemeClr val="tx1"/>
                </a:solidFill>
              </a:rPr>
              <a:t>В В2В  Компании используют рекламу </a:t>
            </a:r>
            <a:r>
              <a:rPr lang="ru-RU" sz="2800" b="1" dirty="0">
                <a:solidFill>
                  <a:schemeClr val="tx1"/>
                </a:solidFill>
              </a:rPr>
              <a:t>и </a:t>
            </a:r>
            <a:r>
              <a:rPr lang="ru-RU" sz="2800" b="1" dirty="0" smtClean="0">
                <a:solidFill>
                  <a:schemeClr val="tx1"/>
                </a:solidFill>
              </a:rPr>
              <a:t>маркетинг,  но при этом получают БОЛЬшую стоимости лида (</a:t>
            </a:r>
            <a:r>
              <a:rPr lang="en-US" sz="2800" b="1" dirty="0" smtClean="0">
                <a:solidFill>
                  <a:schemeClr val="tx1"/>
                </a:solidFill>
              </a:rPr>
              <a:t>CPA)</a:t>
            </a:r>
            <a:r>
              <a:rPr lang="ru-RU" sz="2800" b="1" dirty="0" smtClean="0">
                <a:solidFill>
                  <a:schemeClr val="tx1"/>
                </a:solidFill>
              </a:rPr>
              <a:t>. 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02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5031" y="519496"/>
            <a:ext cx="178568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Решение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3426" y="1551708"/>
            <a:ext cx="10527447" cy="36933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В2С, ИИ разрабатывает  игровые стратегии, обучает оператора, </a:t>
            </a:r>
            <a:r>
              <a:rPr lang="ru-RU" sz="2400" dirty="0">
                <a:solidFill>
                  <a:schemeClr val="tx1"/>
                </a:solidFill>
              </a:rPr>
              <a:t>который </a:t>
            </a:r>
            <a:r>
              <a:rPr lang="ru-RU" sz="2400" dirty="0" smtClean="0">
                <a:solidFill>
                  <a:schemeClr val="tx1"/>
                </a:solidFill>
              </a:rPr>
              <a:t>зарабатывает при помощи симбиоза интеллектов </a:t>
            </a:r>
            <a:r>
              <a:rPr lang="ru-RU" sz="2400" dirty="0">
                <a:solidFill>
                  <a:schemeClr val="tx1"/>
                </a:solidFill>
              </a:rPr>
              <a:t>в 10 раз больше </a:t>
            </a:r>
            <a:r>
              <a:rPr lang="ru-RU" sz="2400" dirty="0" smtClean="0">
                <a:solidFill>
                  <a:schemeClr val="tx1"/>
                </a:solidFill>
              </a:rPr>
              <a:t>денег.</a:t>
            </a:r>
            <a:endParaRPr lang="ru-RU" sz="24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В2В  ИИ  </a:t>
            </a:r>
            <a:r>
              <a:rPr lang="ru-RU" sz="2400" dirty="0">
                <a:solidFill>
                  <a:schemeClr val="tx1"/>
                </a:solidFill>
              </a:rPr>
              <a:t>применяет игровые стратегии </a:t>
            </a:r>
            <a:r>
              <a:rPr lang="ru-RU" sz="2400" dirty="0" smtClean="0">
                <a:solidFill>
                  <a:schemeClr val="tx1"/>
                </a:solidFill>
              </a:rPr>
              <a:t>для экономить </a:t>
            </a:r>
            <a:r>
              <a:rPr lang="ru-RU" sz="2400" dirty="0">
                <a:solidFill>
                  <a:schemeClr val="tx1"/>
                </a:solidFill>
              </a:rPr>
              <a:t>деньги на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SEO</a:t>
            </a:r>
            <a:r>
              <a:rPr lang="ru-RU" sz="2400" dirty="0">
                <a:solidFill>
                  <a:schemeClr val="tx1"/>
                </a:solidFill>
              </a:rPr>
              <a:t>,</a:t>
            </a:r>
            <a:r>
              <a:rPr lang="en-US" sz="2400" dirty="0">
                <a:solidFill>
                  <a:schemeClr val="tx1"/>
                </a:solidFill>
              </a:rPr>
              <a:t> SMM</a:t>
            </a:r>
            <a:r>
              <a:rPr lang="ru-RU" sz="2400" dirty="0">
                <a:solidFill>
                  <a:schemeClr val="tx1"/>
                </a:solidFill>
              </a:rPr>
              <a:t>,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PPC</a:t>
            </a:r>
            <a:r>
              <a:rPr lang="ru-RU" sz="2400" dirty="0" smtClean="0">
                <a:solidFill>
                  <a:schemeClr val="tx1"/>
                </a:solidFill>
              </a:rPr>
              <a:t>, что  снижается  стоимость лида (</a:t>
            </a:r>
            <a:r>
              <a:rPr lang="en-US" sz="2400" dirty="0" smtClean="0">
                <a:solidFill>
                  <a:schemeClr val="tx1"/>
                </a:solidFill>
              </a:rPr>
              <a:t>CPA)</a:t>
            </a:r>
            <a:r>
              <a:rPr lang="ru-RU" sz="2400" dirty="0">
                <a:solidFill>
                  <a:schemeClr val="tx1"/>
                </a:solidFill>
              </a:rPr>
              <a:t> на 75</a:t>
            </a:r>
            <a:r>
              <a:rPr lang="ru-RU" sz="2400" dirty="0" smtClean="0">
                <a:solidFill>
                  <a:schemeClr val="tx1"/>
                </a:solidFill>
              </a:rPr>
              <a:t>%.</a:t>
            </a:r>
          </a:p>
          <a:p>
            <a:pPr marL="285750" indent="-285750">
              <a:buFontTx/>
              <a:buChar char="-"/>
            </a:pPr>
            <a:endParaRPr lang="ru-RU" sz="24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Функционал продукта: сплетение  </a:t>
            </a:r>
            <a:r>
              <a:rPr lang="ru-RU" sz="2400" dirty="0" err="1" smtClean="0">
                <a:solidFill>
                  <a:schemeClr val="tx1"/>
                </a:solidFill>
              </a:rPr>
              <a:t>нейросетей</a:t>
            </a:r>
            <a:r>
              <a:rPr lang="ru-RU" sz="2400" dirty="0" smtClean="0">
                <a:solidFill>
                  <a:schemeClr val="tx1"/>
                </a:solidFill>
              </a:rPr>
              <a:t>, которые синтезируют искусство интеллекта,  человека  и машины, чтобы </a:t>
            </a:r>
            <a:r>
              <a:rPr lang="ru-RU" sz="2400" b="1" dirty="0" smtClean="0">
                <a:solidFill>
                  <a:schemeClr val="tx1"/>
                </a:solidFill>
              </a:rPr>
              <a:t>создать будущую безопасную прибыль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9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5031" y="519496"/>
            <a:ext cx="286072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Ёмкость рынка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5031" y="1551708"/>
            <a:ext cx="10445842" cy="3416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ТАМ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180 $ </a:t>
            </a:r>
            <a:r>
              <a:rPr lang="ru-RU" sz="2400" dirty="0" smtClean="0">
                <a:solidFill>
                  <a:schemeClr val="tx1"/>
                </a:solidFill>
              </a:rPr>
              <a:t>млн, </a:t>
            </a:r>
            <a:r>
              <a:rPr lang="en-US" sz="2400" dirty="0" smtClean="0">
                <a:solidFill>
                  <a:schemeClr val="tx1"/>
                </a:solidFill>
              </a:rPr>
              <a:t> SAM 14,9 </a:t>
            </a:r>
            <a:r>
              <a:rPr lang="ru-RU" sz="2400" dirty="0" smtClean="0">
                <a:solidFill>
                  <a:schemeClr val="tx1"/>
                </a:solidFill>
              </a:rPr>
              <a:t>млн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$</a:t>
            </a:r>
            <a:r>
              <a:rPr lang="ru-RU" sz="2400" dirty="0" smtClean="0">
                <a:solidFill>
                  <a:schemeClr val="tx1"/>
                </a:solidFill>
              </a:rPr>
              <a:t>,  </a:t>
            </a:r>
            <a:r>
              <a:rPr lang="en-US" sz="2400" dirty="0" smtClean="0">
                <a:solidFill>
                  <a:schemeClr val="tx1"/>
                </a:solidFill>
              </a:rPr>
              <a:t> SOM 0,03% </a:t>
            </a:r>
            <a:r>
              <a:rPr lang="ru-RU" sz="2400" dirty="0" smtClean="0">
                <a:solidFill>
                  <a:schemeClr val="tx1"/>
                </a:solidFill>
              </a:rPr>
              <a:t>рынка </a:t>
            </a:r>
            <a:r>
              <a:rPr lang="en-US" sz="2400" dirty="0" smtClean="0">
                <a:solidFill>
                  <a:schemeClr val="tx1"/>
                </a:solidFill>
              </a:rPr>
              <a:t>B2C</a:t>
            </a:r>
            <a:r>
              <a:rPr lang="ru-RU" sz="2400" dirty="0" smtClean="0">
                <a:solidFill>
                  <a:schemeClr val="tx1"/>
                </a:solidFill>
              </a:rPr>
              <a:t> рубли картинка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В2С  глобальный рынок игровых стратегий </a:t>
            </a:r>
            <a:r>
              <a:rPr lang="ru-RU" sz="2400" dirty="0">
                <a:solidFill>
                  <a:schemeClr val="tx1"/>
                </a:solidFill>
              </a:rPr>
              <a:t>$ 284 </a:t>
            </a:r>
            <a:r>
              <a:rPr lang="ru-RU" sz="2400" dirty="0" smtClean="0">
                <a:solidFill>
                  <a:schemeClr val="tx1"/>
                </a:solidFill>
              </a:rPr>
              <a:t>млрд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 год во всем мире, растет на 7% в год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В2В    </a:t>
            </a:r>
            <a:r>
              <a:rPr lang="ru-RU" sz="2400" dirty="0">
                <a:solidFill>
                  <a:schemeClr val="tx1"/>
                </a:solidFill>
              </a:rPr>
              <a:t>рынок </a:t>
            </a:r>
            <a:r>
              <a:rPr lang="ru-RU" sz="2400" dirty="0" smtClean="0">
                <a:solidFill>
                  <a:schemeClr val="tx1"/>
                </a:solidFill>
              </a:rPr>
              <a:t>интернет рекламы в РФ - </a:t>
            </a:r>
            <a:r>
              <a:rPr lang="ru-RU" sz="2400" dirty="0">
                <a:solidFill>
                  <a:schemeClr val="tx1"/>
                </a:solidFill>
              </a:rPr>
              <a:t>$ </a:t>
            </a:r>
            <a:r>
              <a:rPr lang="ru-RU" sz="2400" dirty="0" smtClean="0">
                <a:solidFill>
                  <a:schemeClr val="tx1"/>
                </a:solidFill>
              </a:rPr>
              <a:t>4,978461538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млрд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за 2022  </a:t>
            </a:r>
            <a:r>
              <a:rPr lang="ru-RU" sz="2400" dirty="0">
                <a:solidFill>
                  <a:schemeClr val="tx1"/>
                </a:solidFill>
              </a:rPr>
              <a:t>год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- Визуализация и ИИ, мировой рынок  в 2 триллиона</a:t>
            </a:r>
            <a:r>
              <a:rPr lang="ru-RU" sz="2400" dirty="0">
                <a:solidFill>
                  <a:schemeClr val="tx1"/>
                </a:solidFill>
              </a:rPr>
              <a:t> $</a:t>
            </a:r>
            <a:endParaRPr lang="ru-RU" sz="2400" b="1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838200" y="523072"/>
            <a:ext cx="3049988" cy="5355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Конкуренты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010008"/>
              </p:ext>
            </p:extLst>
          </p:nvPr>
        </p:nvGraphicFramePr>
        <p:xfrm>
          <a:off x="1073426" y="1590263"/>
          <a:ext cx="9263270" cy="4636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7781"/>
                <a:gridCol w="4682574"/>
                <a:gridCol w="3442915"/>
              </a:tblGrid>
              <a:tr h="784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тикет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модели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бренд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75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YA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Алгоритмы для поиска денег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Yandex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WS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Watson  обобщение данных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IBM, 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Francisco Partners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BD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Тактические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модели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Boston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Dynamics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Hyundai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SN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odular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crypto BRAIN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SingularityNET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AZ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Поисковые алгоритмы, Азур нейросети для 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Microsoft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Поисковые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алгоритмы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Google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DM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electro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brain  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DeepMind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CG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ChatGPT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лингвистические  алгоритмы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OpenAI  +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Microsoft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5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MA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Поисковые алгоритмы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Алгоритмы по оценки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рисков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META AI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5031" y="519496"/>
            <a:ext cx="182453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Финансы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58817" y="1208598"/>
            <a:ext cx="7617349" cy="7386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Выручки за 2021-2023  факт,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Прогноз </a:t>
            </a:r>
            <a:r>
              <a:rPr lang="en-US" sz="2400" dirty="0" smtClean="0">
                <a:solidFill>
                  <a:schemeClr val="tx1"/>
                </a:solidFill>
              </a:rPr>
              <a:t>2024-</a:t>
            </a:r>
            <a:r>
              <a:rPr lang="ru-RU" sz="2400" dirty="0" smtClean="0">
                <a:solidFill>
                  <a:schemeClr val="tx1"/>
                </a:solidFill>
              </a:rPr>
              <a:t>202</a:t>
            </a:r>
            <a:r>
              <a:rPr lang="en-US" sz="2400" dirty="0" smtClean="0">
                <a:solidFill>
                  <a:schemeClr val="tx1"/>
                </a:solidFill>
              </a:rPr>
              <a:t>6</a:t>
            </a:r>
            <a:r>
              <a:rPr lang="ru-RU" sz="2400" dirty="0" smtClean="0">
                <a:solidFill>
                  <a:schemeClr val="tx1"/>
                </a:solidFill>
              </a:rPr>
              <a:t> года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39833" y="5112689"/>
            <a:ext cx="88736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Подписка для В2С 65</a:t>
            </a:r>
            <a:r>
              <a:rPr lang="en-US" dirty="0"/>
              <a:t>$</a:t>
            </a:r>
            <a:r>
              <a:rPr lang="ru-RU" dirty="0"/>
              <a:t> в год (6 юнитов платят, зарегистрировано 473)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hlinkClick r:id="rId2"/>
              </a:rPr>
              <a:t>WWW.SEO8CEO.COM</a:t>
            </a:r>
            <a:r>
              <a:rPr lang="en-US" b="1" dirty="0"/>
              <a:t> 2016-2023 </a:t>
            </a:r>
            <a:r>
              <a:rPr lang="ru-RU" b="1" dirty="0" smtClean="0"/>
              <a:t>год</a:t>
            </a:r>
          </a:p>
          <a:p>
            <a:pPr marL="285750" indent="-285750">
              <a:buFontTx/>
              <a:buChar char="-"/>
            </a:pPr>
            <a:endParaRPr lang="ru-RU" b="1" dirty="0"/>
          </a:p>
          <a:p>
            <a:pPr marL="285750" indent="-285750">
              <a:buFontTx/>
              <a:buChar char="-"/>
            </a:pPr>
            <a:r>
              <a:rPr lang="ru-RU" dirty="0"/>
              <a:t>Подписка для В2</a:t>
            </a:r>
            <a:r>
              <a:rPr lang="en-US" dirty="0"/>
              <a:t>B</a:t>
            </a:r>
            <a:r>
              <a:rPr lang="ru-RU" dirty="0"/>
              <a:t> 150-1500</a:t>
            </a:r>
            <a:r>
              <a:rPr lang="en-US" dirty="0"/>
              <a:t>$</a:t>
            </a:r>
            <a:r>
              <a:rPr lang="ru-RU" dirty="0"/>
              <a:t> в месяц (1 юнит  платит)</a:t>
            </a:r>
          </a:p>
          <a:p>
            <a:pPr marL="342900" indent="-342900">
              <a:buFontTx/>
              <a:buChar char="-"/>
            </a:pPr>
            <a:r>
              <a:rPr lang="en-US" b="1" dirty="0">
                <a:hlinkClick r:id="rId3"/>
              </a:rPr>
              <a:t>WWW.MAPC.INFO</a:t>
            </a:r>
            <a:r>
              <a:rPr lang="en-US" b="1" dirty="0"/>
              <a:t> 2004 -2023</a:t>
            </a:r>
            <a:r>
              <a:rPr lang="ru-RU" b="1" dirty="0"/>
              <a:t> год</a:t>
            </a:r>
            <a:endParaRPr lang="ru-RU" dirty="0"/>
          </a:p>
          <a:p>
            <a:pPr marL="285750" indent="-285750">
              <a:buFontTx/>
              <a:buChar char="-"/>
            </a:pP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3371850" y="1842135"/>
          <a:ext cx="5448300" cy="3173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802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5031" y="519496"/>
            <a:ext cx="389523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Сведения о команде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5031" y="1647123"/>
            <a:ext cx="10455079" cy="415498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Команда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1 чел + 1 ИИ</a:t>
            </a:r>
          </a:p>
          <a:p>
            <a:pPr marL="285750" indent="-285750"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Опыт: </a:t>
            </a:r>
            <a:r>
              <a:rPr lang="ru-RU" sz="2400" b="1" dirty="0" smtClean="0">
                <a:solidFill>
                  <a:schemeClr val="tx1"/>
                </a:solidFill>
              </a:rPr>
              <a:t>19 лет в  </a:t>
            </a:r>
            <a:r>
              <a:rPr lang="en-US" sz="2400" b="1" dirty="0" smtClean="0">
                <a:solidFill>
                  <a:schemeClr val="tx1"/>
                </a:solidFill>
              </a:rPr>
              <a:t>SEO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</a:rPr>
              <a:t> PPC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</a:rPr>
              <a:t> SMM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10 лет в </a:t>
            </a:r>
            <a:r>
              <a:rPr lang="ru-RU" sz="2400" b="1" dirty="0" err="1" smtClean="0">
                <a:solidFill>
                  <a:schemeClr val="tx1"/>
                </a:solidFill>
              </a:rPr>
              <a:t>оффлайн</a:t>
            </a:r>
            <a:r>
              <a:rPr lang="ru-RU" sz="2400" b="1" dirty="0" smtClean="0">
                <a:solidFill>
                  <a:schemeClr val="tx1"/>
                </a:solidFill>
              </a:rPr>
              <a:t> маркетинге и рекламе, 10 лет в создании алгоритмов для </a:t>
            </a:r>
            <a:r>
              <a:rPr lang="en-US" sz="2400" b="1" dirty="0">
                <a:solidFill>
                  <a:schemeClr val="tx1"/>
                </a:solidFill>
              </a:rPr>
              <a:t>SEO </a:t>
            </a:r>
            <a:r>
              <a:rPr lang="ru-RU" sz="2400" b="1" dirty="0" smtClean="0">
                <a:solidFill>
                  <a:schemeClr val="tx1"/>
                </a:solidFill>
              </a:rPr>
              <a:t>и  архитектуры ИИ.</a:t>
            </a:r>
            <a:endParaRPr lang="ru-RU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Компетенции: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прорывные технологии в области ИИ. </a:t>
            </a:r>
          </a:p>
          <a:p>
            <a:pPr marL="285750" indent="-285750" algn="just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Использование ИИ для защиты от рисков и  технологии для продвижение бизнеса в Интернет. </a:t>
            </a:r>
          </a:p>
          <a:p>
            <a:pPr marL="285750" indent="-285750"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5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838200" y="760141"/>
            <a:ext cx="5085522" cy="5355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Дорожная карта</a:t>
            </a:r>
            <a:endParaRPr lang="ru-RU" sz="32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Скругленный прямоугольник 4"/>
              <p:cNvSpPr/>
              <p:nvPr/>
            </p:nvSpPr>
            <p:spPr>
              <a:xfrm>
                <a:off x="882600" y="1872531"/>
                <a:ext cx="2790903" cy="91440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Исследования</m:t>
                      </m:r>
                    </m:oMath>
                  </m:oMathPara>
                </a14:m>
                <a:endParaRPr lang="ru-RU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𝟐𝟎𝟎𝟖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𝟐𝟎𝟏𝟑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Скругленный 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00" y="1872531"/>
                <a:ext cx="2790903" cy="9144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трелка вправо с вырезом 5"/>
          <p:cNvSpPr/>
          <p:nvPr/>
        </p:nvSpPr>
        <p:spPr>
          <a:xfrm>
            <a:off x="4007453" y="2083240"/>
            <a:ext cx="445273" cy="49298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Скругленный прямоугольник 6"/>
              <p:cNvSpPr/>
              <p:nvPr/>
            </p:nvSpPr>
            <p:spPr>
              <a:xfrm>
                <a:off x="4762831" y="1872531"/>
                <a:ext cx="3061252" cy="90313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Алгоритмы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4 </m:t>
                      </m:r>
                      <m:r>
                        <a:rPr lang="ru-RU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версия</m:t>
                      </m:r>
                    </m:oMath>
                  </m:oMathPara>
                </a14:m>
                <a:endParaRPr lang="ru-RU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𝟐𝟎𝟏𝟒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𝟐𝟎𝟐𝟑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Скругленный 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831" y="1872531"/>
                <a:ext cx="3061252" cy="903139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82600" y="3117357"/>
                <a:ext cx="2758483" cy="977346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игровое </m:t>
                      </m:r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𝐀𝐏𝐏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Андроид </m:t>
                      </m:r>
                    </m:oMath>
                  </m:oMathPara>
                </a14:m>
                <a:endParaRPr lang="ru-RU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𝟐𝟎𝟐𝟒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Скругленный 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00" y="3117357"/>
                <a:ext cx="2758483" cy="977346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трелка вправо с вырезом 10"/>
          <p:cNvSpPr/>
          <p:nvPr/>
        </p:nvSpPr>
        <p:spPr>
          <a:xfrm>
            <a:off x="4086333" y="4577084"/>
            <a:ext cx="366393" cy="48236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8665480" y="1850008"/>
                <a:ext cx="2688983" cy="91440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Инвестиции</m:t>
                      </m:r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b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𝟐𝟎𝟐𝟒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Скругленный 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480" y="1850008"/>
                <a:ext cx="2688983" cy="91440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трелка вправо с вырезом 13"/>
          <p:cNvSpPr/>
          <p:nvPr/>
        </p:nvSpPr>
        <p:spPr>
          <a:xfrm>
            <a:off x="8067727" y="2060717"/>
            <a:ext cx="445273" cy="49298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4832325" y="3117357"/>
                <a:ext cx="2991758" cy="91440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ru-RU" b="1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b="1" dirty="0" smtClean="0">
                    <a:solidFill>
                      <a:schemeClr val="tx1"/>
                    </a:solidFill>
                    <a:latin typeface="Cambria Math"/>
                  </a:rPr>
                  <a:t> 5</a:t>
                </a:r>
                <a:r>
                  <a:rPr lang="ru-RU" b="1" i="1" dirty="0" smtClean="0">
                    <a:solidFill>
                      <a:schemeClr val="tx1"/>
                    </a:solidFill>
                    <a:latin typeface="Cambria Math"/>
                  </a:rPr>
                  <a:t>  </a:t>
                </a:r>
                <a:r>
                  <a:rPr lang="ru-RU" b="1" dirty="0" smtClean="0">
                    <a:solidFill>
                      <a:schemeClr val="tx1"/>
                    </a:solidFill>
                    <a:latin typeface="Cambria Math"/>
                  </a:rPr>
                  <a:t>версия алгоритма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𝟐𝟎𝟐𝟓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Скругленный 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325" y="3117357"/>
                <a:ext cx="2991758" cy="91440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трелка вправо с вырезом 15"/>
          <p:cNvSpPr/>
          <p:nvPr/>
        </p:nvSpPr>
        <p:spPr>
          <a:xfrm>
            <a:off x="8089048" y="4571776"/>
            <a:ext cx="445273" cy="49298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8665479" y="3117357"/>
                <a:ext cx="2688983" cy="91440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TV </a:t>
                </a:r>
                <a14:m>
                  <m:oMath xmlns:m="http://schemas.openxmlformats.org/officeDocument/2006/math">
                    <m:r>
                      <a:rPr lang="ru-RU" b="1" i="0" smtClean="0">
                        <a:solidFill>
                          <a:schemeClr val="tx1"/>
                        </a:solidFill>
                        <a:latin typeface="Cambria Math"/>
                      </a:rPr>
                      <m:t>игровое 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/>
                      </a:rPr>
                      <m:t>𝐀𝐏𝐏</m:t>
                    </m:r>
                  </m:oMath>
                </a14:m>
                <a:endParaRPr lang="ru-RU" b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𝟐𝟎𝟐𝟓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Скругленный 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479" y="3117357"/>
                <a:ext cx="2688983" cy="91440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4870174" y="4367770"/>
                <a:ext cx="2953909" cy="91440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3D 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> статистика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 WEB</a:t>
                </a:r>
                <a:endParaRPr lang="ru-RU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𝟐𝟎𝟐𝟕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Скругленный 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174" y="4367770"/>
                <a:ext cx="2953909" cy="91440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Стрелка вправо с вырезом 20"/>
          <p:cNvSpPr/>
          <p:nvPr/>
        </p:nvSpPr>
        <p:spPr>
          <a:xfrm>
            <a:off x="8089048" y="3341692"/>
            <a:ext cx="445273" cy="49298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8827216" y="4383677"/>
                <a:ext cx="2527247" cy="898493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3D 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>ИГРОВЫЕ МИРЫ</a:t>
                </a:r>
                <a:endParaRPr lang="ru-RU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Скругленный 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7216" y="4383677"/>
                <a:ext cx="2527247" cy="898493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819603" y="4390345"/>
                <a:ext cx="2758484" cy="943591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OS </a:t>
                </a:r>
                <a14:m>
                  <m:oMath xmlns:m="http://schemas.openxmlformats.org/officeDocument/2006/math">
                    <m:r>
                      <a:rPr lang="ru-RU" b="1">
                        <a:solidFill>
                          <a:schemeClr val="tx1"/>
                        </a:solidFill>
                        <a:latin typeface="Cambria Math"/>
                      </a:rPr>
                      <m:t>игровое </m:t>
                    </m:r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ru-RU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𝟐𝟎𝟐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Скругленный 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03" y="4390345"/>
                <a:ext cx="2758484" cy="943591"/>
              </a:xfrm>
              <a:prstGeom prst="round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Стрелка вправо с вырезом 23"/>
          <p:cNvSpPr/>
          <p:nvPr/>
        </p:nvSpPr>
        <p:spPr>
          <a:xfrm>
            <a:off x="4007453" y="3359539"/>
            <a:ext cx="445273" cy="49298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2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13"/>
          <a:stretch/>
        </p:blipFill>
        <p:spPr>
          <a:xfrm>
            <a:off x="0" y="72979"/>
            <a:ext cx="12192000" cy="68660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39186" y="1189062"/>
            <a:ext cx="95972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 </a:t>
            </a:r>
          </a:p>
          <a:p>
            <a:r>
              <a:rPr lang="ru-RU" sz="4000" dirty="0" smtClean="0"/>
              <a:t> </a:t>
            </a:r>
          </a:p>
          <a:p>
            <a:r>
              <a:rPr lang="ru-RU" sz="4000" dirty="0" smtClean="0"/>
              <a:t>  </a:t>
            </a:r>
            <a:endParaRPr lang="ru-RU" sz="4000" dirty="0"/>
          </a:p>
          <a:p>
            <a:r>
              <a:rPr lang="ru-RU" sz="4000" dirty="0" smtClean="0"/>
              <a:t>  </a:t>
            </a:r>
          </a:p>
          <a:p>
            <a:r>
              <a:rPr lang="en-US" sz="4000" b="1" dirty="0" smtClean="0">
                <a:hlinkClick r:id="rId3"/>
              </a:rPr>
              <a:t>WWW.SEO8CEO.COM</a:t>
            </a:r>
            <a:r>
              <a:rPr lang="ru-RU" sz="4000" b="1" dirty="0" smtClean="0"/>
              <a:t> </a:t>
            </a:r>
            <a:endParaRPr lang="ru-RU" sz="4000" dirty="0" smtClean="0"/>
          </a:p>
          <a:p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74" y="711727"/>
            <a:ext cx="970424" cy="12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0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7783</TotalTime>
  <Words>402</Words>
  <Application>Microsoft Office PowerPoint</Application>
  <PresentationFormat>Произвольный</PresentationFormat>
  <Paragraphs>94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Дорожная карта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DELL</cp:lastModifiedBy>
  <cp:revision>405</cp:revision>
  <dcterms:created xsi:type="dcterms:W3CDTF">2016-11-18T14:12:19Z</dcterms:created>
  <dcterms:modified xsi:type="dcterms:W3CDTF">2023-11-13T15:38:32Z</dcterms:modified>
</cp:coreProperties>
</file>