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3" r:id="rId2"/>
    <p:sldId id="274" r:id="rId3"/>
    <p:sldId id="275" r:id="rId4"/>
    <p:sldId id="285" r:id="rId5"/>
    <p:sldId id="281" r:id="rId6"/>
    <p:sldId id="277" r:id="rId7"/>
    <p:sldId id="284" r:id="rId8"/>
    <p:sldId id="280" r:id="rId9"/>
    <p:sldId id="276" r:id="rId10"/>
    <p:sldId id="278" r:id="rId11"/>
    <p:sldId id="283" r:id="rId12"/>
    <p:sldId id="282" r:id="rId13"/>
    <p:sldId id="27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62"/>
    <p:restoredTop sz="94541"/>
  </p:normalViewPr>
  <p:slideViewPr>
    <p:cSldViewPr snapToGrid="0" snapToObjects="1" showGuides="1">
      <p:cViewPr varScale="1">
        <p:scale>
          <a:sx n="62" d="100"/>
          <a:sy n="62" d="100"/>
        </p:scale>
        <p:origin x="90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9293CE-C0C8-8348-94BA-045F92E97E0C}" type="doc">
      <dgm:prSet loTypeId="urn:microsoft.com/office/officeart/2005/8/layout/vProcess5" loCatId="" qsTypeId="urn:microsoft.com/office/officeart/2005/8/quickstyle/3d1" qsCatId="3D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074C3C28-7072-A141-AB4A-5CDF292157A1}">
      <dgm:prSet phldrT="[Текст]" custT="1"/>
      <dgm:spPr/>
      <dgm:t>
        <a:bodyPr/>
        <a:lstStyle/>
        <a:p>
          <a:pPr algn="l"/>
          <a:r>
            <a:rPr lang="ru-RU" sz="1800" dirty="0"/>
            <a:t>Создание продукта, </a:t>
          </a:r>
          <a:r>
            <a:rPr lang="ru-RU" sz="1800" dirty="0" err="1"/>
            <a:t>предоставляеющего</a:t>
          </a:r>
          <a:r>
            <a:rPr lang="ru-RU" sz="1800" dirty="0"/>
            <a:t> собой современную образовательную платформу, направленную на массовое распространение знаний и навыков оказания первой медицинской помощи, включая разнообразные учебные форматы: лекции, видеоролики, анимационные демонстрации, интерактивные тесты и </a:t>
          </a:r>
          <a:r>
            <a:rPr lang="ru-RU" sz="1800" dirty="0" err="1"/>
            <a:t>тд</a:t>
          </a:r>
          <a:r>
            <a:rPr lang="ru-RU" sz="1800" dirty="0"/>
            <a:t>.</a:t>
          </a:r>
        </a:p>
      </dgm:t>
    </dgm:pt>
    <dgm:pt modelId="{D72D122F-5449-D345-A503-130E4E596EE6}" type="parTrans" cxnId="{74001BD7-6CB4-354E-AC57-C81ED7398130}">
      <dgm:prSet/>
      <dgm:spPr/>
      <dgm:t>
        <a:bodyPr/>
        <a:lstStyle/>
        <a:p>
          <a:endParaRPr lang="ru-RU"/>
        </a:p>
      </dgm:t>
    </dgm:pt>
    <dgm:pt modelId="{67A03204-2113-ED4A-AF93-46F82CABE049}" type="sibTrans" cxnId="{74001BD7-6CB4-354E-AC57-C81ED7398130}">
      <dgm:prSet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0638CCDA-F0C2-F447-BD81-B39AE8B59CD4}">
      <dgm:prSet phldrT="[Текст]" custT="1"/>
      <dgm:spPr/>
      <dgm:t>
        <a:bodyPr/>
        <a:lstStyle/>
        <a:p>
          <a:r>
            <a:rPr lang="ru-RU" sz="1800" dirty="0"/>
            <a:t>Создание доступной, единой и удобной образовательной среды для широкой аудитории. Благодаря чему повышается уровень компетентности населения в области оказания первой помощи, снижаются риски неблагоприятных исходов в критических ситуациях. Создание такой платформы станет важным вкладом в повышение уровня здоровья граждан. </a:t>
          </a:r>
        </a:p>
      </dgm:t>
    </dgm:pt>
    <dgm:pt modelId="{E92065D0-7A1A-844B-AC4A-90E1C4B56C81}" type="parTrans" cxnId="{62B2260D-ACED-B941-A437-C79913EF4E50}">
      <dgm:prSet/>
      <dgm:spPr/>
      <dgm:t>
        <a:bodyPr/>
        <a:lstStyle/>
        <a:p>
          <a:endParaRPr lang="ru-RU"/>
        </a:p>
      </dgm:t>
    </dgm:pt>
    <dgm:pt modelId="{C556A76E-5AAD-BF49-ACC4-EA5BCE4DBEAE}" type="sibTrans" cxnId="{62B2260D-ACED-B941-A437-C79913EF4E50}">
      <dgm:prSet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8A656B89-8771-194A-B05D-CA9C311D0253}">
      <dgm:prSet phldrT="[Текст]" custT="1"/>
      <dgm:spPr/>
      <dgm:t>
        <a:bodyPr/>
        <a:lstStyle/>
        <a:p>
          <a:r>
            <a:rPr lang="ru-RU" sz="1800" dirty="0"/>
            <a:t>Платформа будет востребована целевой аудиторией, потому что любой желающий может освоить необходимые знания и навыки. Пользователи смогут быстро получить необходимую информацию и принять правильные решения, минимизировав возможные повреждения и ускорив процесс восстановления. </a:t>
          </a:r>
        </a:p>
      </dgm:t>
    </dgm:pt>
    <dgm:pt modelId="{7FAAD037-5177-6347-B5C2-C6F2D0DA2504}" type="parTrans" cxnId="{241E4B66-8CA7-1142-BE17-54DBB495ECD2}">
      <dgm:prSet/>
      <dgm:spPr/>
      <dgm:t>
        <a:bodyPr/>
        <a:lstStyle/>
        <a:p>
          <a:endParaRPr lang="ru-RU"/>
        </a:p>
      </dgm:t>
    </dgm:pt>
    <dgm:pt modelId="{0F06DF36-BB36-ED4A-A5A5-58B5A2C4BAA6}" type="sibTrans" cxnId="{241E4B66-8CA7-1142-BE17-54DBB495ECD2}">
      <dgm:prSet/>
      <dgm:spPr/>
      <dgm:t>
        <a:bodyPr/>
        <a:lstStyle/>
        <a:p>
          <a:endParaRPr lang="ru-RU"/>
        </a:p>
      </dgm:t>
    </dgm:pt>
    <dgm:pt modelId="{3B7F85B3-A6C9-C641-92A9-EDA7E0B67EFA}" type="pres">
      <dgm:prSet presAssocID="{279293CE-C0C8-8348-94BA-045F92E97E0C}" presName="outerComposite" presStyleCnt="0">
        <dgm:presLayoutVars>
          <dgm:chMax val="5"/>
          <dgm:dir/>
          <dgm:resizeHandles val="exact"/>
        </dgm:presLayoutVars>
      </dgm:prSet>
      <dgm:spPr/>
    </dgm:pt>
    <dgm:pt modelId="{4A51AE5F-96EE-7849-846D-FF948E8D8C40}" type="pres">
      <dgm:prSet presAssocID="{279293CE-C0C8-8348-94BA-045F92E97E0C}" presName="dummyMaxCanvas" presStyleCnt="0">
        <dgm:presLayoutVars/>
      </dgm:prSet>
      <dgm:spPr/>
    </dgm:pt>
    <dgm:pt modelId="{6BB389C7-4089-E94F-AD19-0958F6D02766}" type="pres">
      <dgm:prSet presAssocID="{279293CE-C0C8-8348-94BA-045F92E97E0C}" presName="ThreeNodes_1" presStyleLbl="node1" presStyleIdx="0" presStyleCnt="3" custScaleX="117647" custLinFactNeighborX="6295">
        <dgm:presLayoutVars>
          <dgm:bulletEnabled val="1"/>
        </dgm:presLayoutVars>
      </dgm:prSet>
      <dgm:spPr/>
    </dgm:pt>
    <dgm:pt modelId="{B32EF92A-C26D-E74A-A2A4-DA9672C748AF}" type="pres">
      <dgm:prSet presAssocID="{279293CE-C0C8-8348-94BA-045F92E97E0C}" presName="ThreeNodes_2" presStyleLbl="node1" presStyleIdx="1" presStyleCnt="3" custScaleX="113632" custLinFactNeighborX="1461" custLinFactNeighborY="-2605">
        <dgm:presLayoutVars>
          <dgm:bulletEnabled val="1"/>
        </dgm:presLayoutVars>
      </dgm:prSet>
      <dgm:spPr/>
    </dgm:pt>
    <dgm:pt modelId="{F910958C-60EE-5043-802D-604CDE01E3FE}" type="pres">
      <dgm:prSet presAssocID="{279293CE-C0C8-8348-94BA-045F92E97E0C}" presName="ThreeNodes_3" presStyleLbl="node1" presStyleIdx="2" presStyleCnt="3" custScaleX="117647" custLinFactNeighborX="-3448" custLinFactNeighborY="0">
        <dgm:presLayoutVars>
          <dgm:bulletEnabled val="1"/>
        </dgm:presLayoutVars>
      </dgm:prSet>
      <dgm:spPr/>
    </dgm:pt>
    <dgm:pt modelId="{215FE517-B439-1E46-9FAC-A675BB0792D1}" type="pres">
      <dgm:prSet presAssocID="{279293CE-C0C8-8348-94BA-045F92E97E0C}" presName="ThreeConn_1-2" presStyleLbl="fgAccFollowNode1" presStyleIdx="0" presStyleCnt="2">
        <dgm:presLayoutVars>
          <dgm:bulletEnabled val="1"/>
        </dgm:presLayoutVars>
      </dgm:prSet>
      <dgm:spPr/>
    </dgm:pt>
    <dgm:pt modelId="{EC4112AF-5555-7344-8E1B-EC97741F38FD}" type="pres">
      <dgm:prSet presAssocID="{279293CE-C0C8-8348-94BA-045F92E97E0C}" presName="ThreeConn_2-3" presStyleLbl="fgAccFollowNode1" presStyleIdx="1" presStyleCnt="2">
        <dgm:presLayoutVars>
          <dgm:bulletEnabled val="1"/>
        </dgm:presLayoutVars>
      </dgm:prSet>
      <dgm:spPr/>
    </dgm:pt>
    <dgm:pt modelId="{F54A37BF-5E9E-6348-B6F8-28437A0D0ACB}" type="pres">
      <dgm:prSet presAssocID="{279293CE-C0C8-8348-94BA-045F92E97E0C}" presName="ThreeNodes_1_text" presStyleLbl="node1" presStyleIdx="2" presStyleCnt="3">
        <dgm:presLayoutVars>
          <dgm:bulletEnabled val="1"/>
        </dgm:presLayoutVars>
      </dgm:prSet>
      <dgm:spPr/>
    </dgm:pt>
    <dgm:pt modelId="{EC4435D1-4DA4-8143-9181-47388EA29ADC}" type="pres">
      <dgm:prSet presAssocID="{279293CE-C0C8-8348-94BA-045F92E97E0C}" presName="ThreeNodes_2_text" presStyleLbl="node1" presStyleIdx="2" presStyleCnt="3">
        <dgm:presLayoutVars>
          <dgm:bulletEnabled val="1"/>
        </dgm:presLayoutVars>
      </dgm:prSet>
      <dgm:spPr/>
    </dgm:pt>
    <dgm:pt modelId="{E5FE5316-60D5-344A-8720-4BCE8B236479}" type="pres">
      <dgm:prSet presAssocID="{279293CE-C0C8-8348-94BA-045F92E97E0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185A909-6BDA-5E4A-BA45-B4F00660A7A6}" type="presOf" srcId="{0638CCDA-F0C2-F447-BD81-B39AE8B59CD4}" destId="{B32EF92A-C26D-E74A-A2A4-DA9672C748AF}" srcOrd="0" destOrd="0" presId="urn:microsoft.com/office/officeart/2005/8/layout/vProcess5"/>
    <dgm:cxn modelId="{62B2260D-ACED-B941-A437-C79913EF4E50}" srcId="{279293CE-C0C8-8348-94BA-045F92E97E0C}" destId="{0638CCDA-F0C2-F447-BD81-B39AE8B59CD4}" srcOrd="1" destOrd="0" parTransId="{E92065D0-7A1A-844B-AC4A-90E1C4B56C81}" sibTransId="{C556A76E-5AAD-BF49-ACC4-EA5BCE4DBEAE}"/>
    <dgm:cxn modelId="{D08D2B1B-911B-354F-9420-EBFE5DA044C1}" type="presOf" srcId="{279293CE-C0C8-8348-94BA-045F92E97E0C}" destId="{3B7F85B3-A6C9-C641-92A9-EDA7E0B67EFA}" srcOrd="0" destOrd="0" presId="urn:microsoft.com/office/officeart/2005/8/layout/vProcess5"/>
    <dgm:cxn modelId="{D7CAB21C-3A49-BE47-8243-6B262B6A0D1B}" type="presOf" srcId="{67A03204-2113-ED4A-AF93-46F82CABE049}" destId="{215FE517-B439-1E46-9FAC-A675BB0792D1}" srcOrd="0" destOrd="0" presId="urn:microsoft.com/office/officeart/2005/8/layout/vProcess5"/>
    <dgm:cxn modelId="{97580222-BF03-4144-83DC-AA1EEE621C6E}" type="presOf" srcId="{8A656B89-8771-194A-B05D-CA9C311D0253}" destId="{E5FE5316-60D5-344A-8720-4BCE8B236479}" srcOrd="1" destOrd="0" presId="urn:microsoft.com/office/officeart/2005/8/layout/vProcess5"/>
    <dgm:cxn modelId="{E4765833-19B3-6747-8F40-65DC4F9CB1A1}" type="presOf" srcId="{0638CCDA-F0C2-F447-BD81-B39AE8B59CD4}" destId="{EC4435D1-4DA4-8143-9181-47388EA29ADC}" srcOrd="1" destOrd="0" presId="urn:microsoft.com/office/officeart/2005/8/layout/vProcess5"/>
    <dgm:cxn modelId="{CE9F4F34-99C6-1248-BFB6-68570FDA0FE1}" type="presOf" srcId="{074C3C28-7072-A141-AB4A-5CDF292157A1}" destId="{F54A37BF-5E9E-6348-B6F8-28437A0D0ACB}" srcOrd="1" destOrd="0" presId="urn:microsoft.com/office/officeart/2005/8/layout/vProcess5"/>
    <dgm:cxn modelId="{241E4B66-8CA7-1142-BE17-54DBB495ECD2}" srcId="{279293CE-C0C8-8348-94BA-045F92E97E0C}" destId="{8A656B89-8771-194A-B05D-CA9C311D0253}" srcOrd="2" destOrd="0" parTransId="{7FAAD037-5177-6347-B5C2-C6F2D0DA2504}" sibTransId="{0F06DF36-BB36-ED4A-A5A5-58B5A2C4BAA6}"/>
    <dgm:cxn modelId="{3E392390-B448-3C43-BF98-A402920ECD85}" type="presOf" srcId="{8A656B89-8771-194A-B05D-CA9C311D0253}" destId="{F910958C-60EE-5043-802D-604CDE01E3FE}" srcOrd="0" destOrd="0" presId="urn:microsoft.com/office/officeart/2005/8/layout/vProcess5"/>
    <dgm:cxn modelId="{74001BD7-6CB4-354E-AC57-C81ED7398130}" srcId="{279293CE-C0C8-8348-94BA-045F92E97E0C}" destId="{074C3C28-7072-A141-AB4A-5CDF292157A1}" srcOrd="0" destOrd="0" parTransId="{D72D122F-5449-D345-A503-130E4E596EE6}" sibTransId="{67A03204-2113-ED4A-AF93-46F82CABE049}"/>
    <dgm:cxn modelId="{61101DE6-2680-F14F-8D3B-4B0E0D7A353E}" type="presOf" srcId="{074C3C28-7072-A141-AB4A-5CDF292157A1}" destId="{6BB389C7-4089-E94F-AD19-0958F6D02766}" srcOrd="0" destOrd="0" presId="urn:microsoft.com/office/officeart/2005/8/layout/vProcess5"/>
    <dgm:cxn modelId="{AEA112EC-24D5-0841-9A08-BF649E5310D2}" type="presOf" srcId="{C556A76E-5AAD-BF49-ACC4-EA5BCE4DBEAE}" destId="{EC4112AF-5555-7344-8E1B-EC97741F38FD}" srcOrd="0" destOrd="0" presId="urn:microsoft.com/office/officeart/2005/8/layout/vProcess5"/>
    <dgm:cxn modelId="{DD7D9EBA-38AF-5F48-85A2-0FD7944A9F9C}" type="presParOf" srcId="{3B7F85B3-A6C9-C641-92A9-EDA7E0B67EFA}" destId="{4A51AE5F-96EE-7849-846D-FF948E8D8C40}" srcOrd="0" destOrd="0" presId="urn:microsoft.com/office/officeart/2005/8/layout/vProcess5"/>
    <dgm:cxn modelId="{C4EF0347-288F-A54F-B42C-B912D5BDCF9A}" type="presParOf" srcId="{3B7F85B3-A6C9-C641-92A9-EDA7E0B67EFA}" destId="{6BB389C7-4089-E94F-AD19-0958F6D02766}" srcOrd="1" destOrd="0" presId="urn:microsoft.com/office/officeart/2005/8/layout/vProcess5"/>
    <dgm:cxn modelId="{2E1608C1-DAB8-2F4B-922E-BF8199FFF9A2}" type="presParOf" srcId="{3B7F85B3-A6C9-C641-92A9-EDA7E0B67EFA}" destId="{B32EF92A-C26D-E74A-A2A4-DA9672C748AF}" srcOrd="2" destOrd="0" presId="urn:microsoft.com/office/officeart/2005/8/layout/vProcess5"/>
    <dgm:cxn modelId="{8949454F-8A24-5649-B9CD-ACE661AD2396}" type="presParOf" srcId="{3B7F85B3-A6C9-C641-92A9-EDA7E0B67EFA}" destId="{F910958C-60EE-5043-802D-604CDE01E3FE}" srcOrd="3" destOrd="0" presId="urn:microsoft.com/office/officeart/2005/8/layout/vProcess5"/>
    <dgm:cxn modelId="{4B4C0AAA-3DAE-3F4B-B9B7-30D011072A34}" type="presParOf" srcId="{3B7F85B3-A6C9-C641-92A9-EDA7E0B67EFA}" destId="{215FE517-B439-1E46-9FAC-A675BB0792D1}" srcOrd="4" destOrd="0" presId="urn:microsoft.com/office/officeart/2005/8/layout/vProcess5"/>
    <dgm:cxn modelId="{7BEECD53-5DDC-6C4D-B661-B32BA1CD7BA5}" type="presParOf" srcId="{3B7F85B3-A6C9-C641-92A9-EDA7E0B67EFA}" destId="{EC4112AF-5555-7344-8E1B-EC97741F38FD}" srcOrd="5" destOrd="0" presId="urn:microsoft.com/office/officeart/2005/8/layout/vProcess5"/>
    <dgm:cxn modelId="{0924A24F-73C5-1A49-99B2-FD688536EB8C}" type="presParOf" srcId="{3B7F85B3-A6C9-C641-92A9-EDA7E0B67EFA}" destId="{F54A37BF-5E9E-6348-B6F8-28437A0D0ACB}" srcOrd="6" destOrd="0" presId="urn:microsoft.com/office/officeart/2005/8/layout/vProcess5"/>
    <dgm:cxn modelId="{D0706104-7254-4842-BBA8-DBE31198AE8F}" type="presParOf" srcId="{3B7F85B3-A6C9-C641-92A9-EDA7E0B67EFA}" destId="{EC4435D1-4DA4-8143-9181-47388EA29ADC}" srcOrd="7" destOrd="0" presId="urn:microsoft.com/office/officeart/2005/8/layout/vProcess5"/>
    <dgm:cxn modelId="{C9C87FCC-45AF-E243-9F0D-2364719426EB}" type="presParOf" srcId="{3B7F85B3-A6C9-C641-92A9-EDA7E0B67EFA}" destId="{E5FE5316-60D5-344A-8720-4BCE8B23647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9293CE-C0C8-8348-94BA-045F92E97E0C}" type="doc">
      <dgm:prSet loTypeId="urn:microsoft.com/office/officeart/2005/8/layout/hProcess9" loCatId="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281BFBA-006B-4249-B28B-CAA9E645D833}">
      <dgm:prSet custT="1"/>
      <dgm:spPr/>
      <dgm:t>
        <a:bodyPr/>
        <a:lstStyle/>
        <a:p>
          <a:pPr algn="l"/>
          <a:r>
            <a:rPr lang="ru-RU" sz="1800" dirty="0"/>
            <a:t> - Определение основных категорий травм и состояний, по которым будут предоставлены рекомендации.</a:t>
          </a:r>
        </a:p>
        <a:p>
          <a:r>
            <a:rPr lang="ru-RU" sz="1800" dirty="0"/>
            <a:t> - Формирование алгоритмов обработки запросов и выдачи соответствующих инструкций.</a:t>
          </a:r>
        </a:p>
        <a:p>
          <a:r>
            <a:rPr lang="ru-RU" sz="1800" dirty="0"/>
            <a:t> - Интеграция механизмов проверки правильности введенных данных и подтверждения действий пользователя.</a:t>
          </a:r>
          <a:endParaRPr lang="ru-RU" sz="1000" dirty="0"/>
        </a:p>
      </dgm:t>
    </dgm:pt>
    <dgm:pt modelId="{0E6CFFCB-9CF7-3B46-9035-5F78622C365A}" type="parTrans" cxnId="{5747A1F8-C9C0-FD4D-9670-FDAED4884E05}">
      <dgm:prSet/>
      <dgm:spPr/>
      <dgm:t>
        <a:bodyPr/>
        <a:lstStyle/>
        <a:p>
          <a:endParaRPr lang="ru-RU"/>
        </a:p>
      </dgm:t>
    </dgm:pt>
    <dgm:pt modelId="{C1E8C7E7-A4E3-2D4F-A74F-52ADD53C1CE2}" type="sibTrans" cxnId="{5747A1F8-C9C0-FD4D-9670-FDAED4884E05}">
      <dgm:prSet/>
      <dgm:spPr/>
      <dgm:t>
        <a:bodyPr/>
        <a:lstStyle/>
        <a:p>
          <a:endParaRPr lang="ru-RU"/>
        </a:p>
      </dgm:t>
    </dgm:pt>
    <dgm:pt modelId="{A066D65B-70CA-7848-9BE0-D91D9246886B}">
      <dgm:prSet/>
      <dgm:spPr/>
      <dgm:t>
        <a:bodyPr/>
        <a:lstStyle/>
        <a:p>
          <a:pPr algn="l"/>
          <a:endParaRPr lang="ru-RU" dirty="0"/>
        </a:p>
      </dgm:t>
    </dgm:pt>
    <dgm:pt modelId="{AA632568-FB9D-4646-AFCB-C88C491B506C}" type="parTrans" cxnId="{9B2A95B4-77F2-4848-950F-7E16F92C279A}">
      <dgm:prSet/>
      <dgm:spPr/>
      <dgm:t>
        <a:bodyPr/>
        <a:lstStyle/>
        <a:p>
          <a:endParaRPr lang="ru-RU"/>
        </a:p>
      </dgm:t>
    </dgm:pt>
    <dgm:pt modelId="{1C6EEE4A-2B1E-F94E-AE5A-B6E7F4C97444}" type="sibTrans" cxnId="{9B2A95B4-77F2-4848-950F-7E16F92C279A}">
      <dgm:prSet/>
      <dgm:spPr/>
      <dgm:t>
        <a:bodyPr/>
        <a:lstStyle/>
        <a:p>
          <a:endParaRPr lang="ru-RU"/>
        </a:p>
      </dgm:t>
    </dgm:pt>
    <dgm:pt modelId="{3C61BFB1-A185-8D45-A873-CF907003D556}">
      <dgm:prSet custT="1"/>
      <dgm:spPr/>
      <dgm:t>
        <a:bodyPr/>
        <a:lstStyle/>
        <a:p>
          <a:pPr marL="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 Интеграция системы управления контентом и системой контроля успеваемости пользователей.</a:t>
          </a:r>
        </a:p>
        <a:p>
          <a:pPr marL="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 Организация технической поддержки и обеспечение бесперебойной работы платформы.</a:t>
          </a:r>
        </a:p>
        <a:p>
          <a:pPr marL="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 Определение целевой аудитории и разработка плана продвижения платформы среди ключевых групп пользователей.</a:t>
          </a:r>
        </a:p>
        <a:p>
          <a:pPr mar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gm:t>
    </dgm:pt>
    <dgm:pt modelId="{6502D5E5-B8D3-C648-A597-D962B7BA2E91}" type="parTrans" cxnId="{6171EA57-2187-6245-90FD-4A29A06CCCED}">
      <dgm:prSet/>
      <dgm:spPr/>
      <dgm:t>
        <a:bodyPr/>
        <a:lstStyle/>
        <a:p>
          <a:endParaRPr lang="ru-RU"/>
        </a:p>
      </dgm:t>
    </dgm:pt>
    <dgm:pt modelId="{B83B29D0-0BEF-1E4A-A266-0439F573573A}" type="sibTrans" cxnId="{6171EA57-2187-6245-90FD-4A29A06CCCED}">
      <dgm:prSet/>
      <dgm:spPr/>
      <dgm:t>
        <a:bodyPr/>
        <a:lstStyle/>
        <a:p>
          <a:endParaRPr lang="ru-RU"/>
        </a:p>
      </dgm:t>
    </dgm:pt>
    <dgm:pt modelId="{A1B0CC9F-D75B-D542-A46C-1F5FF5B5F177}" type="pres">
      <dgm:prSet presAssocID="{279293CE-C0C8-8348-94BA-045F92E97E0C}" presName="CompostProcess" presStyleCnt="0">
        <dgm:presLayoutVars>
          <dgm:dir/>
          <dgm:resizeHandles val="exact"/>
        </dgm:presLayoutVars>
      </dgm:prSet>
      <dgm:spPr/>
    </dgm:pt>
    <dgm:pt modelId="{70BAF376-49D9-3344-9240-44E5F2AB4457}" type="pres">
      <dgm:prSet presAssocID="{279293CE-C0C8-8348-94BA-045F92E97E0C}" presName="arrow" presStyleLbl="bgShp" presStyleIdx="0" presStyleCnt="1" custScaleX="117647" custLinFactNeighborX="-653" custLinFactNeighborY="-49871"/>
      <dgm:spPr/>
    </dgm:pt>
    <dgm:pt modelId="{CE274694-34FD-B24E-AE81-ECC005F72933}" type="pres">
      <dgm:prSet presAssocID="{279293CE-C0C8-8348-94BA-045F92E97E0C}" presName="linearProcess" presStyleCnt="0"/>
      <dgm:spPr/>
    </dgm:pt>
    <dgm:pt modelId="{753212BA-835E-5047-8A7E-CDC4CA77D951}" type="pres">
      <dgm:prSet presAssocID="{D281BFBA-006B-4249-B28B-CAA9E645D833}" presName="textNode" presStyleLbl="node1" presStyleIdx="0" presStyleCnt="3" custScaleX="105017" custScaleY="250000" custLinFactNeighborX="-52231">
        <dgm:presLayoutVars>
          <dgm:bulletEnabled val="1"/>
        </dgm:presLayoutVars>
      </dgm:prSet>
      <dgm:spPr/>
    </dgm:pt>
    <dgm:pt modelId="{3F5EFE03-F05C-0A49-BA77-8B2977D18A90}" type="pres">
      <dgm:prSet presAssocID="{C1E8C7E7-A4E3-2D4F-A74F-52ADD53C1CE2}" presName="sibTrans" presStyleCnt="0"/>
      <dgm:spPr/>
    </dgm:pt>
    <dgm:pt modelId="{D403876A-3FE0-9B4B-943C-90ADE19D4820}" type="pres">
      <dgm:prSet presAssocID="{A066D65B-70CA-7848-9BE0-D91D9246886B}" presName="textNode" presStyleLbl="node1" presStyleIdx="1" presStyleCnt="3" custScaleX="102704" custScaleY="247684" custLinFactNeighborX="7061" custLinFactNeighborY="3286">
        <dgm:presLayoutVars>
          <dgm:bulletEnabled val="1"/>
        </dgm:presLayoutVars>
      </dgm:prSet>
      <dgm:spPr/>
    </dgm:pt>
    <dgm:pt modelId="{DD38C65B-4254-EB4F-8A3B-02585FC0E0F2}" type="pres">
      <dgm:prSet presAssocID="{1C6EEE4A-2B1E-F94E-AE5A-B6E7F4C97444}" presName="sibTrans" presStyleCnt="0"/>
      <dgm:spPr/>
    </dgm:pt>
    <dgm:pt modelId="{A658E693-6E7F-F746-A39A-04DAA18FA092}" type="pres">
      <dgm:prSet presAssocID="{3C61BFB1-A185-8D45-A873-CF907003D556}" presName="textNode" presStyleLbl="node1" presStyleIdx="2" presStyleCnt="3" custScaleX="100756" custScaleY="250000" custLinFactNeighborX="67276" custLinFactNeighborY="-1135">
        <dgm:presLayoutVars>
          <dgm:bulletEnabled val="1"/>
        </dgm:presLayoutVars>
      </dgm:prSet>
      <dgm:spPr/>
    </dgm:pt>
  </dgm:ptLst>
  <dgm:cxnLst>
    <dgm:cxn modelId="{7AF31C4C-857F-3A49-BC61-85490D4887FF}" type="presOf" srcId="{A066D65B-70CA-7848-9BE0-D91D9246886B}" destId="{D403876A-3FE0-9B4B-943C-90ADE19D4820}" srcOrd="0" destOrd="0" presId="urn:microsoft.com/office/officeart/2005/8/layout/hProcess9"/>
    <dgm:cxn modelId="{CEDBA14C-BDF9-6E48-B701-FA622D34FDB9}" type="presOf" srcId="{D281BFBA-006B-4249-B28B-CAA9E645D833}" destId="{753212BA-835E-5047-8A7E-CDC4CA77D951}" srcOrd="0" destOrd="0" presId="urn:microsoft.com/office/officeart/2005/8/layout/hProcess9"/>
    <dgm:cxn modelId="{E538F44D-FFCC-FF47-9C1C-F3162D18BB81}" type="presOf" srcId="{279293CE-C0C8-8348-94BA-045F92E97E0C}" destId="{A1B0CC9F-D75B-D542-A46C-1F5FF5B5F177}" srcOrd="0" destOrd="0" presId="urn:microsoft.com/office/officeart/2005/8/layout/hProcess9"/>
    <dgm:cxn modelId="{6171EA57-2187-6245-90FD-4A29A06CCCED}" srcId="{279293CE-C0C8-8348-94BA-045F92E97E0C}" destId="{3C61BFB1-A185-8D45-A873-CF907003D556}" srcOrd="2" destOrd="0" parTransId="{6502D5E5-B8D3-C648-A597-D962B7BA2E91}" sibTransId="{B83B29D0-0BEF-1E4A-A266-0439F573573A}"/>
    <dgm:cxn modelId="{AF3FB0A6-EC21-4646-8AB4-2AD2E99AC13D}" type="presOf" srcId="{3C61BFB1-A185-8D45-A873-CF907003D556}" destId="{A658E693-6E7F-F746-A39A-04DAA18FA092}" srcOrd="0" destOrd="0" presId="urn:microsoft.com/office/officeart/2005/8/layout/hProcess9"/>
    <dgm:cxn modelId="{9B2A95B4-77F2-4848-950F-7E16F92C279A}" srcId="{279293CE-C0C8-8348-94BA-045F92E97E0C}" destId="{A066D65B-70CA-7848-9BE0-D91D9246886B}" srcOrd="1" destOrd="0" parTransId="{AA632568-FB9D-4646-AFCB-C88C491B506C}" sibTransId="{1C6EEE4A-2B1E-F94E-AE5A-B6E7F4C97444}"/>
    <dgm:cxn modelId="{5747A1F8-C9C0-FD4D-9670-FDAED4884E05}" srcId="{279293CE-C0C8-8348-94BA-045F92E97E0C}" destId="{D281BFBA-006B-4249-B28B-CAA9E645D833}" srcOrd="0" destOrd="0" parTransId="{0E6CFFCB-9CF7-3B46-9035-5F78622C365A}" sibTransId="{C1E8C7E7-A4E3-2D4F-A74F-52ADD53C1CE2}"/>
    <dgm:cxn modelId="{8E6B02EF-0BD9-CD4B-A00F-A0891C029569}" type="presParOf" srcId="{A1B0CC9F-D75B-D542-A46C-1F5FF5B5F177}" destId="{70BAF376-49D9-3344-9240-44E5F2AB4457}" srcOrd="0" destOrd="0" presId="urn:microsoft.com/office/officeart/2005/8/layout/hProcess9"/>
    <dgm:cxn modelId="{E1CC7F49-9783-AC43-B31D-6E795515F8A0}" type="presParOf" srcId="{A1B0CC9F-D75B-D542-A46C-1F5FF5B5F177}" destId="{CE274694-34FD-B24E-AE81-ECC005F72933}" srcOrd="1" destOrd="0" presId="urn:microsoft.com/office/officeart/2005/8/layout/hProcess9"/>
    <dgm:cxn modelId="{AD900664-6B90-3A40-B4FF-1A5516B7BE4B}" type="presParOf" srcId="{CE274694-34FD-B24E-AE81-ECC005F72933}" destId="{753212BA-835E-5047-8A7E-CDC4CA77D951}" srcOrd="0" destOrd="0" presId="urn:microsoft.com/office/officeart/2005/8/layout/hProcess9"/>
    <dgm:cxn modelId="{E9941475-3FD1-9340-B44F-B9E86276821C}" type="presParOf" srcId="{CE274694-34FD-B24E-AE81-ECC005F72933}" destId="{3F5EFE03-F05C-0A49-BA77-8B2977D18A90}" srcOrd="1" destOrd="0" presId="urn:microsoft.com/office/officeart/2005/8/layout/hProcess9"/>
    <dgm:cxn modelId="{45E64EB4-CDCD-2044-B340-5E4022EDC412}" type="presParOf" srcId="{CE274694-34FD-B24E-AE81-ECC005F72933}" destId="{D403876A-3FE0-9B4B-943C-90ADE19D4820}" srcOrd="2" destOrd="0" presId="urn:microsoft.com/office/officeart/2005/8/layout/hProcess9"/>
    <dgm:cxn modelId="{E6C1C8A8-A3BA-CA40-ACE8-636ACBE2F6B3}" type="presParOf" srcId="{CE274694-34FD-B24E-AE81-ECC005F72933}" destId="{DD38C65B-4254-EB4F-8A3B-02585FC0E0F2}" srcOrd="3" destOrd="0" presId="urn:microsoft.com/office/officeart/2005/8/layout/hProcess9"/>
    <dgm:cxn modelId="{5D5CC410-DBB2-634D-9B0C-56F3F21EF251}" type="presParOf" srcId="{CE274694-34FD-B24E-AE81-ECC005F72933}" destId="{A658E693-6E7F-F746-A39A-04DAA18FA09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9293CE-C0C8-8348-94BA-045F92E97E0C}" type="doc">
      <dgm:prSet loTypeId="urn:microsoft.com/office/officeart/2005/8/layout/vProcess5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B7F85B3-A6C9-C641-92A9-EDA7E0B67EFA}" type="pres">
      <dgm:prSet presAssocID="{279293CE-C0C8-8348-94BA-045F92E97E0C}" presName="outerComposite" presStyleCnt="0">
        <dgm:presLayoutVars>
          <dgm:chMax val="5"/>
          <dgm:dir/>
          <dgm:resizeHandles val="exact"/>
        </dgm:presLayoutVars>
      </dgm:prSet>
      <dgm:spPr/>
    </dgm:pt>
    <dgm:pt modelId="{4A51AE5F-96EE-7849-846D-FF948E8D8C40}" type="pres">
      <dgm:prSet presAssocID="{279293CE-C0C8-8348-94BA-045F92E97E0C}" presName="dummyMaxCanvas" presStyleCnt="0">
        <dgm:presLayoutVars/>
      </dgm:prSet>
      <dgm:spPr/>
    </dgm:pt>
  </dgm:ptLst>
  <dgm:cxnLst>
    <dgm:cxn modelId="{82BD63E6-A888-104A-B5E5-D576B79A7DC2}" type="presOf" srcId="{279293CE-C0C8-8348-94BA-045F92E97E0C}" destId="{3B7F85B3-A6C9-C641-92A9-EDA7E0B67EFA}" srcOrd="0" destOrd="0" presId="urn:microsoft.com/office/officeart/2005/8/layout/vProcess5"/>
    <dgm:cxn modelId="{44294460-2D7F-724A-BAFA-DD959E8F6BF7}" type="presParOf" srcId="{3B7F85B3-A6C9-C641-92A9-EDA7E0B67EFA}" destId="{4A51AE5F-96EE-7849-846D-FF948E8D8C40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B389C7-4089-E94F-AD19-0958F6D02766}">
      <dsp:nvSpPr>
        <dsp:cNvPr id="0" name=""/>
        <dsp:cNvSpPr/>
      </dsp:nvSpPr>
      <dsp:spPr>
        <a:xfrm>
          <a:off x="-226003" y="0"/>
          <a:ext cx="10515594" cy="1305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Создание продукта, </a:t>
          </a:r>
          <a:r>
            <a:rPr lang="ru-RU" sz="1800" kern="1200" dirty="0" err="1"/>
            <a:t>предоставляеющего</a:t>
          </a:r>
          <a:r>
            <a:rPr lang="ru-RU" sz="1800" kern="1200" dirty="0"/>
            <a:t> собой современную образовательную платформу, направленную на массовое распространение знаний и навыков оказания первой медицинской помощи, включая разнообразные учебные форматы: лекции, видеоролики, анимационные демонстрации, интерактивные тесты и </a:t>
          </a:r>
          <a:r>
            <a:rPr lang="ru-RU" sz="1800" kern="1200" dirty="0" err="1"/>
            <a:t>тд</a:t>
          </a:r>
          <a:r>
            <a:rPr lang="ru-RU" sz="1800" kern="1200" dirty="0"/>
            <a:t>.</a:t>
          </a:r>
        </a:p>
      </dsp:txBody>
      <dsp:txXfrm>
        <a:off x="-187769" y="38234"/>
        <a:ext cx="8871877" cy="1228933"/>
      </dsp:txXfrm>
    </dsp:sp>
    <dsp:sp modelId="{B32EF92A-C26D-E74A-A2A4-DA9672C748AF}">
      <dsp:nvSpPr>
        <dsp:cNvPr id="0" name=""/>
        <dsp:cNvSpPr/>
      </dsp:nvSpPr>
      <dsp:spPr>
        <a:xfrm>
          <a:off x="310026" y="1488962"/>
          <a:ext cx="10156723" cy="1305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Создание доступной, единой и удобной образовательной среды для широкой аудитории. Благодаря чему повышается уровень компетентности населения в области оказания первой помощи, снижаются риски неблагоприятных исходов в критических ситуациях. Создание такой платформы станет важным вкладом в повышение уровня здоровья граждан. </a:t>
          </a:r>
        </a:p>
      </dsp:txBody>
      <dsp:txXfrm>
        <a:off x="348260" y="1527196"/>
        <a:ext cx="8219894" cy="1228933"/>
      </dsp:txXfrm>
    </dsp:sp>
    <dsp:sp modelId="{F910958C-60EE-5043-802D-604CDE01E3FE}">
      <dsp:nvSpPr>
        <dsp:cNvPr id="0" name=""/>
        <dsp:cNvSpPr/>
      </dsp:nvSpPr>
      <dsp:spPr>
        <a:xfrm>
          <a:off x="480481" y="3045936"/>
          <a:ext cx="10515594" cy="1305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Платформа будет востребована целевой аудиторией, потому что любой желающий может освоить необходимые знания и навыки. Пользователи смогут быстро получить необходимую информацию и принять правильные решения, минимизировав возможные повреждения и ускорив процесс восстановления. </a:t>
          </a:r>
        </a:p>
      </dsp:txBody>
      <dsp:txXfrm>
        <a:off x="518715" y="3084170"/>
        <a:ext cx="8513032" cy="1228933"/>
      </dsp:txXfrm>
    </dsp:sp>
    <dsp:sp modelId="{215FE517-B439-1E46-9FAC-A675BB0792D1}">
      <dsp:nvSpPr>
        <dsp:cNvPr id="0" name=""/>
        <dsp:cNvSpPr/>
      </dsp:nvSpPr>
      <dsp:spPr>
        <a:xfrm>
          <a:off x="8089749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alpha val="9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8280664" y="989929"/>
        <a:ext cx="466680" cy="638504"/>
      </dsp:txXfrm>
    </dsp:sp>
    <dsp:sp modelId="{EC4112AF-5555-7344-8E1B-EC97741F38FD}">
      <dsp:nvSpPr>
        <dsp:cNvPr id="0" name=""/>
        <dsp:cNvSpPr/>
      </dsp:nvSpPr>
      <dsp:spPr>
        <a:xfrm>
          <a:off x="8878419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alpha val="9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9069334" y="2504195"/>
        <a:ext cx="466680" cy="6385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F376-49D9-3344-9240-44E5F2AB4457}">
      <dsp:nvSpPr>
        <dsp:cNvPr id="0" name=""/>
        <dsp:cNvSpPr/>
      </dsp:nvSpPr>
      <dsp:spPr>
        <a:xfrm>
          <a:off x="0" y="0"/>
          <a:ext cx="11487359" cy="43513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3212BA-835E-5047-8A7E-CDC4CA77D951}">
      <dsp:nvSpPr>
        <dsp:cNvPr id="0" name=""/>
        <dsp:cNvSpPr/>
      </dsp:nvSpPr>
      <dsp:spPr>
        <a:xfrm>
          <a:off x="0" y="0"/>
          <a:ext cx="3529603" cy="43513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- Определение основных категорий травм и состояний, по которым будут предоставлены рекомендации.</a:t>
          </a:r>
        </a:p>
        <a:p>
          <a:pPr marL="0" lvl="0" indent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- Формирование алгоритмов обработки запросов и выдачи соответствующих инструкций.</a:t>
          </a:r>
        </a:p>
        <a:p>
          <a:pPr marL="0" lvl="0" indent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- Интеграция механизмов проверки правильности введенных данных и подтверждения действий пользователя.</a:t>
          </a:r>
          <a:endParaRPr lang="ru-RU" sz="1000" kern="1200" dirty="0"/>
        </a:p>
      </dsp:txBody>
      <dsp:txXfrm>
        <a:off x="172301" y="172301"/>
        <a:ext cx="3185001" cy="4006736"/>
      </dsp:txXfrm>
    </dsp:sp>
    <dsp:sp modelId="{D403876A-3FE0-9B4B-943C-90ADE19D4820}">
      <dsp:nvSpPr>
        <dsp:cNvPr id="0" name=""/>
        <dsp:cNvSpPr/>
      </dsp:nvSpPr>
      <dsp:spPr>
        <a:xfrm>
          <a:off x="4121991" y="40310"/>
          <a:ext cx="3451863" cy="431102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4290497" y="208816"/>
        <a:ext cx="3114851" cy="3974015"/>
      </dsp:txXfrm>
    </dsp:sp>
    <dsp:sp modelId="{A658E693-6E7F-F746-A39A-04DAA18FA092}">
      <dsp:nvSpPr>
        <dsp:cNvPr id="0" name=""/>
        <dsp:cNvSpPr/>
      </dsp:nvSpPr>
      <dsp:spPr>
        <a:xfrm>
          <a:off x="8100973" y="0"/>
          <a:ext cx="3386391" cy="43513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 Интеграция системы управления контентом и системой контроля успеваемости пользователей.</a:t>
          </a:r>
        </a:p>
        <a:p>
          <a:pPr marL="0" lvl="0" indent="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 Организация технической поддержки и обеспечение бесперебойной работы платформы.</a:t>
          </a:r>
        </a:p>
        <a:p>
          <a:pPr marL="0" lvl="0" indent="0" algn="l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 Определение целевой аудитории и разработка плана продвижения платформы среди ключевых групп пользователей.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8266283" y="165310"/>
        <a:ext cx="3055771" cy="40207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A7F48-FDF3-DE46-8471-17815AB56482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4267E-191B-9340-9A07-61C989E337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53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458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9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82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09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71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09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38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9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59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73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34859-B5D9-1B49-AD9E-39B20B82641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52408-2774-6C47-A727-1E794E47B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63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D1DEE024-F252-47CD-A29D-EA5D9C161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5349" y="863301"/>
            <a:ext cx="9688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+mj-lt"/>
                <a:ea typeface="Helvetica Neue" charset="0"/>
                <a:cs typeface="Helvetica Neue" charset="0"/>
              </a:rPr>
              <a:t>Чат-бот «Скорая помощь в кармане»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5349" y="5050213"/>
            <a:ext cx="690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Helvetica Neue" charset="0"/>
                <a:ea typeface="Helvetica Neue" charset="0"/>
                <a:cs typeface="Helvetica Neue" charset="0"/>
              </a:rPr>
              <a:t>«Спасаем вместе — знай, умей, действуй!»</a:t>
            </a:r>
          </a:p>
        </p:txBody>
      </p:sp>
      <p:sp>
        <p:nvSpPr>
          <p:cNvPr id="2" name="AutoShape 2" descr="Picture background">
            <a:extLst>
              <a:ext uri="{FF2B5EF4-FFF2-40B4-BE49-F238E27FC236}">
                <a16:creationId xmlns:a16="http://schemas.microsoft.com/office/drawing/2014/main" id="{FB07AFBF-307A-4C85-9BE1-D7930145A9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2559121" cy="255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>
            <a:extLst>
              <a:ext uri="{FF2B5EF4-FFF2-40B4-BE49-F238E27FC236}">
                <a16:creationId xmlns:a16="http://schemas.microsoft.com/office/drawing/2014/main" id="{BBCA1AAD-61DE-45A8-8EF3-E2C43A1681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144748" cy="314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6A3D08-ED90-459C-B6D5-8418C484D8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52" t="19214" r="45220" b="16642"/>
          <a:stretch/>
        </p:blipFill>
        <p:spPr>
          <a:xfrm>
            <a:off x="7515974" y="2019269"/>
            <a:ext cx="2687550" cy="2691470"/>
          </a:xfrm>
          <a:prstGeom prst="ellipse">
            <a:avLst/>
          </a:prstGeom>
        </p:spPr>
      </p:pic>
      <p:sp>
        <p:nvSpPr>
          <p:cNvPr id="8" name="AutoShape 6" descr="Picture background">
            <a:extLst>
              <a:ext uri="{FF2B5EF4-FFF2-40B4-BE49-F238E27FC236}">
                <a16:creationId xmlns:a16="http://schemas.microsoft.com/office/drawing/2014/main" id="{3393E39B-F9EB-44BB-B985-3B5D8080AB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Picture background">
            <a:extLst>
              <a:ext uri="{FF2B5EF4-FFF2-40B4-BE49-F238E27FC236}">
                <a16:creationId xmlns:a16="http://schemas.microsoft.com/office/drawing/2014/main" id="{E3BD8251-2090-4ED0-BAD3-653AA5AEDA34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6095999" y="3733799"/>
            <a:ext cx="1013717" cy="101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73D62A-C41C-42DC-A150-301B7E6FB9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33" t="29638" r="51649" b="31117"/>
          <a:stretch/>
        </p:blipFill>
        <p:spPr>
          <a:xfrm>
            <a:off x="9071651" y="3881720"/>
            <a:ext cx="1397286" cy="139932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97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256BFD0-4312-4801-81D0-E5FCEB972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227" y="12009"/>
            <a:ext cx="10515600" cy="1325563"/>
          </a:xfrm>
        </p:spPr>
        <p:txBody>
          <a:bodyPr/>
          <a:lstStyle/>
          <a:p>
            <a:r>
              <a:rPr lang="ru-RU" b="1" dirty="0">
                <a:ea typeface="Helvetica Neue" charset="0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227" y="1275730"/>
            <a:ext cx="11325546" cy="487267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ea typeface="Helvetica Neue" charset="0"/>
                <a:cs typeface="Arial" panose="020B0604020202020204" pitchFamily="34" charset="0"/>
              </a:rPr>
              <a:t>Несмотря на важность знаний о первой помощи, большинство граждан остаются недостаточно подготовленными к оказанию грамотной помощи при несчастных случаях и острых состояниях. Статистика показывает, что лишь небольшая доля населения владеет необходимыми навыками и уверенно действует в критической ситуации. Люди часто испытывают растерянность и страх перед принятием решений, особенно если речь идет о тяжелых травмах или внезапных заболеваниях. Нехватка базовых медицинских знаний приводит к тому, что первая медицинская помощь оказывается неправильно либо вовсе отсутствует, увеличивая вероятность неблагоприятных исходов.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ea typeface="Helvetica Neue" charset="0"/>
                <a:cs typeface="Arial" panose="020B0604020202020204" pitchFamily="34" charset="0"/>
              </a:rPr>
              <a:t>Кроме того, дефицит актуальной информации затрудняет доступ к качественным рекомендациям в условиях ограниченного времени и стресса. Многие обращаются за советом к недостоверным источникам или полагаются на устаревшую информацию, что создает дополнительные риски для здоровья.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>
              <a:ea typeface="Helvetica Neue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91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B8988A71-E6C6-4DF7-9F2D-BA1AD01F4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55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217" y="-118863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ea typeface="Helvetica Neue" charset="0"/>
                <a:cs typeface="Helvetica Neue" charset="0"/>
              </a:rPr>
              <a:t>Решение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535920"/>
              </p:ext>
            </p:extLst>
          </p:nvPr>
        </p:nvGraphicFramePr>
        <p:xfrm>
          <a:off x="828782" y="141062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BFA0BF2-5C7E-4305-83DF-96721E7033E6}"/>
              </a:ext>
            </a:extLst>
          </p:cNvPr>
          <p:cNvSpPr txBox="1"/>
          <p:nvPr/>
        </p:nvSpPr>
        <p:spPr>
          <a:xfrm>
            <a:off x="208907" y="6169815"/>
            <a:ext cx="1203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Обучение спасению жизней должно стать таким же привычным делом, как умение пользоваться смартфоном.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58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2DD73-AC92-4647-BE87-8A50575C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8F1C11-408E-4D88-A0D1-DAB9B5A0B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389F9C34-303C-46E4-A603-A67B6714D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28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43E336-C038-4858-B501-169FE4EC1538}"/>
              </a:ext>
            </a:extLst>
          </p:cNvPr>
          <p:cNvSpPr txBox="1"/>
          <p:nvPr/>
        </p:nvSpPr>
        <p:spPr>
          <a:xfrm>
            <a:off x="1434899" y="1182019"/>
            <a:ext cx="93222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 panose="02020603050405020304" pitchFamily="18" charset="0"/>
              </a:rPr>
              <a:t>Основная цель проекта </a:t>
            </a:r>
            <a:r>
              <a:rPr lang="ru-RU" sz="18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</a:p>
          <a:p>
            <a:r>
              <a:rPr lang="ru-RU" sz="2200" dirty="0"/>
              <a:t>П</a:t>
            </a:r>
            <a:r>
              <a:rPr lang="ru-RU" sz="2200" b="0" i="0" dirty="0">
                <a:effectLst/>
              </a:rPr>
              <a:t>овысить готовность населения к оказанию первой помощи, предоставив каждому человеку простой, единый, быстрый, точный и всегда доступный цифровой инструмент, который имеет понятные пошаговые инструкции</a:t>
            </a:r>
            <a:r>
              <a:rPr lang="ru-RU" sz="2200" dirty="0"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 о действиях, необходимых при различных травмах, отравлениях, заболеваниях и несчастных случаях.</a:t>
            </a:r>
            <a:r>
              <a:rPr lang="ru-RU" sz="2200" b="0" i="0" dirty="0">
                <a:effectLst/>
              </a:rPr>
              <a:t>, которые помогают быстро сориентироваться в экстренной ситуации, снизить риск ошибок и тем самым уменьшить тяжесть последствий и число предотвратимых смертей.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001345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2B124CD7-E256-4759-A05D-98B323259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056" y="-104740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ea typeface="Helvetica Neue" charset="0"/>
                <a:cs typeface="Helvetica Neue" charset="0"/>
              </a:rPr>
              <a:t>Задачи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915833"/>
              </p:ext>
            </p:extLst>
          </p:nvPr>
        </p:nvGraphicFramePr>
        <p:xfrm>
          <a:off x="352317" y="1106434"/>
          <a:ext cx="1148736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760984D-581F-4650-8A9C-550A65AD82D1}"/>
              </a:ext>
            </a:extLst>
          </p:cNvPr>
          <p:cNvSpPr txBox="1"/>
          <p:nvPr/>
        </p:nvSpPr>
        <p:spPr>
          <a:xfrm>
            <a:off x="560798" y="5285991"/>
            <a:ext cx="112788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r>
              <a:rPr lang="ru-RU" sz="2000" b="1" dirty="0"/>
              <a:t>Итог</a:t>
            </a:r>
            <a:r>
              <a:rPr lang="ru-RU" sz="2000" dirty="0"/>
              <a:t>: Современная образовательно - информационная платформа, повышающая уровень знаний населения в области первой медицинской помощи и обеспечивающая быстрый доступ к профессиональной информации и рекомендациям по оказанию первой помощи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639285DE-BF8E-400D-AA92-0744520DB008}"/>
              </a:ext>
            </a:extLst>
          </p:cNvPr>
          <p:cNvSpPr/>
          <p:nvPr/>
        </p:nvSpPr>
        <p:spPr>
          <a:xfrm>
            <a:off x="3756701" y="2992839"/>
            <a:ext cx="832207" cy="43616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B1D12F6A-803D-4EA3-A004-246DEDD59F85}"/>
              </a:ext>
            </a:extLst>
          </p:cNvPr>
          <p:cNvSpPr/>
          <p:nvPr/>
        </p:nvSpPr>
        <p:spPr>
          <a:xfrm>
            <a:off x="7811571" y="2992839"/>
            <a:ext cx="832207" cy="43616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2DC5D-F886-4BB2-B02A-05C76C5C39A8}"/>
              </a:ext>
            </a:extLst>
          </p:cNvPr>
          <p:cNvSpPr txBox="1"/>
          <p:nvPr/>
        </p:nvSpPr>
        <p:spPr>
          <a:xfrm>
            <a:off x="4710055" y="1400228"/>
            <a:ext cx="2980369" cy="377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- Сбор и систематизация актуальной информации по правилам оказания первой помощи при различных видах повреждений и болезней.</a:t>
            </a:r>
          </a:p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- Обеспечение постоянного обновления и актуализации содержимого базы данных.</a:t>
            </a:r>
          </a:p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- Проверка соответствия рекомендаций международным стандартам и российским медицинским нормам.</a:t>
            </a:r>
          </a:p>
        </p:txBody>
      </p:sp>
    </p:spTree>
    <p:extLst>
      <p:ext uri="{BB962C8B-B14F-4D97-AF65-F5344CB8AC3E}">
        <p14:creationId xmlns:p14="http://schemas.microsoft.com/office/powerpoint/2010/main" val="1665029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02422514-EF70-4572-BDB3-D9F7FAA9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509" y="29726"/>
            <a:ext cx="15883848" cy="1325563"/>
          </a:xfrm>
        </p:spPr>
        <p:txBody>
          <a:bodyPr>
            <a:normAutofit/>
          </a:bodyPr>
          <a:lstStyle/>
          <a:p>
            <a:r>
              <a:rPr lang="ru-RU" b="1" dirty="0"/>
              <a:t>Похожие проекты - конкуренты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3795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0AE800-7316-4DFD-B452-1A32C3E79DE2}"/>
              </a:ext>
            </a:extLst>
          </p:cNvPr>
          <p:cNvSpPr txBox="1"/>
          <p:nvPr/>
        </p:nvSpPr>
        <p:spPr>
          <a:xfrm>
            <a:off x="422785" y="1333841"/>
            <a:ext cx="1168017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Прямые конкуренты (Telegram-боты):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FAST AID («ЖГУТ») — мобильный чат-бот, дающий инструкции по действию в случае травм и чрезвычайных ситуаций. </a:t>
            </a:r>
          </a:p>
          <a:p>
            <a:pPr marL="342900" indent="-342900">
              <a:buFontTx/>
              <a:buChar char="-"/>
            </a:pPr>
            <a:r>
              <a:rPr lang="ru-RU" sz="2000" dirty="0" err="1"/>
              <a:t>MedBot</a:t>
            </a:r>
            <a:r>
              <a:rPr lang="ru-RU" sz="2000" dirty="0"/>
              <a:t> — чат-бот, созданный специально для пациентов и врачей, позволяющий получать консультацию по симптомам и давать общие рекомендации по лечению.</a:t>
            </a:r>
          </a:p>
          <a:p>
            <a:pPr marL="342900" indent="-342900">
              <a:buFontTx/>
              <a:buChar char="-"/>
            </a:pPr>
            <a:r>
              <a:rPr lang="ru-RU" sz="2000" dirty="0" err="1"/>
              <a:t>Doc</a:t>
            </a:r>
            <a:r>
              <a:rPr lang="ru-RU" sz="2000" dirty="0"/>
              <a:t>+ </a:t>
            </a:r>
            <a:r>
              <a:rPr lang="ru-RU" sz="2000" dirty="0" err="1"/>
              <a:t>Assistant</a:t>
            </a:r>
            <a:r>
              <a:rPr lang="ru-RU" sz="2000" dirty="0"/>
              <a:t> — русскоязычный чат-бот, предоставляющий базовые рекомендации по диагностике и уходу за больными людьми. </a:t>
            </a:r>
          </a:p>
          <a:p>
            <a:r>
              <a:rPr lang="ru-RU" sz="2000" b="1" dirty="0"/>
              <a:t>Косвенные конкуренты: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Доктор Рядом — мобильное приложение, которое помогает оценить симптомы и выбрать подходящее медицинское учреждение поблизости.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Первая помощь МЧС России — официальная программа МЧС России, содержащая справочную информацию по оказанию первой помощи и алгоритмам действий в экстренных ситуациях.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Приложения Красного Креста.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YouTube-инструкции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офлайн-курсы.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4697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2598B9F-04B0-4097-BA60-6E7D94A6B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3BFDE4-A334-48BE-9338-2C966698C33E}"/>
              </a:ext>
            </a:extLst>
          </p:cNvPr>
          <p:cNvSpPr txBox="1"/>
          <p:nvPr/>
        </p:nvSpPr>
        <p:spPr>
          <a:xfrm>
            <a:off x="250004" y="275942"/>
            <a:ext cx="11691991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+mj-lt"/>
              </a:rPr>
              <a:t>Наши </a:t>
            </a:r>
            <a:r>
              <a:rPr lang="ru-RU" sz="4400" b="1" dirty="0" err="1">
                <a:latin typeface="+mj-lt"/>
              </a:rPr>
              <a:t>приемущества</a:t>
            </a:r>
            <a:r>
              <a:rPr lang="ru-RU" sz="4400" b="1" dirty="0">
                <a:latin typeface="+mj-lt"/>
              </a:rPr>
              <a:t>: </a:t>
            </a:r>
          </a:p>
          <a:p>
            <a:endParaRPr lang="ru-RU" sz="2000" dirty="0"/>
          </a:p>
          <a:p>
            <a:pPr marL="285750" indent="-285750">
              <a:buFontTx/>
              <a:buChar char="-"/>
            </a:pPr>
            <a:r>
              <a:rPr lang="ru-RU" sz="2000" dirty="0"/>
              <a:t>Простота и быстрота использования. Интуитивно понятный интерфейс позволяет мгновенно получить необходимые рекомендации без сложных манипуляций, что крайне важно в стрессовых ситуациях.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Все рекомендации разработаны профессиональными врачами и регулярно обновляются в соответствии с последними научными исследованиями и международными стандартами.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Искусственный интеллект адаптирует рекомендации под каждую конкретную ситуацию, гарантируя максимальную точность и индивидуализацию предложений.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Постоянный контроль качества. Каждая рекомендация проходит строгую проверку опытными специалистами, что гарантирует надежность и достоверность полученной информации.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Сервис работает на всех популярных платформах и устройствах, обеспечивая равный доступ жителям крупных городов и отдаленных районов.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Пользователям доступна постоянная техническая поддержка, а собранная статистика используется для регулярного совершенствования рекомендаций и улучшения функционирования сервиса.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Благодаря этому комплексу преимуществ наш чат-бот становится надежным помощником в оказании первой помощи, заслуживающим доверия пользователей и специалистов.</a:t>
            </a:r>
          </a:p>
        </p:txBody>
      </p:sp>
    </p:spTree>
    <p:extLst>
      <p:ext uri="{BB962C8B-B14F-4D97-AF65-F5344CB8AC3E}">
        <p14:creationId xmlns:p14="http://schemas.microsoft.com/office/powerpoint/2010/main" val="1906578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FEE3AED9-894F-4140-9C4F-66D0AE9BE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573" y="-13901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ea typeface="Helvetica Neue" charset="0"/>
                <a:cs typeface="Helvetica Neue" charset="0"/>
              </a:rPr>
              <a:t>Результаты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573" y="1325563"/>
            <a:ext cx="115943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Реализовав проект, мы достигнем следующего результата: </a:t>
            </a:r>
          </a:p>
          <a:p>
            <a:pPr marL="0" indent="0">
              <a:buNone/>
            </a:pPr>
            <a:r>
              <a:rPr lang="ru-RU" sz="2000" dirty="0"/>
              <a:t>Население получит качественный инструмент для освоения навыков первой медицинской помощи, что существенно повысит общую подготовку граждан и сократит риски негативных последствий в чрезвычайных ситуациях.</a:t>
            </a:r>
          </a:p>
          <a:p>
            <a:pPr marL="0" indent="0">
              <a:buNone/>
            </a:pPr>
            <a:r>
              <a:rPr lang="ru-RU" sz="2000" dirty="0"/>
              <a:t>Доступность образовательных ресурсов позволит большему числу людей приобрести жизненно важные знания и навыки дистанционно. </a:t>
            </a:r>
          </a:p>
          <a:p>
            <a:pPr marL="0" indent="0">
              <a:buNone/>
            </a:pPr>
            <a:r>
              <a:rPr lang="ru-RU" sz="2000" dirty="0"/>
              <a:t>Формирование культуры профилактики и </a:t>
            </a:r>
            <a:r>
              <a:rPr lang="ru-RU" sz="2000" dirty="0" err="1"/>
              <a:t>здоровьесбережения</a:t>
            </a:r>
            <a:r>
              <a:rPr lang="ru-RU" sz="2000" dirty="0"/>
              <a:t>, уменьшение нагрузки на традиционную медицинскую инфраструктуру, увеличение доверия к цифровым услугам здравоохранения и привлечение интереса инвесторов и партнеров к развитию инновационных медицинских технологий.</a:t>
            </a:r>
          </a:p>
          <a:p>
            <a:pPr marL="0" indent="0">
              <a:buNone/>
            </a:pPr>
            <a:r>
              <a:rPr lang="ru-RU" sz="2000" dirty="0"/>
              <a:t>Маркетинговая </a:t>
            </a:r>
            <a:r>
              <a:rPr lang="ru-RU" sz="2000" dirty="0" err="1"/>
              <a:t>сисиема</a:t>
            </a:r>
            <a:r>
              <a:rPr lang="ru-RU" sz="2000" dirty="0"/>
              <a:t> привлечёт широкую аудиторию, обеспечив высокий охват целевой группы. </a:t>
            </a:r>
          </a:p>
          <a:p>
            <a:pPr marL="0" indent="0">
              <a:buNone/>
            </a:pPr>
            <a:r>
              <a:rPr lang="ru-RU" sz="2000" dirty="0"/>
              <a:t>В результате мы ожидаем значительное увеличение числа лиц, обладающих навыками первой помощи, что позитивно скажется на уровне здоровья граждан и общественной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605675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C7B60B90-E370-417E-A405-88CAC49EE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85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475" y="-13462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/>
              <a:t>Финансовый план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0600732-46F3-4732-BDB4-C8D964F5FF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264795"/>
              </p:ext>
            </p:extLst>
          </p:nvPr>
        </p:nvGraphicFramePr>
        <p:xfrm>
          <a:off x="397421" y="1421301"/>
          <a:ext cx="10808413" cy="280923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335284">
                  <a:extLst>
                    <a:ext uri="{9D8B030D-6E8A-4147-A177-3AD203B41FA5}">
                      <a16:colId xmlns:a16="http://schemas.microsoft.com/office/drawing/2014/main" val="1348676088"/>
                    </a:ext>
                  </a:extLst>
                </a:gridCol>
                <a:gridCol w="5473129">
                  <a:extLst>
                    <a:ext uri="{9D8B030D-6E8A-4147-A177-3AD203B41FA5}">
                      <a16:colId xmlns:a16="http://schemas.microsoft.com/office/drawing/2014/main" val="1949684096"/>
                    </a:ext>
                  </a:extLst>
                </a:gridCol>
              </a:tblGrid>
              <a:tr h="614675"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на рекламу.</a:t>
                      </a:r>
                    </a:p>
                    <a:p>
                      <a:pPr algn="l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продвижения бота в Telegram потребуется реклама. Например, реклама в Telegram-каналах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10-50 рублей за 1000 показов</a:t>
                      </a:r>
                    </a:p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Бюджет для начала — 2500 рублей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6053290"/>
                  </a:ext>
                </a:extLst>
              </a:tr>
              <a:tr h="614675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Подписка на </a:t>
                      </a:r>
                      <a:r>
                        <a:rPr lang="en-US" b="1" dirty="0"/>
                        <a:t>Telegram Premium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2990 рублей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137346"/>
                  </a:ext>
                </a:extLst>
              </a:tr>
              <a:tr h="614675">
                <a:tc>
                  <a:txBody>
                    <a:bodyPr/>
                    <a:lstStyle/>
                    <a:p>
                      <a:r>
                        <a:rPr lang="ru-RU" b="1" dirty="0"/>
                        <a:t>Консультация врача для подготовки материалов и рекомендаций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5000 рублей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1788988"/>
                  </a:ext>
                </a:extLst>
              </a:tr>
              <a:tr h="469623">
                <a:tc>
                  <a:txBody>
                    <a:bodyPr/>
                    <a:lstStyle/>
                    <a:p>
                      <a:r>
                        <a:rPr lang="ru-RU" b="1" dirty="0"/>
                        <a:t>Хостинг</a:t>
                      </a:r>
                    </a:p>
                    <a:p>
                      <a:r>
                        <a:rPr lang="ru-RU" dirty="0"/>
                        <a:t>Сервер для работы бота и обработки данных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70000 рублей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744747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AFD647A-CB91-4ED2-A558-40CCA398F744}"/>
              </a:ext>
            </a:extLst>
          </p:cNvPr>
          <p:cNvSpPr txBox="1"/>
          <p:nvPr/>
        </p:nvSpPr>
        <p:spPr>
          <a:xfrm>
            <a:off x="356323" y="836526"/>
            <a:ext cx="1239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Смета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335432D1-ADA7-4815-951D-A8C7EC89D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266055"/>
              </p:ext>
            </p:extLst>
          </p:nvPr>
        </p:nvGraphicFramePr>
        <p:xfrm>
          <a:off x="356323" y="5120405"/>
          <a:ext cx="10910850" cy="127159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455425">
                  <a:extLst>
                    <a:ext uri="{9D8B030D-6E8A-4147-A177-3AD203B41FA5}">
                      <a16:colId xmlns:a16="http://schemas.microsoft.com/office/drawing/2014/main" val="676937335"/>
                    </a:ext>
                  </a:extLst>
                </a:gridCol>
                <a:gridCol w="5455425">
                  <a:extLst>
                    <a:ext uri="{9D8B030D-6E8A-4147-A177-3AD203B41FA5}">
                      <a16:colId xmlns:a16="http://schemas.microsoft.com/office/drawing/2014/main" val="3949372370"/>
                    </a:ext>
                  </a:extLst>
                </a:gridCol>
              </a:tblGrid>
              <a:tr h="635798">
                <a:tc>
                  <a:txBody>
                    <a:bodyPr/>
                    <a:lstStyle/>
                    <a:p>
                      <a:r>
                        <a:rPr lang="ru-RU" dirty="0"/>
                        <a:t>Собственные деньги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Общие командные средства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3076225"/>
                  </a:ext>
                </a:extLst>
              </a:tr>
              <a:tr h="635798">
                <a:tc>
                  <a:txBody>
                    <a:bodyPr/>
                    <a:lstStyle/>
                    <a:p>
                      <a:r>
                        <a:rPr lang="ru-RU" b="1" dirty="0"/>
                        <a:t>Заемные средства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Возьмем у родителей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069870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749A9AA-3AF3-4C23-803C-10901CFC4EF4}"/>
              </a:ext>
            </a:extLst>
          </p:cNvPr>
          <p:cNvSpPr txBox="1"/>
          <p:nvPr/>
        </p:nvSpPr>
        <p:spPr>
          <a:xfrm>
            <a:off x="397421" y="4500703"/>
            <a:ext cx="1346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Состав</a:t>
            </a:r>
          </a:p>
        </p:txBody>
      </p:sp>
    </p:spTree>
    <p:extLst>
      <p:ext uri="{BB962C8B-B14F-4D97-AF65-F5344CB8AC3E}">
        <p14:creationId xmlns:p14="http://schemas.microsoft.com/office/powerpoint/2010/main" val="177396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E27FE502-CE0A-4181-A0C2-BC069847C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299" y="-148876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ea typeface="Helvetica Neue" charset="0"/>
                <a:cs typeface="Helvetica Neue" charset="0"/>
              </a:rPr>
              <a:t>Команда проекта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8F512B-34F6-4ADE-8DBD-7FB1F35CB4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64" r="18672"/>
          <a:stretch/>
        </p:blipFill>
        <p:spPr>
          <a:xfrm>
            <a:off x="8853089" y="963147"/>
            <a:ext cx="2562626" cy="2585323"/>
          </a:xfrm>
          <a:prstGeom prst="ellipse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C5585-2C7E-4485-BD0C-175244350C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28" r="18569"/>
          <a:stretch/>
        </p:blipFill>
        <p:spPr>
          <a:xfrm>
            <a:off x="4583438" y="1013033"/>
            <a:ext cx="2579600" cy="2714848"/>
          </a:xfrm>
          <a:prstGeom prst="ellipse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3C1781-B181-4E6A-95CD-EC8E28C28B70}"/>
              </a:ext>
            </a:extLst>
          </p:cNvPr>
          <p:cNvSpPr txBox="1"/>
          <p:nvPr/>
        </p:nvSpPr>
        <p:spPr>
          <a:xfrm>
            <a:off x="242299" y="3703425"/>
            <a:ext cx="46616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Алина</a:t>
            </a:r>
          </a:p>
          <a:p>
            <a:r>
              <a:rPr lang="ru-RU" b="1" dirty="0"/>
              <a:t>Руководитель проекта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Был опыт на должности руководителя проекта </a:t>
            </a:r>
          </a:p>
          <a:p>
            <a:pPr marL="285750" indent="-285750">
              <a:buFontTx/>
              <a:buChar char="-"/>
            </a:pPr>
            <a:r>
              <a:rPr lang="ru-RU" dirty="0"/>
              <a:t>Способность эффективно управлять временем и ресурсами.</a:t>
            </a:r>
          </a:p>
          <a:p>
            <a:pPr marL="285750" indent="-285750">
              <a:buFontTx/>
              <a:buChar char="-"/>
            </a:pPr>
            <a:r>
              <a:rPr lang="ru-RU" dirty="0"/>
              <a:t>Умение делегировать задачи и контролировать выполнение.</a:t>
            </a:r>
          </a:p>
          <a:p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0617CC-133E-4122-B541-431114720DAB}"/>
              </a:ext>
            </a:extLst>
          </p:cNvPr>
          <p:cNvSpPr txBox="1"/>
          <p:nvPr/>
        </p:nvSpPr>
        <p:spPr>
          <a:xfrm>
            <a:off x="4608956" y="3703425"/>
            <a:ext cx="3750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Ксения</a:t>
            </a:r>
          </a:p>
          <a:p>
            <a:r>
              <a:rPr lang="ru-RU" b="1" dirty="0"/>
              <a:t>Бухгалтер</a:t>
            </a:r>
          </a:p>
          <a:p>
            <a:pPr marL="285750" indent="-285750">
              <a:buFontTx/>
              <a:buChar char="-"/>
            </a:pPr>
            <a:r>
              <a:rPr lang="ru-RU" dirty="0"/>
              <a:t>Точность и внимание к цифрам.</a:t>
            </a:r>
          </a:p>
          <a:p>
            <a:pPr marL="285750" indent="-285750">
              <a:buFontTx/>
              <a:buChar char="-"/>
            </a:pPr>
            <a:r>
              <a:rPr lang="ru-RU" dirty="0"/>
              <a:t>Опыт работы с финансовыми инструментами и программами.</a:t>
            </a:r>
          </a:p>
          <a:p>
            <a:pPr marL="285750" indent="-285750">
              <a:buFontTx/>
              <a:buChar char="-"/>
            </a:pPr>
            <a:r>
              <a:rPr lang="ru-RU" dirty="0"/>
              <a:t>Глубокое знание бухгалтерского дела и налогового законодательства.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087A70-EBB3-49A4-BFFC-C34B92210F96}"/>
              </a:ext>
            </a:extLst>
          </p:cNvPr>
          <p:cNvSpPr txBox="1"/>
          <p:nvPr/>
        </p:nvSpPr>
        <p:spPr>
          <a:xfrm>
            <a:off x="8573987" y="3564227"/>
            <a:ext cx="38100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Дина</a:t>
            </a:r>
          </a:p>
          <a:p>
            <a:r>
              <a:rPr lang="ru-RU" b="1" dirty="0"/>
              <a:t>Дизайнер</a:t>
            </a:r>
          </a:p>
          <a:p>
            <a:pPr marL="285750" indent="-285750">
              <a:buFontTx/>
              <a:buChar char="-"/>
            </a:pPr>
            <a:r>
              <a:rPr lang="ru-RU" dirty="0"/>
              <a:t>Отличные коммуникативные способности.</a:t>
            </a:r>
          </a:p>
          <a:p>
            <a:pPr marL="285750" indent="-285750">
              <a:buFontTx/>
              <a:buChar char="-"/>
            </a:pPr>
            <a:r>
              <a:rPr lang="ru-RU" dirty="0"/>
              <a:t>Креативность и способность </a:t>
            </a:r>
          </a:p>
          <a:p>
            <a:r>
              <a:rPr lang="ru-RU" dirty="0"/>
              <a:t>      ясно выражать идеи визуально.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Высокий уровень внимания к деталям оформления и содержания.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C52957-5EC8-4CA6-ACF0-75BBDA37A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516" y="1013033"/>
            <a:ext cx="2578973" cy="27148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36787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E27FE502-CE0A-4181-A0C2-BC069847C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3C1781-B181-4E6A-95CD-EC8E28C28B70}"/>
              </a:ext>
            </a:extLst>
          </p:cNvPr>
          <p:cNvSpPr txBox="1"/>
          <p:nvPr/>
        </p:nvSpPr>
        <p:spPr>
          <a:xfrm>
            <a:off x="1284986" y="4128131"/>
            <a:ext cx="46616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Аминджон</a:t>
            </a:r>
            <a:endParaRPr lang="ru-RU" dirty="0"/>
          </a:p>
          <a:p>
            <a:r>
              <a:rPr lang="ru-RU" b="1" dirty="0" err="1"/>
              <a:t>Техэксперт</a:t>
            </a:r>
            <a:r>
              <a:rPr lang="ru-RU" b="1" dirty="0"/>
              <a:t> / Главный разработчик</a:t>
            </a:r>
          </a:p>
          <a:p>
            <a:r>
              <a:rPr lang="ru-RU" dirty="0"/>
              <a:t>-    Есть опыт программирования.</a:t>
            </a:r>
          </a:p>
          <a:p>
            <a:r>
              <a:rPr lang="ru-RU" dirty="0"/>
              <a:t>-    Широкий кругозор в области технологий.</a:t>
            </a:r>
          </a:p>
          <a:p>
            <a:r>
              <a:rPr lang="ru-RU" dirty="0"/>
              <a:t>-    Возможность быстро разбираться в сложных ситуациях и находить решения технических вопросов.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0617CC-133E-4122-B541-431114720DAB}"/>
              </a:ext>
            </a:extLst>
          </p:cNvPr>
          <p:cNvSpPr txBox="1"/>
          <p:nvPr/>
        </p:nvSpPr>
        <p:spPr>
          <a:xfrm>
            <a:off x="7087812" y="3988366"/>
            <a:ext cx="47713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Игнат</a:t>
            </a:r>
          </a:p>
          <a:p>
            <a:r>
              <a:rPr lang="ru-RU" b="1" dirty="0"/>
              <a:t>Методист</a:t>
            </a:r>
          </a:p>
          <a:p>
            <a:r>
              <a:rPr lang="ru-RU" dirty="0"/>
              <a:t>-    Грамотность и богатый словарный запас.</a:t>
            </a:r>
          </a:p>
          <a:p>
            <a:r>
              <a:rPr lang="ru-RU" dirty="0"/>
              <a:t> -    Хорошее понимание целевой аудитории и адаптация стиля письма соответственно.</a:t>
            </a:r>
          </a:p>
          <a:p>
            <a:r>
              <a:rPr lang="ru-RU" dirty="0"/>
              <a:t> -    Высокая степень внимательности к смысловым нюансам и структуре текста.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67BC0B-C01E-4D3A-A331-6A89F8A54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36" y="972142"/>
            <a:ext cx="2941065" cy="3016224"/>
          </a:xfrm>
          <a:prstGeom prst="ellipse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F5544F-CFFF-4B9A-9457-30B9BCA75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774" y="1027996"/>
            <a:ext cx="2904103" cy="286661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2932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D58B1618-F5F3-4025-96E3-78BD7C5D0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" y="606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702" y="0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/>
              <a:t>Партнеры</a:t>
            </a:r>
          </a:p>
        </p:txBody>
      </p:sp>
      <p:sp>
        <p:nvSpPr>
          <p:cNvPr id="8" name="AutoShape 2" descr="Picture background">
            <a:extLst>
              <a:ext uri="{FF2B5EF4-FFF2-40B4-BE49-F238E27FC236}">
                <a16:creationId xmlns:a16="http://schemas.microsoft.com/office/drawing/2014/main" id="{3582CBA3-BCC7-42D8-836C-8D7C7C0963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2405009" cy="24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Picture background">
            <a:extLst>
              <a:ext uri="{FF2B5EF4-FFF2-40B4-BE49-F238E27FC236}">
                <a16:creationId xmlns:a16="http://schemas.microsoft.com/office/drawing/2014/main" id="{3760A3FE-A818-43C3-BE4C-18A747A8B7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 descr="Picture background">
            <a:extLst>
              <a:ext uri="{FF2B5EF4-FFF2-40B4-BE49-F238E27FC236}">
                <a16:creationId xmlns:a16="http://schemas.microsoft.com/office/drawing/2014/main" id="{419BDBEB-F7D9-4F3B-8C66-D5D87B2571E8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153898" y="1097900"/>
            <a:ext cx="1158347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ru-RU" b="1" dirty="0"/>
              <a:t>Марийский Государственный Университет</a:t>
            </a:r>
          </a:p>
          <a:p>
            <a:pPr marL="0" indent="0" algn="ctr">
              <a:buNone/>
            </a:pPr>
            <a:r>
              <a:rPr lang="ru-RU" dirty="0"/>
              <a:t>Помощь в реализации проекта.</a:t>
            </a:r>
          </a:p>
        </p:txBody>
      </p:sp>
      <p:sp>
        <p:nvSpPr>
          <p:cNvPr id="12" name="AutoShape 10" descr="Picture background">
            <a:extLst>
              <a:ext uri="{FF2B5EF4-FFF2-40B4-BE49-F238E27FC236}">
                <a16:creationId xmlns:a16="http://schemas.microsoft.com/office/drawing/2014/main" id="{6D34E1FA-5670-4557-9883-B34360F831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2" descr="Picture background">
            <a:extLst>
              <a:ext uri="{FF2B5EF4-FFF2-40B4-BE49-F238E27FC236}">
                <a16:creationId xmlns:a16="http://schemas.microsoft.com/office/drawing/2014/main" id="{08C5B317-554F-476F-A0C8-CC57DFE99E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Picture background">
            <a:extLst>
              <a:ext uri="{FF2B5EF4-FFF2-40B4-BE49-F238E27FC236}">
                <a16:creationId xmlns:a16="http://schemas.microsoft.com/office/drawing/2014/main" id="{C410EEDC-AC73-4392-A01A-BD209EBF7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7" t="20109" r="34748" b="20994"/>
          <a:stretch/>
        </p:blipFill>
        <p:spPr bwMode="auto">
          <a:xfrm>
            <a:off x="4050258" y="2437606"/>
            <a:ext cx="3454488" cy="36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525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7E2D8522-AF3A-4BB6-871D-78FCC5638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1394" y="3642498"/>
            <a:ext cx="9261296" cy="4351338"/>
          </a:xfrm>
        </p:spPr>
        <p:txBody>
          <a:bodyPr>
            <a:normAutofit/>
          </a:bodyPr>
          <a:lstStyle/>
          <a:p>
            <a:endParaRPr lang="ru-RU" sz="4000" dirty="0"/>
          </a:p>
          <a:p>
            <a:pPr marL="0" indent="0" algn="ctr">
              <a:buNone/>
            </a:pPr>
            <a:r>
              <a:rPr lang="ru-RU" sz="3600" dirty="0"/>
              <a:t>Масленникова Алина Александровна</a:t>
            </a:r>
          </a:p>
          <a:p>
            <a:pPr marL="0" indent="0" algn="ctr">
              <a:buNone/>
            </a:pPr>
            <a:r>
              <a:rPr lang="en-US" sz="3600" dirty="0"/>
              <a:t>email</a:t>
            </a:r>
            <a:r>
              <a:rPr lang="ru-RU" sz="3600" dirty="0"/>
              <a:t>: </a:t>
            </a:r>
            <a:r>
              <a:rPr lang="en-US" sz="3600" dirty="0"/>
              <a:t>alinanev68@gmail.com</a:t>
            </a:r>
          </a:p>
          <a:p>
            <a:pPr marL="0" indent="0" algn="ctr">
              <a:buNone/>
            </a:pPr>
            <a:r>
              <a:rPr lang="en-US" sz="3600" dirty="0"/>
              <a:t> </a:t>
            </a:r>
            <a:r>
              <a:rPr lang="ru-RU" sz="3600" dirty="0"/>
              <a:t>тел.: </a:t>
            </a:r>
            <a:r>
              <a:rPr lang="en-US" sz="3600" dirty="0"/>
              <a:t>89996126743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D4A006-F14E-49B2-B992-3A8620BC6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443" y="138224"/>
            <a:ext cx="3052451" cy="407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83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1317</TotalTime>
  <Words>1097</Words>
  <Application>Microsoft Office PowerPoint</Application>
  <PresentationFormat>Широкоэкранный</PresentationFormat>
  <Paragraphs>106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Helvetica Neue</vt:lpstr>
      <vt:lpstr>Times New Roman</vt:lpstr>
      <vt:lpstr>Тема Office</vt:lpstr>
      <vt:lpstr>Презентация PowerPoint</vt:lpstr>
      <vt:lpstr>Проблема</vt:lpstr>
      <vt:lpstr>Решение</vt:lpstr>
      <vt:lpstr>Презентация PowerPoint</vt:lpstr>
      <vt:lpstr>Задачи проекта</vt:lpstr>
      <vt:lpstr>Похожие проекты - конкуренты</vt:lpstr>
      <vt:lpstr>Презентация PowerPoint</vt:lpstr>
      <vt:lpstr>Результаты проекта</vt:lpstr>
      <vt:lpstr>Финансовый план</vt:lpstr>
      <vt:lpstr>Команда проекта</vt:lpstr>
      <vt:lpstr>Презентация PowerPoint</vt:lpstr>
      <vt:lpstr>Партнеры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сделать красиву</dc:title>
  <dc:creator>пользователь Microsoft Office</dc:creator>
  <cp:lastModifiedBy>Стёпа Масленников</cp:lastModifiedBy>
  <cp:revision>69</cp:revision>
  <cp:lastPrinted>2017-12-13T13:25:07Z</cp:lastPrinted>
  <dcterms:created xsi:type="dcterms:W3CDTF">2017-12-12T11:10:19Z</dcterms:created>
  <dcterms:modified xsi:type="dcterms:W3CDTF">2025-12-14T15:41:26Z</dcterms:modified>
</cp:coreProperties>
</file>