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74" r:id="rId5"/>
  </p:sldMasterIdLst>
  <p:notesMasterIdLst>
    <p:notesMasterId r:id="rId17"/>
  </p:notesMasterIdLst>
  <p:handoutMasterIdLst>
    <p:handoutMasterId r:id="rId18"/>
  </p:handoutMasterIdLst>
  <p:sldIdLst>
    <p:sldId id="323" r:id="rId6"/>
    <p:sldId id="314" r:id="rId7"/>
    <p:sldId id="327" r:id="rId8"/>
    <p:sldId id="330" r:id="rId9"/>
    <p:sldId id="316" r:id="rId10"/>
    <p:sldId id="331" r:id="rId11"/>
    <p:sldId id="332" r:id="rId12"/>
    <p:sldId id="317" r:id="rId13"/>
    <p:sldId id="318" r:id="rId14"/>
    <p:sldId id="329" r:id="rId15"/>
    <p:sldId id="324" r:id="rId16"/>
  </p:sldIdLst>
  <p:sldSz cx="9906000" cy="6858000" type="A4"/>
  <p:notesSz cx="6797675" cy="9926638"/>
  <p:defaultTextStyle>
    <a:defPPr>
      <a:defRPr lang="ru-RU"/>
    </a:defPPr>
    <a:lvl1pPr marL="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57DA2"/>
    <a:srgbClr val="E93B47"/>
    <a:srgbClr val="FFD05B"/>
    <a:srgbClr val="6DA3C0"/>
    <a:srgbClr val="D1E2EB"/>
    <a:srgbClr val="FFFFFF"/>
    <a:srgbClr val="F75931"/>
    <a:srgbClr val="68BBCB"/>
    <a:srgbClr val="FFC072"/>
    <a:srgbClr val="F7593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96271"/>
  </p:normalViewPr>
  <p:slideViewPr>
    <p:cSldViewPr snapToGrid="0">
      <p:cViewPr varScale="1">
        <p:scale>
          <a:sx n="91" d="100"/>
          <a:sy n="91" d="100"/>
        </p:scale>
        <p:origin x="-1044" y="-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168" y="-84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24.11.2023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912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24.11.2023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13" indent="0" algn="ctr">
              <a:buNone/>
              <a:defRPr sz="1800"/>
            </a:lvl2pPr>
            <a:lvl3pPr marL="839828" indent="0" algn="ctr">
              <a:buNone/>
              <a:defRPr sz="1700"/>
            </a:lvl3pPr>
            <a:lvl4pPr marL="1259742" indent="0" algn="ctr">
              <a:buNone/>
              <a:defRPr sz="1500"/>
            </a:lvl4pPr>
            <a:lvl5pPr marL="1679655" indent="0" algn="ctr">
              <a:buNone/>
              <a:defRPr sz="1500"/>
            </a:lvl5pPr>
            <a:lvl6pPr marL="2099569" indent="0" algn="ctr">
              <a:buNone/>
              <a:defRPr sz="1500"/>
            </a:lvl6pPr>
            <a:lvl7pPr marL="2519483" indent="0" algn="ctr">
              <a:buNone/>
              <a:defRPr sz="1500"/>
            </a:lvl7pPr>
            <a:lvl8pPr marL="2939397" indent="0" algn="ctr">
              <a:buNone/>
              <a:defRPr sz="1500"/>
            </a:lvl8pPr>
            <a:lvl9pPr marL="335931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3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2673"/>
          <a:stretch/>
        </p:blipFill>
        <p:spPr>
          <a:xfrm>
            <a:off x="680633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98362896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736728"/>
            <a:ext cx="8721437" cy="4351338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4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xmlns="" val="113653509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156156"/>
            <a:ext cx="8721437" cy="5041446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612" indent="-209957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802909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1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2673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84159505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xmlns="" val="97931720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722" indent="-209969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4213923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4806712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51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hf hdr="0" ftr="0"/>
  <p:txStyles>
    <p:titleStyle>
      <a:lvl1pPr algn="l" defTabSz="839828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57" indent="-209957" algn="l" defTabSz="839828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871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78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69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612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526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43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35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267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1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28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742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655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569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48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397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31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274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hf hdr="0" ftr="0"/>
  <p:txStyles>
    <p:titleStyle>
      <a:lvl1pPr algn="l" defTabSz="83987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18565" y="1801906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Автономный робот для очистки поверхности</a:t>
            </a:r>
          </a:p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воды</a:t>
            </a:r>
            <a:b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8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8565" y="5271808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Акселерационная программа: </a:t>
            </a:r>
          </a:p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Школа студенческого технологического предпринимательства «Мой </a:t>
            </a:r>
            <a:r>
              <a:rPr lang="ru-RU" sz="1600" b="1" spc="-5" dirty="0" err="1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стартап</a:t>
            </a:r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597545" y="4180031"/>
            <a:ext cx="8031450" cy="1022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Рынок НТИ: 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«</a:t>
            </a:r>
            <a:r>
              <a:rPr lang="en-US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ENERGYNET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  <a:r>
              <a:rPr lang="en-US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,</a:t>
            </a:r>
            <a:r>
              <a:rPr lang="en-US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 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«</a:t>
            </a:r>
            <a:r>
              <a:rPr lang="en-US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TECHNET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/>
            </a:r>
            <a:b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</a:b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Сквозная технология: 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«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Технологии компонентов робототехники и </a:t>
            </a:r>
            <a:r>
              <a:rPr lang="ru-RU" spc="-2" dirty="0" err="1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мехатроники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  <a:endParaRPr lang="ru-RU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253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4259" y="389717"/>
            <a:ext cx="17572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Профиль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hape 185" descr="C:\Users\pankratov.in\YandexDisk\!NTI\DOCS\ProjectPresentation\icons\PNG\256\19.png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78217" y="840843"/>
            <a:ext cx="430058" cy="4114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Прямая соединительная линия 12"/>
          <p:cNvCxnSpPr/>
          <p:nvPr/>
        </p:nvCxnSpPr>
        <p:spPr>
          <a:xfrm flipH="1">
            <a:off x="214746" y="2984389"/>
            <a:ext cx="4914890" cy="16724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Shape 186" descr="C:\Users\pankratov.in\YandexDisk\!NTI\DOCS\ProjectPresentation\icons\PNG\256\246.png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83655" y="5300038"/>
            <a:ext cx="649242" cy="64924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Shape 180"/>
          <p:cNvSpPr/>
          <p:nvPr/>
        </p:nvSpPr>
        <p:spPr>
          <a:xfrm>
            <a:off x="1422797" y="5388687"/>
            <a:ext cx="3627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ym typeface="Calibri"/>
              </a:rPr>
              <a:t>Общая стоимость проекта </a:t>
            </a:r>
            <a:r>
              <a:rPr lang="en-US" sz="1600" dirty="0" smtClean="0">
                <a:sym typeface="Calibri"/>
              </a:rPr>
              <a:t>: 368 </a:t>
            </a:r>
            <a:r>
              <a:rPr lang="ru-RU" sz="1600" dirty="0" smtClean="0">
                <a:sym typeface="Calibri"/>
              </a:rPr>
              <a:t>тысяч рублей</a:t>
            </a:r>
            <a:endParaRPr sz="1600" dirty="0"/>
          </a:p>
        </p:txBody>
      </p:sp>
      <p:sp>
        <p:nvSpPr>
          <p:cNvPr id="35" name="Shape 208"/>
          <p:cNvSpPr/>
          <p:nvPr/>
        </p:nvSpPr>
        <p:spPr>
          <a:xfrm>
            <a:off x="478217" y="1271023"/>
            <a:ext cx="4161604" cy="1304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Автономный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робот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для очистки поверхности воды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предназначен для устранения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мусора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пластика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других неоднородных предметов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а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также для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их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доставки на сушу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для дальнейшей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переработки</a:t>
            </a: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Shape 208"/>
          <p:cNvSpPr/>
          <p:nvPr/>
        </p:nvSpPr>
        <p:spPr>
          <a:xfrm>
            <a:off x="581086" y="3551774"/>
            <a:ext cx="4989126" cy="167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Создание автономного робота для очистки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поверхности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воды</a:t>
            </a: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Shape 177" descr="C:\Users\pankratov.in\YandexDisk\!NTI\DOCS\ProjectPresentation\icons\PNG\256\330.png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543549" y="3120394"/>
            <a:ext cx="411831" cy="40297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/>
          <p:cNvSpPr txBox="1"/>
          <p:nvPr/>
        </p:nvSpPr>
        <p:spPr>
          <a:xfrm>
            <a:off x="5724477" y="780258"/>
            <a:ext cx="14054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Команда проекта</a:t>
            </a:r>
          </a:p>
        </p:txBody>
      </p:sp>
      <p:sp>
        <p:nvSpPr>
          <p:cNvPr id="46" name="Shape 275"/>
          <p:cNvSpPr/>
          <p:nvPr/>
        </p:nvSpPr>
        <p:spPr>
          <a:xfrm>
            <a:off x="8628650" y="2929733"/>
            <a:ext cx="1562335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000" b="1" dirty="0" err="1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Болотская</a:t>
            </a:r>
            <a:r>
              <a:rPr lang="ru-RU" sz="10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 Анна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Экономист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54" name="Rounded Rectangle 2099"/>
          <p:cNvSpPr/>
          <p:nvPr/>
        </p:nvSpPr>
        <p:spPr>
          <a:xfrm>
            <a:off x="6882361" y="1444967"/>
            <a:ext cx="1197820" cy="226960"/>
          </a:xfrm>
          <a:prstGeom prst="roundRect">
            <a:avLst>
              <a:gd name="adj" fmla="val 25436"/>
            </a:avLst>
          </a:prstGeom>
          <a:solidFill>
            <a:srgbClr val="D1E2EB">
              <a:alpha val="70980"/>
            </a:srgbClr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lIns="0" tIns="25712" rIns="0" bIns="25712" anchor="ctr">
            <a:spAutoFit/>
          </a:bodyPr>
          <a:lstStyle/>
          <a:p>
            <a:pPr lvl="0" algn="ctr"/>
            <a:r>
              <a:rPr lang="ru-RU" sz="929" dirty="0">
                <a:latin typeface="Calibri"/>
                <a:ea typeface="Calibri"/>
                <a:cs typeface="Calibri"/>
              </a:rPr>
              <a:t>Руководитель проекта</a:t>
            </a:r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>
            <a:off x="5129636" y="774926"/>
            <a:ext cx="0" cy="6083074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81000" y="39535"/>
            <a:ext cx="6768106" cy="79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Автономный робот для очистки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поверхности воды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05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  <a:p>
            <a:endParaRPr lang="ru-RU" sz="1571" dirty="0"/>
          </a:p>
        </p:txBody>
      </p:sp>
      <p:sp>
        <p:nvSpPr>
          <p:cNvPr id="57" name="TextBox 56"/>
          <p:cNvSpPr txBox="1"/>
          <p:nvPr/>
        </p:nvSpPr>
        <p:spPr>
          <a:xfrm>
            <a:off x="1102612" y="872652"/>
            <a:ext cx="1617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Описание проекта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38096" y="3139177"/>
            <a:ext cx="12370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Цель проекта</a:t>
            </a:r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 flipH="1">
            <a:off x="278133" y="4738255"/>
            <a:ext cx="4851503" cy="2776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F8E68859-D053-9283-DE86-BD3B21BEE18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5455" r="5455"/>
          <a:stretch/>
        </p:blipFill>
        <p:spPr>
          <a:xfrm>
            <a:off x="5265605" y="1096608"/>
            <a:ext cx="1542202" cy="2056269"/>
          </a:xfrm>
          <a:prstGeom prst="rect">
            <a:avLst/>
          </a:prstGeom>
        </p:spPr>
      </p:pic>
      <p:sp>
        <p:nvSpPr>
          <p:cNvPr id="77" name="Shape 275"/>
          <p:cNvSpPr/>
          <p:nvPr/>
        </p:nvSpPr>
        <p:spPr>
          <a:xfrm>
            <a:off x="6915440" y="1165388"/>
            <a:ext cx="1664309" cy="48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200" b="1" dirty="0">
                <a:solidFill>
                  <a:srgbClr val="003462"/>
                </a:solidFill>
                <a:sym typeface="Calibri"/>
              </a:rPr>
              <a:t>Шуваев Михаил</a:t>
            </a:r>
            <a:endParaRPr dirty="0"/>
          </a:p>
        </p:txBody>
      </p:sp>
      <p:sp>
        <p:nvSpPr>
          <p:cNvPr id="78" name="Shape 275"/>
          <p:cNvSpPr/>
          <p:nvPr/>
        </p:nvSpPr>
        <p:spPr>
          <a:xfrm>
            <a:off x="6871199" y="5038234"/>
            <a:ext cx="953381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Ефимкин Пётр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Маркетолог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79" name="Shape 275"/>
          <p:cNvSpPr/>
          <p:nvPr/>
        </p:nvSpPr>
        <p:spPr>
          <a:xfrm>
            <a:off x="7824581" y="3369769"/>
            <a:ext cx="1562335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lang="ru-RU" sz="929" dirty="0">
              <a:latin typeface="Calibri"/>
              <a:ea typeface="Calibri"/>
              <a:cs typeface="Calibri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089341A-3C09-40D9-9064-D122999BCA8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378"/>
          <a:stretch/>
        </p:blipFill>
        <p:spPr>
          <a:xfrm>
            <a:off x="7069411" y="2760390"/>
            <a:ext cx="1510338" cy="20715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5A149D6-B5F5-4E31-9A0B-99DA1C88DC3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92581" y="4735311"/>
            <a:ext cx="1534891" cy="2046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7451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7131" y="337628"/>
            <a:ext cx="21499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Актуальность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690395" y="1063023"/>
            <a:ext cx="8485576" cy="4979189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9229" y="3850464"/>
            <a:ext cx="75583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Nunito Sans"/>
              </a:rPr>
              <a:t>Наша разработка позволяет частично устранить данные проблемы экологическим путем</a:t>
            </a:r>
            <a:r>
              <a:rPr lang="en-US" b="1" dirty="0">
                <a:latin typeface="Nunito Sans"/>
              </a:rPr>
              <a:t>, </a:t>
            </a:r>
            <a:r>
              <a:rPr lang="ru-RU" b="1" dirty="0">
                <a:latin typeface="Nunito Sans"/>
              </a:rPr>
              <a:t>а также </a:t>
            </a:r>
            <a:r>
              <a:rPr lang="ru-RU" b="1" dirty="0" smtClean="0">
                <a:latin typeface="Nunito Sans"/>
              </a:rPr>
              <a:t> перемещать накопленный  мусор на </a:t>
            </a:r>
            <a:r>
              <a:rPr lang="ru-RU" b="1" dirty="0">
                <a:latin typeface="Nunito Sans"/>
              </a:rPr>
              <a:t>переработку или </a:t>
            </a:r>
            <a:r>
              <a:rPr lang="ru-RU" b="1" dirty="0" smtClean="0">
                <a:latin typeface="Nunito Sans"/>
              </a:rPr>
              <a:t>утилизацию</a:t>
            </a:r>
            <a:r>
              <a:rPr lang="en-US" b="1" dirty="0" smtClean="0">
                <a:latin typeface="Nunito Sans"/>
              </a:rPr>
              <a:t>.</a:t>
            </a:r>
            <a:endParaRPr lang="ru-RU" b="1" dirty="0">
              <a:latin typeface="Nunito Sans"/>
            </a:endParaRPr>
          </a:p>
          <a:p>
            <a:r>
              <a:rPr lang="ru-RU" b="1" dirty="0">
                <a:solidFill>
                  <a:srgbClr val="333333"/>
                </a:solidFill>
                <a:latin typeface="Nunito Sans"/>
              </a:rPr>
              <a:t> </a:t>
            </a:r>
            <a:endParaRPr lang="ru-RU" b="1" dirty="0">
              <a:solidFill>
                <a:srgbClr val="333333"/>
              </a:solidFill>
              <a:effectLst/>
              <a:latin typeface="Nunito San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63465" y="1963406"/>
            <a:ext cx="4953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Nunito Sans"/>
              </a:rPr>
              <a:t>Влияние загрязнения </a:t>
            </a:r>
            <a:r>
              <a:rPr lang="ru-RU" b="1" dirty="0" smtClean="0">
                <a:latin typeface="Nunito Sans"/>
              </a:rPr>
              <a:t>водной</a:t>
            </a:r>
            <a:r>
              <a:rPr lang="ru-RU" b="1" dirty="0" smtClean="0">
                <a:latin typeface="Nunito Sans"/>
              </a:rPr>
              <a:t> </a:t>
            </a:r>
            <a:r>
              <a:rPr lang="ru-RU" b="1" dirty="0">
                <a:latin typeface="Nunito Sans"/>
              </a:rPr>
              <a:t>среды на </a:t>
            </a:r>
            <a:r>
              <a:rPr lang="ru-RU" b="1" dirty="0" smtClean="0">
                <a:latin typeface="Nunito Sans"/>
              </a:rPr>
              <a:t>флору и фауну</a:t>
            </a:r>
            <a:r>
              <a:rPr lang="en-US" b="1" dirty="0" smtClean="0">
                <a:latin typeface="Nunito Sans"/>
              </a:rPr>
              <a:t>?</a:t>
            </a:r>
            <a:r>
              <a:rPr lang="ru-RU" b="1" dirty="0" smtClean="0">
                <a:latin typeface="Nunito Sans"/>
              </a:rPr>
              <a:t> </a:t>
            </a:r>
            <a:endParaRPr lang="ru-RU" b="1" i="0" dirty="0">
              <a:effectLst/>
              <a:latin typeface="Nunito San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42444" y="1563109"/>
            <a:ext cx="52420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0" dirty="0" smtClean="0">
                <a:effectLst/>
                <a:latin typeface="Nunito Sans"/>
              </a:rPr>
              <a:t>Загрязнение</a:t>
            </a:r>
            <a:r>
              <a:rPr lang="ru-RU" b="1" dirty="0" smtClean="0">
                <a:latin typeface="Nunito Sans"/>
              </a:rPr>
              <a:t> </a:t>
            </a:r>
            <a:r>
              <a:rPr lang="ru-RU" b="1" i="0" dirty="0" smtClean="0">
                <a:effectLst/>
                <a:latin typeface="Nunito Sans"/>
              </a:rPr>
              <a:t>рек</a:t>
            </a:r>
            <a:r>
              <a:rPr lang="en-US" b="1" i="0" dirty="0" smtClean="0">
                <a:effectLst/>
                <a:latin typeface="Nunito Sans"/>
              </a:rPr>
              <a:t>,</a:t>
            </a:r>
            <a:r>
              <a:rPr lang="ru-RU" b="1" i="0" dirty="0" smtClean="0">
                <a:effectLst/>
                <a:latin typeface="Nunito Sans"/>
              </a:rPr>
              <a:t> </a:t>
            </a:r>
            <a:r>
              <a:rPr lang="tt-RU" b="1" i="0" dirty="0" smtClean="0">
                <a:effectLst/>
                <a:latin typeface="Nunito Sans"/>
              </a:rPr>
              <a:t>озер и других водоемов</a:t>
            </a:r>
            <a:r>
              <a:rPr lang="ru-RU" b="1" i="0" dirty="0" smtClean="0">
                <a:effectLst/>
                <a:latin typeface="Nunito Sans"/>
              </a:rPr>
              <a:t> </a:t>
            </a:r>
            <a:r>
              <a:rPr lang="en-US" b="1" i="0" dirty="0">
                <a:effectLst/>
                <a:latin typeface="Nunito Sans"/>
              </a:rPr>
              <a:t>?</a:t>
            </a:r>
            <a:r>
              <a:rPr lang="ru-RU" b="1" i="0" dirty="0">
                <a:effectLst/>
                <a:latin typeface="Nunito Sans"/>
              </a:rPr>
              <a:t>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28954" y="2635776"/>
            <a:ext cx="4302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Nunito Sans"/>
              </a:rPr>
              <a:t>Загрязнение океана и морской мусор</a:t>
            </a:r>
            <a:r>
              <a:rPr lang="en-US" b="1" dirty="0">
                <a:latin typeface="Nunito Sans"/>
              </a:rPr>
              <a:t>?</a:t>
            </a:r>
            <a:endParaRPr lang="ru-RU" b="1" dirty="0">
              <a:effectLst/>
              <a:latin typeface="Nunito San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9230" y="1594640"/>
            <a:ext cx="3111004" cy="194721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13023" y="28625"/>
            <a:ext cx="6768106" cy="79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Автономный робот для очистки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поверхности воды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05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  <a:p>
            <a:endParaRPr lang="ru-RU" sz="1571" dirty="0"/>
          </a:p>
        </p:txBody>
      </p:sp>
    </p:spTree>
    <p:extLst>
      <p:ext uri="{BB962C8B-B14F-4D97-AF65-F5344CB8AC3E}">
        <p14:creationId xmlns:p14="http://schemas.microsoft.com/office/powerpoint/2010/main" xmlns="" val="371400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820" y="316969"/>
            <a:ext cx="31500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Описание продукта и технологии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89609" y="815214"/>
            <a:ext cx="2722522" cy="2661125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8E708F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Устройство состоит из:</a:t>
            </a:r>
          </a:p>
          <a:p>
            <a:pPr marL="357188" marR="0" lvl="0" indent="-174625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Солнечная панель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57188" marR="0" lvl="0" indent="-174625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камеры,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57188" marR="0" lvl="0" indent="-174625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>
                <a:solidFill>
                  <a:schemeClr val="tx1"/>
                </a:solidFill>
                <a:latin typeface="Calibri"/>
              </a:rPr>
              <a:t>Стабилизатор напряжения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57188" marR="0" lvl="0" indent="-174625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Одноплатный компьютер,</a:t>
            </a:r>
          </a:p>
          <a:p>
            <a:pPr marL="357188" marR="0" lvl="0" indent="-174625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аккумулятор,</a:t>
            </a:r>
          </a:p>
          <a:p>
            <a:pPr marL="357188" lvl="0" indent="-174625"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chemeClr val="tx1"/>
                </a:solidFill>
              </a:rPr>
              <a:t>полетный контроллер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</a:rPr>
              <a:t>,</a:t>
            </a:r>
          </a:p>
          <a:p>
            <a:pPr marL="357188" lvl="0" indent="-174625"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chemeClr val="tx1"/>
                </a:solidFill>
              </a:rPr>
              <a:t>плата микроконтроллера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</a:p>
          <a:p>
            <a:pPr marL="357188" marR="0" lvl="0" indent="-174625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>
                <a:solidFill>
                  <a:schemeClr val="tx1"/>
                </a:solidFill>
                <a:latin typeface="Calibri"/>
              </a:rPr>
              <a:t>Мотор</a:t>
            </a:r>
          </a:p>
          <a:p>
            <a:pPr marL="357188" marR="0" lvl="0" indent="-174625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noProof="0" dirty="0">
                <a:solidFill>
                  <a:schemeClr val="tx1"/>
                </a:solidFill>
                <a:latin typeface="Calibri"/>
              </a:rPr>
              <a:t>Конвейерная лента</a:t>
            </a:r>
          </a:p>
          <a:p>
            <a:pPr marL="357188" marR="0" lvl="0" indent="-174625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noProof="0" dirty="0">
                <a:solidFill>
                  <a:schemeClr val="tx1"/>
                </a:solidFill>
                <a:latin typeface="Calibri"/>
              </a:rPr>
              <a:t>ультразвуковой датчик</a:t>
            </a:r>
          </a:p>
          <a:p>
            <a:pPr marL="357188" marR="0" lvl="0" indent="-174625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</a:t>
            </a:r>
            <a:r>
              <a:rPr kumimoji="0" lang="ru-RU" sz="1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датчик</a:t>
            </a:r>
            <a:r>
              <a:rPr kumimoji="0" lang="ru-RU" sz="1400" b="0" i="0" u="none" strike="noStrike" kern="1200" cap="none" spc="0" normalizeH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57188" marR="0" lvl="0" indent="-174625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57188" marR="0" lvl="0" indent="-174625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274752" y="812619"/>
            <a:ext cx="1116778" cy="38675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Солнечная панель 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5929116" y="1676690"/>
            <a:ext cx="1130039" cy="42863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Аккумулятор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905741" y="3581635"/>
            <a:ext cx="1176787" cy="72958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Одноплатный компьютер</a:t>
            </a:r>
          </a:p>
        </p:txBody>
      </p:sp>
      <p:cxnSp>
        <p:nvCxnSpPr>
          <p:cNvPr id="16" name="Прямая соединительная линия 15"/>
          <p:cNvCxnSpPr>
            <a:stCxn id="35" idx="3"/>
            <a:endCxn id="30" idx="1"/>
          </p:cNvCxnSpPr>
          <p:nvPr/>
        </p:nvCxnSpPr>
        <p:spPr>
          <a:xfrm flipV="1">
            <a:off x="5353676" y="1891008"/>
            <a:ext cx="57544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>
            <a:stCxn id="30" idx="2"/>
            <a:endCxn id="31" idx="0"/>
          </p:cNvCxnSpPr>
          <p:nvPr/>
        </p:nvCxnSpPr>
        <p:spPr>
          <a:xfrm flipH="1">
            <a:off x="6494135" y="2105326"/>
            <a:ext cx="1" cy="14763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6143396" y="4817853"/>
            <a:ext cx="701476" cy="3465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pi camera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49" name="Прямая соединительная линия 48"/>
          <p:cNvCxnSpPr>
            <a:stCxn id="47" idx="0"/>
            <a:endCxn id="31" idx="2"/>
          </p:cNvCxnSpPr>
          <p:nvPr/>
        </p:nvCxnSpPr>
        <p:spPr>
          <a:xfrm flipV="1">
            <a:off x="6494134" y="4311219"/>
            <a:ext cx="1" cy="5066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/>
          <p:cNvSpPr/>
          <p:nvPr/>
        </p:nvSpPr>
        <p:spPr>
          <a:xfrm>
            <a:off x="8067994" y="3618102"/>
            <a:ext cx="1103853" cy="6566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плата микроконтроллера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8099496" y="5126124"/>
            <a:ext cx="1040848" cy="3517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конвейерная лента 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6656977" y="2398671"/>
            <a:ext cx="1200069" cy="5489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Ультразвуковой датчик 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7576004" y="1317331"/>
            <a:ext cx="887765" cy="5455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Датчик </a:t>
            </a:r>
            <a:r>
              <a:rPr lang="en-US" sz="1200" dirty="0">
                <a:solidFill>
                  <a:schemeClr val="tx1"/>
                </a:solidFill>
              </a:rPr>
              <a:t>PH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69" name="Прямая соединительная линия 68"/>
          <p:cNvCxnSpPr>
            <a:stCxn id="55" idx="0"/>
            <a:endCxn id="67" idx="2"/>
          </p:cNvCxnSpPr>
          <p:nvPr/>
        </p:nvCxnSpPr>
        <p:spPr>
          <a:xfrm flipH="1" flipV="1">
            <a:off x="7257012" y="2947664"/>
            <a:ext cx="1362909" cy="6704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>
            <a:stCxn id="55" idx="0"/>
            <a:endCxn id="68" idx="2"/>
          </p:cNvCxnSpPr>
          <p:nvPr/>
        </p:nvCxnSpPr>
        <p:spPr>
          <a:xfrm flipH="1" flipV="1">
            <a:off x="8019887" y="1862855"/>
            <a:ext cx="600034" cy="17552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>
            <a:stCxn id="64" idx="0"/>
            <a:endCxn id="55" idx="2"/>
          </p:cNvCxnSpPr>
          <p:nvPr/>
        </p:nvCxnSpPr>
        <p:spPr>
          <a:xfrm flipV="1">
            <a:off x="8619920" y="4274752"/>
            <a:ext cx="1" cy="8513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Прямоугольник 85"/>
          <p:cNvSpPr/>
          <p:nvPr/>
        </p:nvSpPr>
        <p:spPr>
          <a:xfrm>
            <a:off x="4137841" y="3727579"/>
            <a:ext cx="1085254" cy="4485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полетный контроллер </a:t>
            </a:r>
          </a:p>
        </p:txBody>
      </p:sp>
      <p:cxnSp>
        <p:nvCxnSpPr>
          <p:cNvPr id="88" name="Прямая соединительная линия 87"/>
          <p:cNvCxnSpPr>
            <a:stCxn id="55" idx="1"/>
            <a:endCxn id="31" idx="3"/>
          </p:cNvCxnSpPr>
          <p:nvPr/>
        </p:nvCxnSpPr>
        <p:spPr>
          <a:xfrm flipH="1">
            <a:off x="7082528" y="3946427"/>
            <a:ext cx="98546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>
            <a:stCxn id="30" idx="2"/>
            <a:endCxn id="86" idx="3"/>
          </p:cNvCxnSpPr>
          <p:nvPr/>
        </p:nvCxnSpPr>
        <p:spPr>
          <a:xfrm flipH="1">
            <a:off x="5223095" y="2105326"/>
            <a:ext cx="1271041" cy="18465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Прямоугольник 116"/>
          <p:cNvSpPr/>
          <p:nvPr/>
        </p:nvSpPr>
        <p:spPr>
          <a:xfrm>
            <a:off x="4353226" y="4831259"/>
            <a:ext cx="654483" cy="2474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Мотор </a:t>
            </a:r>
          </a:p>
        </p:txBody>
      </p:sp>
      <p:cxnSp>
        <p:nvCxnSpPr>
          <p:cNvPr id="118" name="Прямая соединительная линия 117"/>
          <p:cNvCxnSpPr>
            <a:stCxn id="117" idx="0"/>
            <a:endCxn id="86" idx="2"/>
          </p:cNvCxnSpPr>
          <p:nvPr/>
        </p:nvCxnSpPr>
        <p:spPr>
          <a:xfrm flipV="1">
            <a:off x="4680468" y="4176131"/>
            <a:ext cx="0" cy="6551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Прямоугольник 121"/>
          <p:cNvSpPr/>
          <p:nvPr/>
        </p:nvSpPr>
        <p:spPr>
          <a:xfrm>
            <a:off x="3589334" y="4818573"/>
            <a:ext cx="669500" cy="2728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GPS</a:t>
            </a:r>
          </a:p>
        </p:txBody>
      </p:sp>
      <p:cxnSp>
        <p:nvCxnSpPr>
          <p:cNvPr id="123" name="Прямая соединительная линия 122"/>
          <p:cNvCxnSpPr>
            <a:stCxn id="122" idx="0"/>
            <a:endCxn id="86" idx="1"/>
          </p:cNvCxnSpPr>
          <p:nvPr/>
        </p:nvCxnSpPr>
        <p:spPr>
          <a:xfrm flipV="1">
            <a:off x="3924084" y="3951855"/>
            <a:ext cx="213757" cy="8667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Прямоугольник 127"/>
          <p:cNvSpPr/>
          <p:nvPr/>
        </p:nvSpPr>
        <p:spPr>
          <a:xfrm>
            <a:off x="3640604" y="5512603"/>
            <a:ext cx="566959" cy="26249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>
                <a:solidFill>
                  <a:schemeClr val="tx1"/>
                </a:solidFill>
              </a:rPr>
              <a:t>Пк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129" name="Прямая соединительная линия 128"/>
          <p:cNvCxnSpPr>
            <a:stCxn id="128" idx="0"/>
            <a:endCxn id="122" idx="2"/>
          </p:cNvCxnSpPr>
          <p:nvPr/>
        </p:nvCxnSpPr>
        <p:spPr>
          <a:xfrm flipV="1">
            <a:off x="3924084" y="5091400"/>
            <a:ext cx="0" cy="42120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Скругленный прямоугольник 199"/>
          <p:cNvSpPr/>
          <p:nvPr/>
        </p:nvSpPr>
        <p:spPr>
          <a:xfrm>
            <a:off x="361820" y="3525872"/>
            <a:ext cx="3093375" cy="3184924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000" dirty="0">
                <a:solidFill>
                  <a:schemeClr val="tx1"/>
                </a:solidFill>
              </a:rPr>
              <a:t>Солнечная панель преобразует солнечную энергию в электрическую</a:t>
            </a:r>
            <a:r>
              <a:rPr lang="en-US" sz="1000" dirty="0">
                <a:solidFill>
                  <a:schemeClr val="tx1"/>
                </a:solidFill>
              </a:rPr>
              <a:t>,</a:t>
            </a:r>
            <a:r>
              <a:rPr lang="ru-RU" sz="1000" dirty="0">
                <a:solidFill>
                  <a:schemeClr val="tx1"/>
                </a:solidFill>
              </a:rPr>
              <a:t>проходит </a:t>
            </a:r>
            <a:r>
              <a:rPr lang="ru-RU" sz="1000" dirty="0" smtClean="0">
                <a:solidFill>
                  <a:schemeClr val="tx1"/>
                </a:solidFill>
              </a:rPr>
              <a:t>стабилизатор напряжения  </a:t>
            </a:r>
            <a:r>
              <a:rPr lang="ru-RU" sz="1000" dirty="0">
                <a:solidFill>
                  <a:schemeClr val="tx1"/>
                </a:solidFill>
              </a:rPr>
              <a:t>и подает это на аккумулятор</a:t>
            </a:r>
            <a:r>
              <a:rPr lang="en-US" sz="1000" dirty="0">
                <a:solidFill>
                  <a:schemeClr val="tx1"/>
                </a:solidFill>
              </a:rPr>
              <a:t>. </a:t>
            </a:r>
            <a:r>
              <a:rPr lang="ru-RU" sz="1000" dirty="0">
                <a:solidFill>
                  <a:schemeClr val="tx1"/>
                </a:solidFill>
              </a:rPr>
              <a:t>Он питает одноплатный компьютер</a:t>
            </a:r>
            <a:r>
              <a:rPr lang="en-US" sz="1000" dirty="0">
                <a:solidFill>
                  <a:schemeClr val="tx1"/>
                </a:solidFill>
              </a:rPr>
              <a:t>,</a:t>
            </a:r>
            <a:r>
              <a:rPr lang="ru-RU" sz="1000" dirty="0">
                <a:solidFill>
                  <a:schemeClr val="tx1"/>
                </a:solidFill>
              </a:rPr>
              <a:t>который  выполняет запуск образа алгоритм обработки на видеовходе </a:t>
            </a:r>
            <a:r>
              <a:rPr lang="en-US" sz="1000" dirty="0">
                <a:solidFill>
                  <a:schemeClr val="tx1"/>
                </a:solidFill>
              </a:rPr>
              <a:t>pi</a:t>
            </a:r>
            <a:r>
              <a:rPr lang="ru-RU" sz="1000" dirty="0">
                <a:solidFill>
                  <a:schemeClr val="tx1"/>
                </a:solidFill>
              </a:rPr>
              <a:t> камеры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ru-RU" sz="1000" dirty="0">
                <a:solidFill>
                  <a:schemeClr val="tx1"/>
                </a:solidFill>
              </a:rPr>
              <a:t>для мусора</a:t>
            </a:r>
            <a:r>
              <a:rPr lang="en-US" sz="1000" dirty="0">
                <a:solidFill>
                  <a:schemeClr val="tx1"/>
                </a:solidFill>
              </a:rPr>
              <a:t>, </a:t>
            </a:r>
            <a:r>
              <a:rPr lang="ru-RU" sz="1000" dirty="0">
                <a:solidFill>
                  <a:schemeClr val="tx1"/>
                </a:solidFill>
              </a:rPr>
              <a:t>обнаружение и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ru-RU" sz="1000" dirty="0">
                <a:solidFill>
                  <a:schemeClr val="tx1"/>
                </a:solidFill>
              </a:rPr>
              <a:t>генерирование управляющих сигналов для движения робота и работу конвейерной ленты. Движение контролируется</a:t>
            </a:r>
          </a:p>
          <a:p>
            <a:r>
              <a:rPr lang="ru-RU" sz="1000" dirty="0">
                <a:solidFill>
                  <a:schemeClr val="tx1"/>
                </a:solidFill>
              </a:rPr>
              <a:t>полетным </a:t>
            </a:r>
            <a:r>
              <a:rPr lang="ru-RU" sz="1000" dirty="0" err="1">
                <a:solidFill>
                  <a:schemeClr val="tx1"/>
                </a:solidFill>
              </a:rPr>
              <a:t>контроллом</a:t>
            </a:r>
            <a:r>
              <a:rPr lang="ru-RU" sz="1000" dirty="0">
                <a:solidFill>
                  <a:schemeClr val="tx1"/>
                </a:solidFill>
              </a:rPr>
              <a:t>, следовательно, сигнал управления передается ему через</a:t>
            </a:r>
          </a:p>
          <a:p>
            <a:r>
              <a:rPr lang="ru-RU" sz="1000" dirty="0">
                <a:solidFill>
                  <a:schemeClr val="tx1"/>
                </a:solidFill>
              </a:rPr>
              <a:t>протокол </a:t>
            </a:r>
            <a:r>
              <a:rPr lang="ru-RU" sz="1000" dirty="0" err="1">
                <a:solidFill>
                  <a:schemeClr val="tx1"/>
                </a:solidFill>
              </a:rPr>
              <a:t>MAVLink</a:t>
            </a:r>
            <a:r>
              <a:rPr lang="ru-RU" sz="1000" dirty="0">
                <a:solidFill>
                  <a:schemeClr val="tx1"/>
                </a:solidFill>
              </a:rPr>
              <a:t>. Управляющие сигналы для конвейерной ленты передаются в плату микроконтроллера через Библиотека </a:t>
            </a:r>
            <a:r>
              <a:rPr lang="ru-RU" sz="1000" dirty="0" err="1">
                <a:solidFill>
                  <a:schemeClr val="tx1"/>
                </a:solidFill>
              </a:rPr>
              <a:t>PySerial</a:t>
            </a:r>
            <a:r>
              <a:rPr lang="en-US" sz="1000" dirty="0">
                <a:solidFill>
                  <a:schemeClr val="tx1"/>
                </a:solidFill>
              </a:rPr>
              <a:t>.</a:t>
            </a:r>
            <a:r>
              <a:rPr lang="ru-RU" sz="1000" dirty="0">
                <a:solidFill>
                  <a:schemeClr val="tx1"/>
                </a:solidFill>
              </a:rPr>
              <a:t> полетный контроллер взаимодействует с модуль GPS, с помощью которого он следует по траектории полета вороны до следующей путевой точки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8E708F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8E708F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1" name="Прямая соединительная линия 200"/>
          <p:cNvCxnSpPr>
            <a:stCxn id="31" idx="1"/>
            <a:endCxn id="86" idx="3"/>
          </p:cNvCxnSpPr>
          <p:nvPr/>
        </p:nvCxnSpPr>
        <p:spPr>
          <a:xfrm flipH="1">
            <a:off x="5223095" y="3946427"/>
            <a:ext cx="682646" cy="54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4218449" y="1545679"/>
            <a:ext cx="1135227" cy="69065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стабилизатор напряжения </a:t>
            </a:r>
          </a:p>
        </p:txBody>
      </p:sp>
      <p:cxnSp>
        <p:nvCxnSpPr>
          <p:cNvPr id="39" name="Прямая соединительная линия 38"/>
          <p:cNvCxnSpPr>
            <a:stCxn id="29" idx="2"/>
            <a:endCxn id="35" idx="1"/>
          </p:cNvCxnSpPr>
          <p:nvPr/>
        </p:nvCxnSpPr>
        <p:spPr>
          <a:xfrm>
            <a:off x="3833141" y="1199376"/>
            <a:ext cx="385308" cy="6916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14422" y="9221"/>
            <a:ext cx="6768106" cy="79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Автономный робот для очистки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поверхности воды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05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  <a:p>
            <a:endParaRPr lang="ru-RU" sz="1571" dirty="0"/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410119" y="655523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Прямоугольник 139"/>
          <p:cNvSpPr/>
          <p:nvPr/>
        </p:nvSpPr>
        <p:spPr>
          <a:xfrm>
            <a:off x="8571813" y="1301727"/>
            <a:ext cx="1200069" cy="5489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Датчик уровня воды</a:t>
            </a:r>
          </a:p>
        </p:txBody>
      </p:sp>
      <p:cxnSp>
        <p:nvCxnSpPr>
          <p:cNvPr id="147" name="Прямая соединительная линия 146"/>
          <p:cNvCxnSpPr>
            <a:stCxn id="55" idx="0"/>
            <a:endCxn id="140" idx="2"/>
          </p:cNvCxnSpPr>
          <p:nvPr/>
        </p:nvCxnSpPr>
        <p:spPr>
          <a:xfrm flipV="1">
            <a:off x="8619921" y="1850720"/>
            <a:ext cx="551927" cy="17673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6983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820" y="252809"/>
            <a:ext cx="31500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Описание продукта и технологии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73787" y="3115276"/>
            <a:ext cx="36024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общий </a:t>
            </a:r>
            <a:r>
              <a:rPr lang="ru-RU" sz="1600" dirty="0" smtClean="0"/>
              <a:t>вид (3D-модель)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831699" y="3136296"/>
            <a:ext cx="35592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</a:t>
            </a:r>
            <a:r>
              <a:rPr lang="ru-RU" sz="1600" dirty="0"/>
              <a:t>конструкция входного отверстия для отходов </a:t>
            </a:r>
            <a:r>
              <a:rPr lang="ru-RU" sz="1600" dirty="0" smtClean="0"/>
              <a:t>(3D-модель)</a:t>
            </a:r>
            <a:endParaRPr lang="ru-RU" sz="1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21184" y="5892139"/>
            <a:ext cx="51336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сепаратор </a:t>
            </a:r>
            <a:r>
              <a:rPr lang="ru-RU" sz="1600" dirty="0"/>
              <a:t>для </a:t>
            </a:r>
            <a:r>
              <a:rPr lang="ru-RU" sz="1600" dirty="0" smtClean="0"/>
              <a:t>направления отходов </a:t>
            </a:r>
            <a:r>
              <a:rPr lang="ru-RU" sz="1600" dirty="0"/>
              <a:t>в соответствующий контейнер </a:t>
            </a:r>
            <a:r>
              <a:rPr lang="ru-RU" sz="1600" dirty="0" smtClean="0"/>
              <a:t>(3D-модель)</a:t>
            </a:r>
            <a:endParaRPr lang="ru-RU" sz="16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478820" y="5904371"/>
            <a:ext cx="40067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контейнер</a:t>
            </a:r>
            <a:r>
              <a:rPr lang="en-US" sz="1600" dirty="0"/>
              <a:t>, </a:t>
            </a:r>
            <a:r>
              <a:rPr lang="ru-RU" sz="1600" dirty="0"/>
              <a:t>который собирает</a:t>
            </a:r>
            <a:r>
              <a:rPr lang="en-US" sz="1600" dirty="0"/>
              <a:t> </a:t>
            </a:r>
            <a:r>
              <a:rPr lang="ru-RU" sz="1600" dirty="0"/>
              <a:t>загрязняющие </a:t>
            </a:r>
            <a:r>
              <a:rPr lang="ru-RU" sz="1600" dirty="0" smtClean="0"/>
              <a:t>вещества (3D-модель)</a:t>
            </a:r>
            <a:endParaRPr lang="ru-RU" sz="1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3631" y="795679"/>
            <a:ext cx="4958325" cy="23195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53149" y="795680"/>
            <a:ext cx="4270619" cy="23195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4595" y="3691944"/>
            <a:ext cx="4937361" cy="212834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53149" y="3700052"/>
            <a:ext cx="4452851" cy="212023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03631" y="4885"/>
            <a:ext cx="6768106" cy="79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Автономный робот для очистки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поверхности воды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05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  <a:p>
            <a:endParaRPr lang="ru-RU" sz="1571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303631" y="591363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80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8068" y="212529"/>
            <a:ext cx="31500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Описание продукта и технологии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4446" y="652402"/>
            <a:ext cx="2050656" cy="5431308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563" marR="0" lvl="0" indent="0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</a:rPr>
              <a:t>Наша</a:t>
            </a:r>
            <a:r>
              <a:rPr kumimoji="0" lang="ru-RU" b="0" i="0" u="none" strike="noStrike" kern="1200" cap="none" spc="0" normalizeH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</a:rPr>
              <a:t> солнечная панель при 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</a:rPr>
              <a:t>оптимальных условиях </a:t>
            </a:r>
            <a:r>
              <a:rPr kumimoji="0" lang="ru-RU" b="0" i="0" u="none" strike="noStrike" kern="1200" cap="none" spc="0" normalizeH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</a:rPr>
              <a:t>будет 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</a:rPr>
              <a:t>выдавать </a:t>
            </a:r>
            <a:r>
              <a:rPr kumimoji="0" lang="ru-RU" b="0" i="0" u="none" strike="noStrike" kern="1200" cap="none" spc="0" normalizeH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</a:rPr>
              <a:t>55 Вт</a:t>
            </a:r>
            <a:r>
              <a:rPr lang="ru-RU" dirty="0">
                <a:solidFill>
                  <a:srgbClr val="0C0C0C"/>
                </a:solidFill>
                <a:latin typeface="Calibri"/>
              </a:rPr>
              <a:t> и будет </a:t>
            </a:r>
            <a:r>
              <a:rPr lang="ru-RU" dirty="0" smtClean="0">
                <a:solidFill>
                  <a:srgbClr val="0C0C0C"/>
                </a:solidFill>
                <a:latin typeface="Calibri"/>
              </a:rPr>
              <a:t>способна </a:t>
            </a:r>
            <a:r>
              <a:rPr lang="ru-RU" dirty="0">
                <a:solidFill>
                  <a:srgbClr val="0C0C0C"/>
                </a:solidFill>
                <a:latin typeface="Calibri"/>
              </a:rPr>
              <a:t>зарядить аккумулятор примерно за </a:t>
            </a:r>
            <a:r>
              <a:rPr lang="en-US" dirty="0">
                <a:solidFill>
                  <a:srgbClr val="0C0C0C"/>
                </a:solidFill>
                <a:latin typeface="Calibri"/>
              </a:rPr>
              <a:t>1,</a:t>
            </a:r>
            <a:r>
              <a:rPr lang="ru-RU" dirty="0">
                <a:solidFill>
                  <a:srgbClr val="0C0C0C"/>
                </a:solidFill>
                <a:latin typeface="Calibri"/>
              </a:rPr>
              <a:t>8</a:t>
            </a:r>
            <a:r>
              <a:rPr lang="en-US" dirty="0">
                <a:solidFill>
                  <a:srgbClr val="0C0C0C"/>
                </a:solidFill>
                <a:latin typeface="Calibri"/>
              </a:rPr>
              <a:t> </a:t>
            </a:r>
            <a:r>
              <a:rPr lang="ru-RU" dirty="0">
                <a:solidFill>
                  <a:srgbClr val="0C0C0C"/>
                </a:solidFill>
                <a:latin typeface="Calibri"/>
              </a:rPr>
              <a:t>часа</a:t>
            </a:r>
            <a:r>
              <a:rPr lang="en-US" dirty="0">
                <a:solidFill>
                  <a:srgbClr val="0C0C0C"/>
                </a:solidFill>
                <a:latin typeface="Calibri"/>
              </a:rPr>
              <a:t>,</a:t>
            </a:r>
            <a:r>
              <a:rPr lang="ru-RU" dirty="0">
                <a:solidFill>
                  <a:srgbClr val="0C0C0C"/>
                </a:solidFill>
                <a:latin typeface="Calibri"/>
              </a:rPr>
              <a:t> и работа автономного робота хватит примерно на 2 часа беспрерывной работы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8453" y="652402"/>
            <a:ext cx="6223818" cy="483399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78039" y="5538953"/>
            <a:ext cx="4681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Общий вид </a:t>
            </a:r>
            <a:r>
              <a:rPr lang="ru-RU" dirty="0" smtClean="0"/>
              <a:t>автономного робота (3D-модель)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0" y="-13591"/>
            <a:ext cx="6768106" cy="79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Автономный робот для очистки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поверхности воды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05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  <a:p>
            <a:endParaRPr lang="ru-RU" sz="1571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24446" y="540729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4914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3693" y="216240"/>
            <a:ext cx="31500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Описание продукта и технологии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135" y="652400"/>
            <a:ext cx="8824363" cy="286508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899789" y="3430428"/>
            <a:ext cx="17933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C0C0C"/>
                </a:solidFill>
              </a:rPr>
              <a:t>навигация </a:t>
            </a:r>
            <a:r>
              <a:rPr lang="ru-RU" dirty="0"/>
              <a:t>в SITL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135" y="3886822"/>
            <a:ext cx="8824363" cy="212629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404265" y="6056671"/>
            <a:ext cx="518420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выходные </a:t>
            </a:r>
            <a:r>
              <a:rPr lang="ru-RU" sz="1600" dirty="0"/>
              <a:t>данные алгоритма обнаружения мусора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4494" y="-9880"/>
            <a:ext cx="6768106" cy="79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Автономный робот для очистки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поверхности воды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05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  <a:p>
            <a:endParaRPr lang="ru-RU" sz="1571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24445" y="554794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3618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2049" y="309428"/>
            <a:ext cx="15247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Рынок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9B6871F-2A4F-4C9C-8CFC-E0EA4FED779E}"/>
              </a:ext>
            </a:extLst>
          </p:cNvPr>
          <p:cNvSpPr txBox="1"/>
          <p:nvPr/>
        </p:nvSpPr>
        <p:spPr>
          <a:xfrm>
            <a:off x="4306507" y="4951381"/>
            <a:ext cx="55211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endParaRPr lang="ru-RU" sz="1200" dirty="0"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96D3E39-C949-4B5A-A68D-B5D06BEBBBD4}"/>
              </a:ext>
            </a:extLst>
          </p:cNvPr>
          <p:cNvSpPr txBox="1"/>
          <p:nvPr/>
        </p:nvSpPr>
        <p:spPr>
          <a:xfrm>
            <a:off x="5726519" y="4180344"/>
            <a:ext cx="39919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продукт будет занимать значительную долю рынка по продаже товаров для очистки водоёмов.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 потребителей не будет иметь широкого выбора на рынке, т.к. наш товар является лидером на рынке в данной нише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Потенциальные возможности масштабирования бизнеса и оценка его рентабельности: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Масштабирование бизнеса возможно за счет предложение клиентам более широкого спектра товаров и услуг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Модернизация и постоянное развитие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Привлечение спонсоров и продвижение нашей компании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80C263C-7E39-474E-A1BA-977A6F3C2082}"/>
              </a:ext>
            </a:extLst>
          </p:cNvPr>
          <p:cNvSpPr txBox="1"/>
          <p:nvPr/>
        </p:nvSpPr>
        <p:spPr>
          <a:xfrm>
            <a:off x="103972" y="1191866"/>
            <a:ext cx="4031609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Наш товар будет продаваться как частным лицам, так и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государственным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муниципальным структурам</a:t>
            </a:r>
            <a:r>
              <a:rPr kumimoji="0" lang="ru-RU" sz="14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охране природы.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Годовой объем продаж будет составлять порядка 60-70 единиц продукции.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Рентабельность проекта - 10%.</a:t>
            </a:r>
          </a:p>
          <a:p>
            <a:pPr marL="0" marR="0" lvl="0" indent="0" algn="just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ебестоимость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товара - 147 576 рублей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08135AE-1598-4282-8F03-F4F73863BF87}"/>
              </a:ext>
            </a:extLst>
          </p:cNvPr>
          <p:cNvSpPr txBox="1"/>
          <p:nvPr/>
        </p:nvSpPr>
        <p:spPr>
          <a:xfrm>
            <a:off x="297111" y="3703554"/>
            <a:ext cx="3179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оборотных средств: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1EFCFACD-4FA6-4763-BD59-7ECB4175A49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75841" y="243283"/>
            <a:ext cx="5730159" cy="400012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2257038F-02D4-419A-A503-74CAD0E77F9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9391" y="4088705"/>
            <a:ext cx="4946828" cy="233828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98979" y="-6746"/>
            <a:ext cx="6768106" cy="79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Автономный робот для очистки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поверхности воды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05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  <a:p>
            <a:endParaRPr lang="ru-RU" sz="1571" dirty="0"/>
          </a:p>
        </p:txBody>
      </p:sp>
    </p:spTree>
    <p:extLst>
      <p:ext uri="{BB962C8B-B14F-4D97-AF65-F5344CB8AC3E}">
        <p14:creationId xmlns:p14="http://schemas.microsoft.com/office/powerpoint/2010/main" xmlns="" val="397397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0116" y="348710"/>
            <a:ext cx="15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Конкуренты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49320392"/>
              </p:ext>
            </p:extLst>
          </p:nvPr>
        </p:nvGraphicFramePr>
        <p:xfrm>
          <a:off x="157610" y="2738293"/>
          <a:ext cx="6541893" cy="2665508"/>
        </p:xfrm>
        <a:graphic>
          <a:graphicData uri="http://schemas.openxmlformats.org/drawingml/2006/table">
            <a:tbl>
              <a:tblPr firstRow="1" bandRow="1">
                <a:effectLst/>
                <a:tableStyleId>{35758FB7-9AC5-4552-8A53-C91805E547FA}</a:tableStyleId>
              </a:tblPr>
              <a:tblGrid>
                <a:gridCol w="9945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11936">
                  <a:extLst>
                    <a:ext uri="{9D8B030D-6E8A-4147-A177-3AD203B41FA5}">
                      <a16:colId xmlns:a16="http://schemas.microsoft.com/office/drawing/2014/main" xmlns="" val="983950491"/>
                    </a:ext>
                  </a:extLst>
                </a:gridCol>
                <a:gridCol w="143865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93852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5823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1161639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 dirty="0">
                          <a:solidFill>
                            <a:srgbClr val="0C0C0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 Cleaning Robot</a:t>
                      </a:r>
                      <a:endParaRPr lang="en-US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79" marR="60579" marT="29591" marB="29591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High Speed Water Surface Cleaning Robot USV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 dirty="0" err="1">
                          <a:solidFill>
                            <a:srgbClr val="0C0C0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WasteShark</a:t>
                      </a:r>
                      <a:endParaRPr lang="en-US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79" marR="60579" marT="29591" marB="295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IADYS`s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Jellyfishbot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03869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характеристики </a:t>
                      </a:r>
                    </a:p>
                    <a:p>
                      <a:pPr algn="l"/>
                      <a:r>
                        <a:rPr lang="ru-RU" sz="14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продукта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C0C0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Дешёвый в производстве, но малоэффективный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79" marR="60579" marT="29591" marB="29591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Обладает высокой эффективностью но имеет высокую стоимость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b="0" i="0" u="none" strike="noStrike" kern="1200" dirty="0">
                          <a:solidFill>
                            <a:srgbClr val="0C0C0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Вывоз до одной тонны отходов в день</a:t>
                      </a:r>
                    </a:p>
                    <a:p>
                      <a:pPr marL="0" indent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b="0" i="0" u="none" strike="noStrike" kern="1200" dirty="0">
                          <a:solidFill>
                            <a:srgbClr val="0C0C0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Имеет дополнительные датчики для оценки состояния качества воды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579" marR="60579" marT="29591" marB="295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Очистка воды не только от твердых отходов, но и от нефти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9" name="Rounded Rectangle 2099"/>
          <p:cNvSpPr/>
          <p:nvPr/>
        </p:nvSpPr>
        <p:spPr>
          <a:xfrm>
            <a:off x="6921079" y="1371629"/>
            <a:ext cx="2774353" cy="4731954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09" tIns="32654" rIns="65309" bIns="32654" anchor="ctr">
            <a:noAutofit/>
          </a:bodyPr>
          <a:lstStyle/>
          <a:p>
            <a:r>
              <a:rPr lang="ru-RU" dirty="0"/>
              <a:t>Основными конкурентными преимуществами нашего продукта являются</a:t>
            </a:r>
            <a:r>
              <a:rPr lang="ru-RU" dirty="0" smtClean="0"/>
              <a:t>:</a:t>
            </a:r>
          </a:p>
          <a:p>
            <a:r>
              <a:rPr lang="ru-RU" dirty="0"/>
              <a:t>в</a:t>
            </a:r>
            <a:r>
              <a:rPr lang="ru-RU" dirty="0" smtClean="0"/>
              <a:t>ысокая экологичность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</a:p>
          <a:p>
            <a:r>
              <a:rPr lang="ru-RU" dirty="0" smtClean="0"/>
              <a:t>автономная </a:t>
            </a:r>
            <a:r>
              <a:rPr lang="ru-RU" dirty="0"/>
              <a:t>работа;</a:t>
            </a:r>
            <a:endParaRPr lang="ru-RU" sz="1200" dirty="0"/>
          </a:p>
          <a:p>
            <a:r>
              <a:rPr lang="ru-RU" dirty="0" smtClean="0"/>
              <a:t>к</a:t>
            </a:r>
            <a:r>
              <a:rPr lang="ru-RU" dirty="0" smtClean="0"/>
              <a:t>ачественная </a:t>
            </a:r>
            <a:r>
              <a:rPr lang="ru-RU" dirty="0"/>
              <a:t>очистка водной поверхности;</a:t>
            </a:r>
            <a:endParaRPr lang="ru-RU" sz="1200" dirty="0"/>
          </a:p>
          <a:p>
            <a:r>
              <a:rPr lang="ru-RU" dirty="0"/>
              <a:t>в</a:t>
            </a:r>
            <a:r>
              <a:rPr lang="ru-RU" dirty="0" smtClean="0"/>
              <a:t>озможность </a:t>
            </a:r>
            <a:r>
              <a:rPr lang="ru-RU" dirty="0"/>
              <a:t>раздельного сбора и последующей раздельной </a:t>
            </a:r>
            <a:r>
              <a:rPr lang="ru-RU" dirty="0" smtClean="0"/>
              <a:t>утилизацией собранного мусора</a:t>
            </a:r>
            <a:r>
              <a:rPr lang="en-US" dirty="0" smtClean="0"/>
              <a:t>; </a:t>
            </a:r>
            <a:r>
              <a:rPr lang="ru-RU" dirty="0" smtClean="0"/>
              <a:t>н</a:t>
            </a:r>
            <a:r>
              <a:rPr lang="ru-RU" dirty="0" smtClean="0"/>
              <a:t>аилучшее </a:t>
            </a:r>
            <a:r>
              <a:rPr lang="ru-RU" dirty="0"/>
              <a:t>отношение стоимости и эффективности</a:t>
            </a:r>
            <a:endParaRPr lang="ru-RU" sz="1200" dirty="0">
              <a:effectLst/>
            </a:endParaRPr>
          </a:p>
        </p:txBody>
      </p:sp>
      <p:pic>
        <p:nvPicPr>
          <p:cNvPr id="1026" name="Picture 2" descr="WasteShark">
            <a:extLst>
              <a:ext uri="{FF2B5EF4-FFF2-40B4-BE49-F238E27FC236}">
                <a16:creationId xmlns:a16="http://schemas.microsoft.com/office/drawing/2014/main" xmlns="" id="{7C59082D-9F4A-4625-9DDC-23210EDFF6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28" r="38339"/>
          <a:stretch/>
        </p:blipFill>
        <p:spPr bwMode="auto">
          <a:xfrm>
            <a:off x="3728383" y="1471466"/>
            <a:ext cx="1503302" cy="1266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Jellyfishbot : Iadys water decontamination robot - 5G Lab">
            <a:extLst>
              <a:ext uri="{FF2B5EF4-FFF2-40B4-BE49-F238E27FC236}">
                <a16:creationId xmlns:a16="http://schemas.microsoft.com/office/drawing/2014/main" xmlns="" id="{D3C084BB-37F5-4752-AB16-5F150DEB1E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19" t="13659" r="14849" b="7907"/>
          <a:stretch/>
        </p:blipFill>
        <p:spPr bwMode="auto">
          <a:xfrm>
            <a:off x="5281332" y="1596390"/>
            <a:ext cx="1408148" cy="118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igh Speed Water Surface Cleaning Robot USV Lake Weed Cutter Boat 1.5m/S  TITAN">
            <a:extLst>
              <a:ext uri="{FF2B5EF4-FFF2-40B4-BE49-F238E27FC236}">
                <a16:creationId xmlns:a16="http://schemas.microsoft.com/office/drawing/2014/main" xmlns="" id="{A872D2B6-8DA0-40BA-8A34-F9E4624381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777" r="14753" b="15839"/>
          <a:stretch/>
        </p:blipFill>
        <p:spPr bwMode="auto">
          <a:xfrm>
            <a:off x="2101957" y="1576671"/>
            <a:ext cx="1520789" cy="112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Development of Surface Cleaning Robot for Shallow Water | SpringerLink">
            <a:extLst>
              <a:ext uri="{FF2B5EF4-FFF2-40B4-BE49-F238E27FC236}">
                <a16:creationId xmlns:a16="http://schemas.microsoft.com/office/drawing/2014/main" xmlns="" id="{E3E3E5A1-232E-4D8F-A157-5685D6601B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531"/>
          <a:stretch/>
        </p:blipFill>
        <p:spPr bwMode="auto">
          <a:xfrm>
            <a:off x="157610" y="1516205"/>
            <a:ext cx="1962020" cy="122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38693" y="9884"/>
            <a:ext cx="6768106" cy="79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Автономный робот для очистки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поверхности воды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05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  <a:p>
            <a:endParaRPr lang="ru-RU" sz="1571" dirty="0"/>
          </a:p>
        </p:txBody>
      </p:sp>
    </p:spTree>
    <p:extLst>
      <p:ext uri="{BB962C8B-B14F-4D97-AF65-F5344CB8AC3E}">
        <p14:creationId xmlns:p14="http://schemas.microsoft.com/office/powerpoint/2010/main" xmlns="" val="115955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96583"/>
            <a:ext cx="38388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0000"/>
                </a:solidFill>
                <a:effectLst/>
              </a:rPr>
              <a:t>Каналы </a:t>
            </a:r>
            <a:r>
              <a:rPr lang="ru-RU" sz="1600" b="1" dirty="0">
                <a:solidFill>
                  <a:srgbClr val="000000"/>
                </a:solidFill>
                <a:effectLst/>
              </a:rPr>
              <a:t>продвижения</a:t>
            </a:r>
            <a:r>
              <a:rPr lang="ru-RU" sz="1400" b="1" dirty="0">
                <a:solidFill>
                  <a:srgbClr val="000000"/>
                </a:solidFill>
                <a:effectLst/>
              </a:rPr>
              <a:t> будущего продукта</a:t>
            </a:r>
            <a:endParaRPr lang="ru-RU" sz="1100" b="1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Скругленный прямоугольник 5"/>
          <p:cNvSpPr/>
          <p:nvPr/>
        </p:nvSpPr>
        <p:spPr>
          <a:xfrm>
            <a:off x="530017" y="1165891"/>
            <a:ext cx="8676736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9EB93F4-3FC6-4932-84AA-63A0EE3445F0}"/>
              </a:ext>
            </a:extLst>
          </p:cNvPr>
          <p:cNvSpPr/>
          <p:nvPr/>
        </p:nvSpPr>
        <p:spPr>
          <a:xfrm>
            <a:off x="624131" y="1291905"/>
            <a:ext cx="2454629" cy="140935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1. Для успешного развития нашей компании необходим сайт, который будет являться интернет-магазином. Плюсы: круглосуточные продажи, возможность интеграции с другими каналами (</a:t>
            </a:r>
            <a:r>
              <a:rPr lang="ru-RU" sz="1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email</a:t>
            </a: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-рассылки, соцсети, контент-маркетинг), отзывы.</a:t>
            </a:r>
            <a:endParaRPr lang="ru-RU" sz="1100" b="1" dirty="0">
              <a:ln w="22225">
                <a:solidFill>
                  <a:schemeClr val="accent2"/>
                </a:solidFill>
                <a:prstDash val="solid"/>
              </a:ln>
              <a:solidFill>
                <a:sysClr val="windowText" lastClr="000000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0B8A1E40-ECEB-4805-B5AE-0779C2F29B98}"/>
              </a:ext>
            </a:extLst>
          </p:cNvPr>
          <p:cNvSpPr/>
          <p:nvPr/>
        </p:nvSpPr>
        <p:spPr>
          <a:xfrm>
            <a:off x="3641070" y="2714159"/>
            <a:ext cx="2454629" cy="228180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2. Контент-маркетинг и SMM. Для развития нашего бренда и повышения узнаваемости робота будут созданы страницы в социальных сетях. Это поспособствует привлечению аудитории. Плюсы: повышение узнаваемости и доверия к бренду; демонстрация экспертности бренда и связь с аудиторией; ускорение выхода в лидирующие позиции по информационным запросам</a:t>
            </a:r>
            <a:endParaRPr lang="ru-RU" sz="11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A06129B0-4328-42D3-BC98-23C85DF53441}"/>
              </a:ext>
            </a:extLst>
          </p:cNvPr>
          <p:cNvSpPr/>
          <p:nvPr/>
        </p:nvSpPr>
        <p:spPr>
          <a:xfrm>
            <a:off x="6607496" y="4987434"/>
            <a:ext cx="2454629" cy="140935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3. Таргетированная реклама. Будет направлена на привлечение внимания пользователей, просматривающих товары для хоз. деятельности, а также на лиц, живущих в частном секторе. </a:t>
            </a:r>
            <a:endParaRPr lang="ru-RU" sz="11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4984E86-891E-4466-AD10-9239DF6ED3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756" t="5925" r="6212" b="2939"/>
          <a:stretch/>
        </p:blipFill>
        <p:spPr>
          <a:xfrm>
            <a:off x="6224312" y="1476462"/>
            <a:ext cx="2837814" cy="213080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B83B24F-4491-4EC6-A17A-6D2F522345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22759" t="-3184"/>
          <a:stretch/>
        </p:blipFill>
        <p:spPr>
          <a:xfrm>
            <a:off x="634273" y="3770935"/>
            <a:ext cx="2934483" cy="245005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7017" y="80410"/>
            <a:ext cx="6768106" cy="79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Автономный робот для очистки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поверхности воды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05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  <a:p>
            <a:endParaRPr lang="ru-RU" sz="1571" dirty="0"/>
          </a:p>
        </p:txBody>
      </p:sp>
    </p:spTree>
    <p:extLst>
      <p:ext uri="{BB962C8B-B14F-4D97-AF65-F5344CB8AC3E}">
        <p14:creationId xmlns:p14="http://schemas.microsoft.com/office/powerpoint/2010/main" xmlns="" val="203932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0620" y="2526127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 algn="ctr">
              <a:lnSpc>
                <a:spcPct val="111800"/>
              </a:lnSpc>
              <a:spcBef>
                <a:spcPts val="628"/>
              </a:spcBef>
            </a:pPr>
            <a:r>
              <a:rPr lang="ru-RU" sz="48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Спасибо за внимание!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24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2023, 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РГРТУ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641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D80CA30-6DA9-45CC-B03D-6C7DFE6270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cc3dea-af89-41ea-b8da-7ab11462d30a"/>
    <ds:schemaRef ds:uri="d8b453d6-be7a-4931-bedf-235701e603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0319F3-832D-4CD2-8CE3-1288F9B2FA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5F2574-6B2D-4151-B4E6-5F2B862C21E6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d8b453d6-be7a-4931-bedf-235701e60354"/>
    <ds:schemaRef ds:uri="69cc3dea-af89-41ea-b8da-7ab11462d30a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16762</TotalTime>
  <Words>735</Words>
  <Application>Microsoft Office PowerPoint</Application>
  <PresentationFormat>Лист A4 (210x297 мм)</PresentationFormat>
  <Paragraphs>106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1_Тема Office</vt:lpstr>
      <vt:lpstr>2_Тема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FDP</cp:lastModifiedBy>
  <cp:revision>431</cp:revision>
  <cp:lastPrinted>2017-09-07T15:28:26Z</cp:lastPrinted>
  <dcterms:created xsi:type="dcterms:W3CDTF">2016-03-23T11:46:06Z</dcterms:created>
  <dcterms:modified xsi:type="dcterms:W3CDTF">2023-11-24T10:51:45Z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