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3"/>
  </p:notesMasterIdLst>
  <p:sldIdLst>
    <p:sldId id="256" r:id="rId4"/>
    <p:sldId id="297" r:id="rId5"/>
    <p:sldId id="285" r:id="rId6"/>
    <p:sldId id="288" r:id="rId7"/>
    <p:sldId id="303" r:id="rId8"/>
    <p:sldId id="263" r:id="rId9"/>
    <p:sldId id="309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76" d="100"/>
          <a:sy n="76" d="100"/>
        </p:scale>
        <p:origin x="776" y="5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400" dirty="0"/>
            <a:t>Родители</a:t>
          </a:r>
          <a:r>
            <a:rPr lang="ru-RU" sz="2400" baseline="0" dirty="0"/>
            <a:t> </a:t>
          </a:r>
        </a:p>
        <a:p>
          <a:r>
            <a:rPr lang="ru-RU" sz="2400" baseline="0" dirty="0"/>
            <a:t>(Взрослые)</a:t>
          </a:r>
          <a:endParaRPr lang="ru-RU" sz="24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400" b="0" i="0" dirty="0"/>
            <a:t>Продукт призван помочь родителям изучающих привить желание и интерес изучать иностранные языки</a:t>
          </a:r>
          <a:r>
            <a:rPr lang="en-US" sz="2400" b="0" i="0" dirty="0"/>
            <a:t>.</a:t>
          </a:r>
          <a:r>
            <a:rPr lang="ru-RU" sz="2400" b="0" i="0" dirty="0"/>
            <a:t>Поскольку многие родители хотят чтобы ребенок изучал иностранные языки</a:t>
          </a:r>
          <a:r>
            <a:rPr lang="en-US" sz="2400" b="0" i="0" dirty="0"/>
            <a:t>,</a:t>
          </a:r>
          <a:r>
            <a:rPr lang="ru-RU" sz="2400" b="0" i="0" dirty="0"/>
            <a:t> так как это открывает большие возможности в будущем</a:t>
          </a:r>
          <a:endParaRPr lang="ru-RU" sz="24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X="201735" custScaleY="125122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Монополия 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Русский </a:t>
          </a:r>
          <a:r>
            <a:rPr lang="ru-RU" dirty="0" err="1"/>
            <a:t>Манчкин</a:t>
          </a:r>
          <a:endParaRPr lang="ru-RU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sz="2300" dirty="0"/>
            <a:t>Hasbro Gaming</a:t>
          </a:r>
          <a:endParaRPr lang="ru-RU" sz="12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sz="2300" dirty="0"/>
            <a:t>Hobby World</a:t>
          </a:r>
          <a:endParaRPr lang="ru-RU" sz="230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Более низкая розничная цена 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Новизна идеи 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E5EF1547-4F2A-4372-A786-A98EC1E2F837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200" b="0" i="0" dirty="0"/>
            <a:t>На данный момент лидеры рынка с долей 39%</a:t>
          </a:r>
          <a:r>
            <a:rPr lang="en-US" sz="1200" b="0" i="0" dirty="0"/>
            <a:t>, </a:t>
          </a:r>
          <a:r>
            <a:rPr lang="ru-RU" sz="1200" b="0" i="0" dirty="0"/>
            <a:t>первый квартал 2022 - чистая выручка увеличилась на 4% до 1,16 миллиарда долларов</a:t>
          </a:r>
          <a:endParaRPr lang="ru-RU" sz="1200" b="0" dirty="0"/>
        </a:p>
      </dgm:t>
    </dgm:pt>
    <dgm:pt modelId="{CA1934E4-F06C-41A8-A0E1-008091218F22}" type="parTrans" cxnId="{5F43FF3B-5A22-4BBD-8B92-35EC7F240F42}">
      <dgm:prSet/>
      <dgm:spPr/>
      <dgm:t>
        <a:bodyPr/>
        <a:lstStyle/>
        <a:p>
          <a:endParaRPr lang="ru-RU"/>
        </a:p>
      </dgm:t>
    </dgm:pt>
    <dgm:pt modelId="{90192277-8C61-4746-92A8-746EE17AB157}" type="sibTrans" cxnId="{5F43FF3B-5A22-4BBD-8B92-35EC7F240F42}">
      <dgm:prSet/>
      <dgm:spPr/>
      <dgm:t>
        <a:bodyPr/>
        <a:lstStyle/>
        <a:p>
          <a:endParaRPr lang="ru-RU"/>
        </a:p>
      </dgm:t>
    </dgm:pt>
    <dgm:pt modelId="{5D923FC7-1365-44AA-87D9-18123F75BBE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200" dirty="0"/>
            <a:t>Доля рынка составляет 10%</a:t>
          </a:r>
          <a:r>
            <a:rPr lang="en-US" sz="1200" dirty="0"/>
            <a:t>, </a:t>
          </a:r>
          <a:r>
            <a:rPr lang="ru-RU" sz="1200" dirty="0"/>
            <a:t>продажи достигли 1</a:t>
          </a:r>
          <a:r>
            <a:rPr lang="en-US" sz="1200" dirty="0"/>
            <a:t>,</a:t>
          </a:r>
          <a:r>
            <a:rPr lang="ru-RU" sz="1200" dirty="0"/>
            <a:t>5 млрд </a:t>
          </a:r>
          <a:r>
            <a:rPr lang="ru-RU" sz="1200" dirty="0" err="1"/>
            <a:t>руб</a:t>
          </a:r>
          <a:r>
            <a:rPr lang="en-US" sz="1200" dirty="0"/>
            <a:t>. </a:t>
          </a:r>
          <a:r>
            <a:rPr lang="ru-RU" sz="1200" dirty="0"/>
            <a:t>за первый квартал 2022 г </a:t>
          </a:r>
        </a:p>
      </dgm:t>
    </dgm:pt>
    <dgm:pt modelId="{29B38D66-6B21-492C-BA71-F47EF1486F3C}" type="parTrans" cxnId="{4B9A2827-4066-4108-8E16-B9F20ABD0B73}">
      <dgm:prSet/>
      <dgm:spPr/>
      <dgm:t>
        <a:bodyPr/>
        <a:lstStyle/>
        <a:p>
          <a:endParaRPr lang="ru-RU"/>
        </a:p>
      </dgm:t>
    </dgm:pt>
    <dgm:pt modelId="{6F6B1402-98DA-4D24-8927-FAEB0B864B95}" type="sibTrans" cxnId="{4B9A2827-4066-4108-8E16-B9F20ABD0B73}">
      <dgm:prSet/>
      <dgm:spPr/>
      <dgm:t>
        <a:bodyPr/>
        <a:lstStyle/>
        <a:p>
          <a:endParaRPr lang="ru-RU"/>
        </a:p>
      </dgm:t>
    </dgm:pt>
    <dgm:pt modelId="{08558F3B-E454-467B-A609-65195D0BB450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/>
            <a:t>Cluedo Junior (French)</a:t>
          </a:r>
          <a:endParaRPr lang="ru-RU" dirty="0"/>
        </a:p>
      </dgm:t>
    </dgm:pt>
    <dgm:pt modelId="{ABABDC8A-5A5A-4A9A-AF00-597317636162}" type="parTrans" cxnId="{197D4F09-337B-4505-A543-AFB6C51C5B58}">
      <dgm:prSet/>
      <dgm:spPr/>
      <dgm:t>
        <a:bodyPr/>
        <a:lstStyle/>
        <a:p>
          <a:endParaRPr lang="ru-RU"/>
        </a:p>
      </dgm:t>
    </dgm:pt>
    <dgm:pt modelId="{EAEB4D6F-8DA3-4CDD-9F8B-CA92AD3FB9CE}" type="sibTrans" cxnId="{197D4F09-337B-4505-A543-AFB6C51C5B58}">
      <dgm:prSet/>
      <dgm:spPr/>
      <dgm:t>
        <a:bodyPr/>
        <a:lstStyle/>
        <a:p>
          <a:endParaRPr lang="ru-RU"/>
        </a:p>
      </dgm:t>
    </dgm:pt>
    <dgm:pt modelId="{FA646C37-E30D-4B19-8050-C4E2D35F3738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DF558D84-5811-48B9-AE56-D3531DA0C04F}" type="parTrans" cxnId="{C4512D9F-9A2C-4FCA-B3A6-A2F7FD4A9660}">
      <dgm:prSet/>
      <dgm:spPr/>
      <dgm:t>
        <a:bodyPr/>
        <a:lstStyle/>
        <a:p>
          <a:endParaRPr lang="ru-RU"/>
        </a:p>
      </dgm:t>
    </dgm:pt>
    <dgm:pt modelId="{E22D0F30-510F-440C-889C-CD50E151F00C}" type="sibTrans" cxnId="{C4512D9F-9A2C-4FCA-B3A6-A2F7FD4A9660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 custLinFactNeighborX="-103" custLinFactNeighborY="-58365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ScaleY="9956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LinFactNeighborX="2372" custLinFactNeighborY="-55611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ScaleX="94154" custScaleY="10143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-798" custLinFactNeighborY="-54479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ScaleY="95819" custLinFactNeighborX="41" custLinFactNeighborY="-574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97D4F09-337B-4505-A543-AFB6C51C5B58}" srcId="{861A968E-9660-4770-82EB-9C2FFC889440}" destId="{08558F3B-E454-467B-A609-65195D0BB450}" srcOrd="2" destOrd="0" parTransId="{ABABDC8A-5A5A-4A9A-AF00-597317636162}" sibTransId="{EAEB4D6F-8DA3-4CDD-9F8B-CA92AD3FB9CE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4B9A2827-4066-4108-8E16-B9F20ABD0B73}" srcId="{FD45624C-83CF-47B9-8EDE-C4DE60E9F279}" destId="{5D923FC7-1365-44AA-87D9-18123F75BBE3}" srcOrd="3" destOrd="0" parTransId="{29B38D66-6B21-492C-BA71-F47EF1486F3C}" sibTransId="{6F6B1402-98DA-4D24-8927-FAEB0B864B95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E2A522C-0F16-4B53-A8AF-2A77C065753A}" type="presOf" srcId="{FA646C37-E30D-4B19-8050-C4E2D35F3738}" destId="{0C85A15E-56D2-44B3-8E52-7FFFB1AE2983}" srcOrd="0" destOrd="2" presId="urn:microsoft.com/office/officeart/2005/8/layout/hList1"/>
    <dgm:cxn modelId="{5F43FF3B-5A22-4BBD-8B92-35EC7F240F42}" srcId="{FD45624C-83CF-47B9-8EDE-C4DE60E9F279}" destId="{E5EF1547-4F2A-4372-A786-A98EC1E2F837}" srcOrd="1" destOrd="0" parTransId="{CA1934E4-F06C-41A8-A0E1-008091218F22}" sibTransId="{90192277-8C61-4746-92A8-746EE17AB157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2" presId="urn:microsoft.com/office/officeart/2005/8/layout/hList1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E739DC8A-F73B-4F0E-9BC8-92666F91F7CD}" srcId="{FD45624C-83CF-47B9-8EDE-C4DE60E9F279}" destId="{70FEF942-57F6-4407-9CA8-343290DE9E26}" srcOrd="2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C4512D9F-9A2C-4FCA-B3A6-A2F7FD4A9660}" srcId="{C1DCF8D2-41C8-416E-B988-A9BFE3AC37E6}" destId="{FA646C37-E30D-4B19-8050-C4E2D35F3738}" srcOrd="2" destOrd="0" parTransId="{DF558D84-5811-48B9-AE56-D3531DA0C04F}" sibTransId="{E22D0F30-510F-440C-889C-CD50E151F00C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65E3DB2-0F06-4438-A87A-8FC0CE4D7EB0}" type="presOf" srcId="{E5EF1547-4F2A-4372-A786-A98EC1E2F837}" destId="{400F4E5D-F016-41EA-97FB-BF5BA36522C2}" srcOrd="0" destOrd="1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91A2D9-B5AB-43B2-A4D1-117028A7F668}" type="presOf" srcId="{08558F3B-E454-467B-A609-65195D0BB450}" destId="{B206DAC4-D1DF-4053-8506-5DE426BC8BEF}" srcOrd="0" destOrd="2" presId="urn:microsoft.com/office/officeart/2005/8/layout/hList1"/>
    <dgm:cxn modelId="{D8D48DEB-9E69-4059-83BA-356A391E9A82}" type="presOf" srcId="{5D923FC7-1365-44AA-87D9-18123F75BBE3}" destId="{400F4E5D-F016-41EA-97FB-BF5BA36522C2}" srcOrd="0" destOrd="3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4905827" y="-2801143"/>
          <a:ext cx="1940613" cy="7542902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i="0" kern="1200" dirty="0"/>
            <a:t>Продукт призван помочь родителям изучающих привить желание и интерес изучать иностранные языки</a:t>
          </a:r>
          <a:r>
            <a:rPr lang="en-US" sz="2400" b="0" i="0" kern="1200" dirty="0"/>
            <a:t>.</a:t>
          </a:r>
          <a:r>
            <a:rPr lang="ru-RU" sz="2400" b="0" i="0" kern="1200" dirty="0"/>
            <a:t>Поскольку многие родители хотят чтобы ребенок изучал иностранные языки</a:t>
          </a:r>
          <a:r>
            <a:rPr lang="en-US" sz="2400" b="0" i="0" kern="1200" dirty="0"/>
            <a:t>,</a:t>
          </a:r>
          <a:r>
            <a:rPr lang="ru-RU" sz="2400" b="0" i="0" kern="1200" dirty="0"/>
            <a:t> так как это открывает большие возможности в будущем</a:t>
          </a:r>
          <a:endParaRPr lang="ru-RU" sz="2400" kern="1200" dirty="0"/>
        </a:p>
      </dsp:txBody>
      <dsp:txXfrm rot="-5400000">
        <a:off x="2104683" y="94734"/>
        <a:ext cx="7448169" cy="1751147"/>
      </dsp:txXfrm>
    </dsp:sp>
    <dsp:sp modelId="{25CE82D9-9946-4501-ADAF-4D9AD60E2680}">
      <dsp:nvSpPr>
        <dsp:cNvPr id="0" name=""/>
        <dsp:cNvSpPr/>
      </dsp:nvSpPr>
      <dsp:spPr>
        <a:xfrm>
          <a:off x="1486" y="947"/>
          <a:ext cx="2103196" cy="193872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Родители</a:t>
          </a:r>
          <a:r>
            <a:rPr lang="ru-RU" sz="2400" kern="1200" baseline="0" dirty="0"/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baseline="0" dirty="0"/>
            <a:t>(Взрослые)</a:t>
          </a:r>
          <a:endParaRPr lang="ru-RU" sz="2400" kern="1200" dirty="0"/>
        </a:p>
      </dsp:txBody>
      <dsp:txXfrm>
        <a:off x="96127" y="95588"/>
        <a:ext cx="1913914" cy="1749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0" y="30895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Конкуренты Продукты/Услуги</a:t>
          </a:r>
        </a:p>
      </dsp:txBody>
      <dsp:txXfrm>
        <a:off x="0" y="30895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700448"/>
          <a:ext cx="3059169" cy="219319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Монополия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Русский </a:t>
          </a:r>
          <a:r>
            <a:rPr lang="ru-RU" sz="2500" kern="1200" dirty="0" err="1"/>
            <a:t>Манчкин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Cluedo Junior (French)</a:t>
          </a:r>
          <a:endParaRPr lang="ru-RU" sz="2500" kern="1200" dirty="0"/>
        </a:p>
      </dsp:txBody>
      <dsp:txXfrm>
        <a:off x="0" y="1700448"/>
        <a:ext cx="3059169" cy="2193199"/>
      </dsp:txXfrm>
    </dsp:sp>
    <dsp:sp modelId="{34E68AF3-FEED-4A3D-869A-6E2B7BBFBA4D}">
      <dsp:nvSpPr>
        <dsp:cNvPr id="0" name=""/>
        <dsp:cNvSpPr/>
      </dsp:nvSpPr>
      <dsp:spPr>
        <a:xfrm>
          <a:off x="3563153" y="32336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Фирмы конкуренты</a:t>
          </a:r>
        </a:p>
      </dsp:txBody>
      <dsp:txXfrm>
        <a:off x="3563153" y="32336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580009" y="1703719"/>
          <a:ext cx="2880330" cy="223439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Hasbro Gaming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kern="1200" dirty="0"/>
            <a:t>На данный момент лидеры рынка с долей 39%</a:t>
          </a:r>
          <a:r>
            <a:rPr lang="en-US" sz="1200" b="0" i="0" kern="1200" dirty="0"/>
            <a:t>, </a:t>
          </a:r>
          <a:r>
            <a:rPr lang="ru-RU" sz="1200" b="0" i="0" kern="1200" dirty="0"/>
            <a:t>первый квартал 2022 - чистая выручка увеличилась на 4% до 1,16 миллиарда долларов</a:t>
          </a:r>
          <a:endParaRPr lang="ru-RU" sz="1200" b="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Hobby World</a:t>
          </a:r>
          <a:endParaRPr lang="ru-RU" sz="23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Доля рынка составляет 10%</a:t>
          </a:r>
          <a:r>
            <a:rPr lang="en-US" sz="1200" kern="1200" dirty="0"/>
            <a:t>, </a:t>
          </a:r>
          <a:r>
            <a:rPr lang="ru-RU" sz="1200" kern="1200" dirty="0"/>
            <a:t>продажи достигли 1</a:t>
          </a:r>
          <a:r>
            <a:rPr lang="en-US" sz="1200" kern="1200" dirty="0"/>
            <a:t>,</a:t>
          </a:r>
          <a:r>
            <a:rPr lang="ru-RU" sz="1200" kern="1200" dirty="0"/>
            <a:t>5 млрд </a:t>
          </a:r>
          <a:r>
            <a:rPr lang="ru-RU" sz="1200" kern="1200" dirty="0" err="1"/>
            <a:t>руб</a:t>
          </a:r>
          <a:r>
            <a:rPr lang="en-US" sz="1200" kern="1200" dirty="0"/>
            <a:t>. </a:t>
          </a:r>
          <a:r>
            <a:rPr lang="ru-RU" sz="1200" kern="1200" dirty="0"/>
            <a:t>за первый квартал 2022 г </a:t>
          </a:r>
        </a:p>
      </dsp:txBody>
      <dsp:txXfrm>
        <a:off x="3580009" y="1703719"/>
        <a:ext cx="2880330" cy="2234392"/>
      </dsp:txXfrm>
    </dsp:sp>
    <dsp:sp modelId="{869E6585-1C72-4E82-914E-39E2C4E28665}">
      <dsp:nvSpPr>
        <dsp:cNvPr id="0" name=""/>
        <dsp:cNvSpPr/>
      </dsp:nvSpPr>
      <dsp:spPr>
        <a:xfrm>
          <a:off x="6953631" y="364439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Наши преимущества</a:t>
          </a:r>
        </a:p>
      </dsp:txBody>
      <dsp:txXfrm>
        <a:off x="6953631" y="364439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9297" y="1783825"/>
          <a:ext cx="3059169" cy="2110726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Более низкая розничная цена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Новизна идеи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500" kern="1200" dirty="0"/>
        </a:p>
      </dsp:txBody>
      <dsp:txXfrm>
        <a:off x="6979297" y="1783825"/>
        <a:ext cx="3059169" cy="2110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5AE6C-663F-442D-B3CF-4E063C59D8CD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47E23-7288-4557-B2F6-03725C1E3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95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47E23-7288-4557-B2F6-03725C1E31A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162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47E23-7288-4557-B2F6-03725C1E31A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8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6.png"/><Relationship Id="rId4" Type="http://schemas.openxmlformats.org/officeDocument/2006/relationships/diagramData" Target="../diagrams/data3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&#1055;&#1088;&#1086;&#1077;&#1082;&#1090;%20&#1087;&#1088;&#1077;&#1079;&#1077;&#1085;&#1090;&#1072;&#1094;&#1080;&#1103;.pptx" TargetMode="External"/><Relationship Id="rId7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mailto:maratiksoldatik@icloud.com" TargetMode="External"/><Relationship Id="rId11" Type="http://schemas.openxmlformats.org/officeDocument/2006/relationships/hyperlink" Target="mailto:Liza.kutyanova@gmail.com" TargetMode="External"/><Relationship Id="rId5" Type="http://schemas.openxmlformats.org/officeDocument/2006/relationships/hyperlink" Target="&#1055;&#1088;&#1077;&#1079;&#1077;&#1085;&#1090;&#1072;&#1094;&#1080;&#1103;%20&#1055;&#1088;&#1086;&#1077;&#1082;&#1090;.pptx" TargetMode="External"/><Relationship Id="rId10" Type="http://schemas.openxmlformats.org/officeDocument/2006/relationships/image" Target="../media/image6.jpeg"/><Relationship Id="rId4" Type="http://schemas.openxmlformats.org/officeDocument/2006/relationships/hyperlink" Target="mailto:phudakova32@gmail.com" TargetMode="External"/><Relationship Id="rId9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0" strike="noStrike" spc="-1" dirty="0" err="1">
                <a:latin typeface="+mj-lt"/>
                <a:cs typeface="Times New Roman" panose="02020603050405020304" pitchFamily="18" charset="0"/>
              </a:rPr>
              <a:t>Vers</a:t>
            </a:r>
            <a:r>
              <a:rPr lang="en-US" sz="4800" b="0" strike="noStrike" spc="-1" dirty="0">
                <a:latin typeface="+mj-lt"/>
                <a:cs typeface="Times New Roman" panose="02020603050405020304" pitchFamily="18" charset="0"/>
              </a:rPr>
              <a:t> la tour Eiffel</a:t>
            </a:r>
          </a:p>
          <a:p>
            <a:pPr algn="ctr">
              <a:lnSpc>
                <a:spcPct val="100000"/>
              </a:lnSpc>
            </a:pPr>
            <a:r>
              <a:rPr lang="ru-RU" sz="4800" b="0" strike="noStrike" spc="-1" dirty="0">
                <a:latin typeface="+mj-lt"/>
                <a:cs typeface="Times New Roman" panose="02020603050405020304" pitchFamily="18" charset="0"/>
              </a:rPr>
              <a:t>Эклеры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99088" y="3279796"/>
            <a:ext cx="2329306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Зорина Елена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Знание французского языка</a:t>
            </a:r>
            <a:r>
              <a:rPr lang="en-US" sz="1400" i="1" dirty="0"/>
              <a:t>,</a:t>
            </a:r>
            <a:r>
              <a:rPr lang="ru-RU" sz="1400" i="1" dirty="0"/>
              <a:t> умение работать в 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Реализатор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Лидер-Марат Минибаев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2435463" y="3390374"/>
            <a:ext cx="2409749" cy="1219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Елизавета </a:t>
            </a:r>
            <a:r>
              <a:rPr lang="ru-RU" sz="1400" i="1" dirty="0" err="1"/>
              <a:t>Кутянова</a:t>
            </a:r>
            <a:endParaRPr lang="ru-RU" sz="1400" i="1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Знание французского языка</a:t>
            </a:r>
            <a:r>
              <a:rPr lang="en-US" sz="1400" i="1" dirty="0"/>
              <a:t>,</a:t>
            </a:r>
            <a:r>
              <a:rPr lang="ru-RU" sz="1400" i="1" dirty="0"/>
              <a:t> хорошо разбирается в дизайне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Генератор идей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4752280" y="3437391"/>
            <a:ext cx="2232248" cy="98206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Марат Минибаев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Знание французского языка</a:t>
            </a:r>
            <a:r>
              <a:rPr lang="en-US" sz="1400" i="1" dirty="0"/>
              <a:t>,</a:t>
            </a:r>
            <a:r>
              <a:rPr lang="ru-RU" sz="1400" i="1" dirty="0"/>
              <a:t> лидерские качества</a:t>
            </a:r>
            <a:r>
              <a:rPr lang="en-US" sz="1400" i="1" dirty="0"/>
              <a:t>,</a:t>
            </a:r>
            <a:r>
              <a:rPr lang="ru-RU" sz="1400" i="1" dirty="0"/>
              <a:t> разбирается в настольных играх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Мотиватор</a:t>
            </a:r>
            <a:endParaRPr lang="ru-RU" sz="1400" dirty="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090664A6-07AB-D8CB-3E9D-41C62688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76" y="1072559"/>
            <a:ext cx="1598247" cy="213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F98F00D0-6CA6-D0CD-3BFD-34DB30962127}"/>
              </a:ext>
            </a:extLst>
          </p:cNvPr>
          <p:cNvSpPr txBox="1">
            <a:spLocks/>
          </p:cNvSpPr>
          <p:nvPr/>
        </p:nvSpPr>
        <p:spPr>
          <a:xfrm>
            <a:off x="7416575" y="3445111"/>
            <a:ext cx="1944217" cy="106197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Полина Худякова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Знание французского языка</a:t>
            </a:r>
            <a:r>
              <a:rPr lang="en-US" sz="1400" i="1" dirty="0"/>
              <a:t>,</a:t>
            </a:r>
            <a:r>
              <a:rPr lang="ru-RU" sz="1400" i="1" dirty="0"/>
              <a:t> разбирается в географии Франции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/>
              <a:t>Контролер</a:t>
            </a:r>
          </a:p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FFBC54E-6D57-09DC-EDEF-4A54BA517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394" y="1074867"/>
            <a:ext cx="1633423" cy="217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783EAC-9E85-9AF1-07EA-156B1C02B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119" y="1070623"/>
            <a:ext cx="2024061" cy="220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E46F7AB2-CB96-DB5A-0588-C2D4747AF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860" y="1060332"/>
            <a:ext cx="1659163" cy="220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436329" y="327997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1900" b="0" dirty="0">
                <a:solidFill>
                  <a:schemeClr val="tx1"/>
                </a:solidFill>
                <a:cs typeface="Times New Roman" panose="02020603050405020304" pitchFamily="18" charset="0"/>
              </a:rPr>
              <a:t>Настольная игра «</a:t>
            </a:r>
            <a:r>
              <a:rPr lang="en-US" sz="1900" b="0" dirty="0" err="1">
                <a:solidFill>
                  <a:schemeClr val="tx1"/>
                </a:solidFill>
                <a:cs typeface="Times New Roman" panose="02020603050405020304" pitchFamily="18" charset="0"/>
              </a:rPr>
              <a:t>Vers</a:t>
            </a:r>
            <a:r>
              <a:rPr lang="en-US" sz="1900" b="0" dirty="0">
                <a:solidFill>
                  <a:schemeClr val="tx1"/>
                </a:solidFill>
                <a:cs typeface="Times New Roman" panose="02020603050405020304" pitchFamily="18" charset="0"/>
              </a:rPr>
              <a:t> la tour Eiffel</a:t>
            </a:r>
            <a:r>
              <a:rPr lang="ru-RU" sz="1900" b="0" dirty="0">
                <a:solidFill>
                  <a:schemeClr val="tx1"/>
                </a:solidFill>
                <a:cs typeface="Times New Roman" panose="02020603050405020304" pitchFamily="18" charset="0"/>
              </a:rPr>
              <a:t>» для развития интереса у детей 12+ лет в изучении французского языка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5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432296" y="24298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7166894"/>
              </p:ext>
            </p:extLst>
          </p:nvPr>
        </p:nvGraphicFramePr>
        <p:xfrm>
          <a:off x="139690" y="1398715"/>
          <a:ext cx="9649072" cy="1940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611138"/>
            <a:ext cx="3960440" cy="3615961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Наш проект представляет собой настольную игру</a:t>
            </a: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которая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состоит из </a:t>
            </a:r>
            <a:r>
              <a:rPr lang="ru-RU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1-го игрового поля на 3</a:t>
            </a: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х игроков</a:t>
            </a: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На игровом поле изображены известные достопримечательности Франции и поля для игры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latin typeface="+mj-lt"/>
              </a:rPr>
              <a:t>Мы разработали макет и правила</a:t>
            </a:r>
            <a:r>
              <a:rPr lang="en-US" sz="1400" kern="0" dirty="0">
                <a:latin typeface="+mj-lt"/>
              </a:rPr>
              <a:t>,</a:t>
            </a:r>
            <a:r>
              <a:rPr lang="ru-RU" sz="1400" kern="0" dirty="0">
                <a:latin typeface="+mj-lt"/>
              </a:rPr>
              <a:t> также продумали дизайн данной игры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483AF4C-81F3-0D1D-ED32-056E99E1C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240" y="1611139"/>
            <a:ext cx="5112568" cy="361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342773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/>
                        <a:t>Импортозамещение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u="none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u="none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/>
                        <a:t>                  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70" y="4295475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65" y="4659106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348109" y="926870"/>
            <a:ext cx="90681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Мы провели опрос и выяснили что нашим продуктом могут заинтересоваться родители детей и подростков</a:t>
            </a:r>
            <a:r>
              <a:rPr lang="en-US" sz="1400" dirty="0"/>
              <a:t>,</a:t>
            </a:r>
            <a:r>
              <a:rPr lang="ru-RU" sz="1400" dirty="0"/>
              <a:t> в особенности женщины</a:t>
            </a:r>
          </a:p>
          <a:p>
            <a:r>
              <a:rPr lang="ru-RU" sz="1400" dirty="0"/>
              <a:t>Родители</a:t>
            </a:r>
            <a:r>
              <a:rPr lang="en-US" sz="1400" dirty="0"/>
              <a:t>: </a:t>
            </a:r>
            <a:r>
              <a:rPr lang="ru-RU" sz="1400" dirty="0"/>
              <a:t>хотят видеть развитие и совершенствование навыков у своего ребенка</a:t>
            </a:r>
            <a:r>
              <a:rPr lang="en-US" sz="1400" dirty="0"/>
              <a:t>,</a:t>
            </a:r>
            <a:r>
              <a:rPr lang="ru-RU" sz="1400" dirty="0"/>
              <a:t> </a:t>
            </a:r>
            <a:r>
              <a:rPr lang="ru-RU" sz="1400" dirty="0">
                <a:solidFill>
                  <a:srgbClr val="000000"/>
                </a:solidFill>
              </a:rPr>
              <a:t>к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ак правило, это женщина, любящая одновременно и получать новую информацию, и давать советы другим. Она гордится достижениями своих детей, и она любит рассказывать о них. Ей хочется оперативно получать достоверную информацию о детском здоровье и воспитании. Она с интересом вовлекается в новые механики и новые форматы общения. Ее привлекает легкий развлекательный контент, который несет информационную пользу. </a:t>
            </a:r>
            <a:endParaRPr lang="ru-RU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B1F3F3-5E8C-0609-7536-B7928D57F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85" y="2842050"/>
            <a:ext cx="3059200" cy="242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4C9CDC5-45E0-AD3E-247F-149E57CF2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796" y="2842050"/>
            <a:ext cx="3005458" cy="242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ADD5F58-E909-B1B3-C9DB-9C22318AF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613" y="2842050"/>
            <a:ext cx="2870775" cy="232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264" y="83575"/>
            <a:ext cx="9071280" cy="125028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latin typeface="+mj-lt"/>
              </a:rPr>
              <a:t>Портрет потребителя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FE3AFC8-F715-0434-148E-D9FB4B9B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193" y="1183105"/>
            <a:ext cx="2380624" cy="194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D25E2C8-EE8E-C16B-4667-221916DA5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439" y="3559941"/>
            <a:ext cx="3094133" cy="164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5A4E8A5-EDA9-F118-BA8D-3E48879A772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96569" y="1833333"/>
            <a:ext cx="5365982" cy="3837270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Имя клиента: родители и их дети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 дети 12 лет и более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Пол: мужской, женский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положение: все 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жительства: не важно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занимается: изучение французского языка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Доход: средний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не важно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он хочет: выучить французский язык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для него важно: изучать иностранный язык на постоянной основе, с интересом для себя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он хочет избежать: перестать изучать языки из-за нежелания, нехотения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он боится: что ему станет скучно повышать свои лингвистические способности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мешает ему купить: осознание того, что эта игра будет неинтересной, как и другие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Мнение сверстников об этой игре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решает покупать или нет: родители детей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дети у которых есть деньги на карманные расходы </a:t>
            </a: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012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673839" y="1755155"/>
            <a:ext cx="5119001" cy="38645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600" b="1" i="1" dirty="0">
                <a:effectLst/>
              </a:rPr>
              <a:t>PAM (</a:t>
            </a:r>
            <a:r>
              <a:rPr lang="ru-RU" sz="1600" b="1" i="1" dirty="0" err="1">
                <a:effectLst/>
              </a:rPr>
              <a:t>Potential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Market) – 278 865 </a:t>
            </a:r>
            <a:r>
              <a:rPr lang="ru-RU" sz="1600" b="1" i="1" dirty="0" err="1">
                <a:effectLst/>
              </a:rPr>
              <a:t>тыс</a:t>
            </a:r>
            <a:r>
              <a:rPr lang="en-US" sz="1600" b="1" i="1" dirty="0">
                <a:effectLst/>
              </a:rPr>
              <a:t>.</a:t>
            </a:r>
            <a:r>
              <a:rPr lang="ru-RU" sz="1600" b="1" i="1" dirty="0">
                <a:effectLst/>
              </a:rPr>
              <a:t> человек</a:t>
            </a:r>
          </a:p>
          <a:p>
            <a:pPr algn="l"/>
            <a:r>
              <a:rPr lang="ru-RU" sz="1600" b="1" i="1" dirty="0">
                <a:effectLst/>
              </a:rPr>
              <a:t>TAM (Total </a:t>
            </a:r>
            <a:r>
              <a:rPr lang="ru-RU" sz="1600" b="1" i="1" dirty="0" err="1">
                <a:effectLst/>
              </a:rPr>
              <a:t>Addressable</a:t>
            </a:r>
            <a:r>
              <a:rPr lang="ru-RU" sz="1600" b="1" i="1" dirty="0">
                <a:effectLst/>
              </a:rPr>
              <a:t> Market) – 5</a:t>
            </a:r>
            <a:r>
              <a:rPr lang="en-US" sz="1600" b="1" i="1" dirty="0">
                <a:effectLst/>
              </a:rPr>
              <a:t>,</a:t>
            </a:r>
            <a:r>
              <a:rPr lang="ru-RU" sz="1600" b="1" i="1" dirty="0">
                <a:effectLst/>
              </a:rPr>
              <a:t>4 млн</a:t>
            </a:r>
            <a:r>
              <a:rPr lang="en-US" sz="1600" b="1" i="1" dirty="0">
                <a:effectLst/>
              </a:rPr>
              <a:t>.</a:t>
            </a:r>
            <a:r>
              <a:rPr lang="ru-RU" sz="1600" b="1" i="1" dirty="0">
                <a:effectLst/>
              </a:rPr>
              <a:t> человек</a:t>
            </a:r>
          </a:p>
          <a:p>
            <a:pPr algn="l"/>
            <a:r>
              <a:rPr lang="ru-RU" sz="1600" b="1" i="1" dirty="0">
                <a:effectLst/>
              </a:rPr>
              <a:t>SAM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</a:t>
            </a:r>
            <a:r>
              <a:rPr lang="ru-RU" sz="1600" b="1" i="1" dirty="0" err="1">
                <a:effectLst/>
              </a:rPr>
              <a:t>Available</a:t>
            </a:r>
            <a:r>
              <a:rPr lang="ru-RU" sz="1600" b="1" i="1" dirty="0">
                <a:effectLst/>
              </a:rPr>
              <a:t> Market) – </a:t>
            </a:r>
            <a:r>
              <a:rPr lang="ru-RU" sz="1600" b="1" i="1" dirty="0"/>
              <a:t>2 млн</a:t>
            </a:r>
            <a:r>
              <a:rPr lang="en-US" sz="1600" b="1" i="1" dirty="0"/>
              <a:t>.</a:t>
            </a:r>
            <a:r>
              <a:rPr lang="ru-RU" sz="1600" b="1" i="1" dirty="0"/>
              <a:t> человек </a:t>
            </a:r>
            <a:endParaRPr lang="ru-RU" sz="1600" b="1" i="1" dirty="0">
              <a:effectLst/>
            </a:endParaRPr>
          </a:p>
          <a:p>
            <a:pPr algn="l"/>
            <a:r>
              <a:rPr lang="ru-RU" sz="1600" b="1" i="1" dirty="0">
                <a:effectLst/>
              </a:rPr>
              <a:t>SOM (</a:t>
            </a:r>
            <a:r>
              <a:rPr lang="ru-RU" sz="1600" b="1" i="1" dirty="0" err="1">
                <a:effectLst/>
              </a:rPr>
              <a:t>Serviceable</a:t>
            </a:r>
            <a:r>
              <a:rPr lang="ru-RU" sz="1600" b="1" i="1" dirty="0">
                <a:effectLst/>
              </a:rPr>
              <a:t> &amp; </a:t>
            </a:r>
            <a:r>
              <a:rPr lang="ru-RU" sz="1600" b="1" i="1" dirty="0" err="1">
                <a:effectLst/>
              </a:rPr>
              <a:t>Obtainable</a:t>
            </a:r>
            <a:r>
              <a:rPr lang="ru-RU" sz="1600" b="1" i="1" dirty="0">
                <a:effectLst/>
              </a:rPr>
              <a:t> Market) – 215 </a:t>
            </a:r>
            <a:r>
              <a:rPr lang="ru-RU" sz="1600" b="1" i="1" dirty="0" err="1">
                <a:effectLst/>
              </a:rPr>
              <a:t>тыс</a:t>
            </a:r>
            <a:r>
              <a:rPr lang="en-US" sz="1600" b="1" i="1" dirty="0">
                <a:effectLst/>
              </a:rPr>
              <a:t>.</a:t>
            </a:r>
            <a:r>
              <a:rPr lang="ru-RU" sz="1600" b="1" i="1" dirty="0">
                <a:effectLst/>
              </a:rPr>
              <a:t> человек</a:t>
            </a:r>
            <a:endParaRPr lang="ru-RU" sz="1600" i="1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5776" y="91080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8895100"/>
              </p:ext>
            </p:extLst>
          </p:nvPr>
        </p:nvGraphicFramePr>
        <p:xfrm>
          <a:off x="9828" y="81905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Изображение выглядит как текст, логотип, Шрифт, Торговая марка&#10;&#10;Автоматически созданное описание">
            <a:extLst>
              <a:ext uri="{FF2B5EF4-FFF2-40B4-BE49-F238E27FC236}">
                <a16:creationId xmlns:a16="http://schemas.microsoft.com/office/drawing/2014/main" id="{DCBE2EA2-3754-C056-6E25-0B8547DE89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8424" y="2650317"/>
            <a:ext cx="360040" cy="27900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10CB2DF-BD11-6F5B-D28B-9EE759709A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6396" y="3751733"/>
            <a:ext cx="504056" cy="359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64645" y="1541034"/>
            <a:ext cx="187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Массовый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73067" y="1465472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Дизайн</a:t>
            </a:r>
            <a:r>
              <a:rPr lang="en-US" sz="1200" i="1" dirty="0"/>
              <a:t> – </a:t>
            </a:r>
            <a:r>
              <a:rPr lang="ru-RU" sz="1200" i="1" dirty="0"/>
              <a:t>Современный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Цена – 700 </a:t>
            </a:r>
            <a:r>
              <a:rPr lang="ru-RU" sz="1200" i="1" dirty="0" err="1"/>
              <a:t>руб</a:t>
            </a:r>
            <a:endParaRPr lang="ru-RU" sz="1200" i="1" dirty="0"/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/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22805" y="2839628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/>
              <a:t>Прямые</a:t>
            </a:r>
            <a:r>
              <a:rPr lang="en-US" sz="1200" b="1" i="1" dirty="0"/>
              <a:t>:</a:t>
            </a:r>
            <a:r>
              <a:rPr lang="ru-RU" sz="1200" b="1" i="1" dirty="0"/>
              <a:t> </a:t>
            </a:r>
            <a:r>
              <a:rPr lang="en-US" sz="1200" b="1" i="1" dirty="0"/>
              <a:t>WB,</a:t>
            </a:r>
            <a:r>
              <a:rPr lang="ru-RU" sz="1200" b="1" i="1" dirty="0"/>
              <a:t> </a:t>
            </a:r>
            <a:r>
              <a:rPr lang="en-US" sz="1200" b="1" i="1" dirty="0"/>
              <a:t>Ozon </a:t>
            </a:r>
            <a:endParaRPr lang="ru-RU" sz="12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Автоматизированное 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215662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Продажа продукта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Финансы – стартовые инвестиции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42396" y="1602889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/>
              <a:t>Производство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Партнёры- нет Посредники - СДЭК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/>
              <a:t>Поставщики – Типография</a:t>
            </a:r>
            <a:r>
              <a:rPr lang="en-US" sz="1400" i="1" dirty="0"/>
              <a:t>,</a:t>
            </a:r>
            <a:r>
              <a:rPr lang="ru-RU" sz="1400" i="1" dirty="0"/>
              <a:t> ООО «Фаворит Опт»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4806790" cy="1400383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100" i="1" dirty="0"/>
              <a:t>Переменные издержки</a:t>
            </a:r>
            <a:r>
              <a:rPr lang="en-US" sz="1100" i="1" dirty="0"/>
              <a:t>: </a:t>
            </a:r>
            <a:r>
              <a:rPr lang="ru-RU" sz="1100" i="1" dirty="0"/>
              <a:t>материалы ( печать А3 - 36 комплектов</a:t>
            </a:r>
            <a:r>
              <a:rPr lang="en-US" sz="1100" i="1" dirty="0"/>
              <a:t>,</a:t>
            </a:r>
            <a:r>
              <a:rPr lang="ru-RU" sz="1100" i="1" dirty="0"/>
              <a:t> крышка дно - 36 штук</a:t>
            </a:r>
            <a:r>
              <a:rPr lang="en-US" sz="1100" i="1" dirty="0"/>
              <a:t>,</a:t>
            </a:r>
            <a:r>
              <a:rPr lang="ru-RU" sz="1100" i="1" dirty="0"/>
              <a:t> игральные кости - 36 штук)</a:t>
            </a:r>
            <a:r>
              <a:rPr lang="en-US" sz="1100" i="1" dirty="0"/>
              <a:t>,</a:t>
            </a:r>
            <a:r>
              <a:rPr lang="ru-RU" sz="1100" i="1" dirty="0"/>
              <a:t> услуги типографии</a:t>
            </a:r>
          </a:p>
          <a:p>
            <a:r>
              <a:rPr lang="ru-RU" sz="1100" i="1" dirty="0"/>
              <a:t>Налог – 4% с </a:t>
            </a:r>
            <a:r>
              <a:rPr lang="ru-RU" sz="1100" i="1" dirty="0" err="1"/>
              <a:t>физ.лиц</a:t>
            </a:r>
            <a:r>
              <a:rPr lang="ru-RU" sz="1100" i="1" dirty="0"/>
              <a:t>, 6% - с </a:t>
            </a:r>
            <a:r>
              <a:rPr lang="ru-RU" sz="1100" i="1" dirty="0" err="1"/>
              <a:t>юр.лиц</a:t>
            </a:r>
            <a:r>
              <a:rPr lang="ru-RU" sz="1100" i="1" dirty="0"/>
              <a:t> 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4B5F0C-40B7-AE60-5D3E-902BB484F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24" y="1694656"/>
            <a:ext cx="8712968" cy="34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8FCBE36-9014-31FA-4824-0961EBAE3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664204"/>
              </p:ext>
            </p:extLst>
          </p:nvPr>
        </p:nvGraphicFramePr>
        <p:xfrm>
          <a:off x="1007864" y="1184110"/>
          <a:ext cx="6768624" cy="3866767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384312">
                  <a:extLst>
                    <a:ext uri="{9D8B030D-6E8A-4147-A177-3AD203B41FA5}">
                      <a16:colId xmlns:a16="http://schemas.microsoft.com/office/drawing/2014/main" val="3330031007"/>
                    </a:ext>
                  </a:extLst>
                </a:gridCol>
                <a:gridCol w="3384312">
                  <a:extLst>
                    <a:ext uri="{9D8B030D-6E8A-4147-A177-3AD203B41FA5}">
                      <a16:colId xmlns:a16="http://schemas.microsoft.com/office/drawing/2014/main" val="1303861758"/>
                    </a:ext>
                  </a:extLst>
                </a:gridCol>
              </a:tblGrid>
              <a:tr h="190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SMART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Цели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1719762476"/>
                  </a:ext>
                </a:extLst>
              </a:tr>
              <a:tr h="1103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S(конкретность)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РЕЗУЛЬТАТ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ДОСТИЖЕНИЯ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Получение прибыли путем продажи 36  настольных игр.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2033234812"/>
                  </a:ext>
                </a:extLst>
              </a:tr>
              <a:tr h="494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M(Измеримость)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СКОЛЬКО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В размере не менее 15000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2947125239"/>
                  </a:ext>
                </a:extLst>
              </a:tr>
              <a:tr h="791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A(Достижимость)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ВОЗМОЖНО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При помощи стратегии воронки продаж (установление контакта -&gt;выявление потребностей-&gt;презентация-&gt; согласование -&gt;оплата).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3054589396"/>
                  </a:ext>
                </a:extLst>
              </a:tr>
              <a:tr h="791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R(Важность)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НЕОБХОДИМО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Реализация проекта, получение максимальной прибыли, повышения интереса у детей в изучении французского языка.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3583801968"/>
                  </a:ext>
                </a:extLst>
              </a:tr>
              <a:tr h="494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T(Срок)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КОГДА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Добиться поставленных целей к 1.04.2024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1489073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Содержимое 5">
            <a:extLst>
              <a:ext uri="{FF2B5EF4-FFF2-40B4-BE49-F238E27FC236}">
                <a16:creationId xmlns:a16="http://schemas.microsoft.com/office/drawing/2014/main" id="{DBC6E71C-6D0C-926F-0713-3E73AE476E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692949"/>
              </p:ext>
            </p:extLst>
          </p:nvPr>
        </p:nvGraphicFramePr>
        <p:xfrm>
          <a:off x="143766" y="1683147"/>
          <a:ext cx="9793089" cy="3008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800" dirty="0"/>
                        <a:t>Печать игры на бумаге 90 г. матовая (36 шт.)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2880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Игральные кости и фигурки (36 комплекта)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Упаковка крышка-дно</a:t>
                      </a:r>
                    </a:p>
                    <a:p>
                      <a:r>
                        <a:rPr lang="ru-RU" sz="2000" dirty="0"/>
                        <a:t>(36 комплектов)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2700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4476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9180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931CF6-DAE9-99DF-60D5-B2345B04594F}"/>
              </a:ext>
            </a:extLst>
          </p:cNvPr>
          <p:cNvSpPr txBox="1"/>
          <p:nvPr/>
        </p:nvSpPr>
        <p:spPr>
          <a:xfrm>
            <a:off x="595190" y="1899171"/>
            <a:ext cx="8890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ru-RU" sz="2400" dirty="0">
                <a:ea typeface="MS Gothic" pitchFamily="49" charset="-128"/>
              </a:rPr>
              <a:t>Выбранная организационно-правовая форма:</a:t>
            </a:r>
          </a:p>
          <a:p>
            <a:pPr>
              <a:buFont typeface="Times New Roman" pitchFamily="18" charset="0"/>
              <a:buNone/>
            </a:pPr>
            <a:r>
              <a:rPr lang="ru-RU" sz="2400" dirty="0">
                <a:ea typeface="MS Gothic" pitchFamily="49" charset="-128"/>
              </a:rPr>
              <a:t>Самозанятость</a:t>
            </a:r>
          </a:p>
          <a:p>
            <a:pPr>
              <a:buFont typeface="Times New Roman" pitchFamily="18" charset="0"/>
              <a:buNone/>
            </a:pPr>
            <a:endParaRPr lang="ru-RU" sz="2400" dirty="0">
              <a:ea typeface="MS Gothic" pitchFamily="49" charset="-128"/>
            </a:endParaRPr>
          </a:p>
          <a:p>
            <a:r>
              <a:rPr lang="ru-RU" sz="2400" dirty="0">
                <a:ea typeface="MS Gothic" pitchFamily="49" charset="-128"/>
              </a:rPr>
              <a:t>Выбранная система налогообложения:</a:t>
            </a:r>
          </a:p>
          <a:p>
            <a:r>
              <a:rPr lang="ru-RU" sz="2400" dirty="0">
                <a:ea typeface="MS Gothic" pitchFamily="49" charset="-128"/>
              </a:rPr>
              <a:t>Налог на профессиональный доход</a:t>
            </a:r>
          </a:p>
          <a:p>
            <a:r>
              <a:rPr lang="ru-RU" sz="2400" dirty="0">
                <a:ea typeface="MS Gothic" pitchFamily="49" charset="-128"/>
              </a:rPr>
              <a:t>4% - физические лица, 6% - юридические лица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61F767B-8742-8846-5CC0-EA1BA7215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365038"/>
              </p:ext>
            </p:extLst>
          </p:nvPr>
        </p:nvGraphicFramePr>
        <p:xfrm>
          <a:off x="0" y="1107084"/>
          <a:ext cx="10080630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961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438135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262761">
                  <a:extLst>
                    <a:ext uri="{9D8B030D-6E8A-4147-A177-3AD203B41FA5}">
                      <a16:colId xmlns:a16="http://schemas.microsoft.com/office/drawing/2014/main" val="4161217147"/>
                    </a:ext>
                  </a:extLst>
                </a:gridCol>
                <a:gridCol w="601335">
                  <a:extLst>
                    <a:ext uri="{9D8B030D-6E8A-4147-A177-3AD203B41FA5}">
                      <a16:colId xmlns:a16="http://schemas.microsoft.com/office/drawing/2014/main" val="4131654167"/>
                    </a:ext>
                  </a:extLst>
                </a:gridCol>
                <a:gridCol w="794052">
                  <a:extLst>
                    <a:ext uri="{9D8B030D-6E8A-4147-A177-3AD203B41FA5}">
                      <a16:colId xmlns:a16="http://schemas.microsoft.com/office/drawing/2014/main" val="4020325633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7838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80168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928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Ед. изм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79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79780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347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2100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25200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344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9180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9180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44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88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Печать, упаковка, игральные фигурки и кости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effectLst/>
                          <a:latin typeface="+mn-lt"/>
                        </a:rPr>
                        <a:t> 9180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9180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359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ПРИБЫЛЬ ДО НАЛОГООБЛОЖЕНИЯ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-7080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2100 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2100 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2100 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2100 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16020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44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84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84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84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84 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84 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84 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84 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1008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44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 -7164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2016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2016 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2016 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2016 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2016 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2016 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 15012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344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НАКОПЛЕННАЯ ПРИБЫЛЬ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 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-7164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-5148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-3132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-1116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4932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6948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8964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10980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12996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15012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157751"/>
                  </a:ext>
                </a:extLst>
              </a:tr>
              <a:tr h="269023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9180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19B20AF-0E89-C549-0384-44CC31D61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335671"/>
              </p:ext>
            </p:extLst>
          </p:nvPr>
        </p:nvGraphicFramePr>
        <p:xfrm>
          <a:off x="179772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15012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Между 4-5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73081E6-EC7E-D929-FF16-B1391945A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623393"/>
              </p:ext>
            </p:extLst>
          </p:nvPr>
        </p:nvGraphicFramePr>
        <p:xfrm>
          <a:off x="827843" y="891059"/>
          <a:ext cx="8424935" cy="4394846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84987">
                  <a:extLst>
                    <a:ext uri="{9D8B030D-6E8A-4147-A177-3AD203B41FA5}">
                      <a16:colId xmlns:a16="http://schemas.microsoft.com/office/drawing/2014/main" val="3330031007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3994176272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1303861758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3146190688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863283354"/>
                    </a:ext>
                  </a:extLst>
                </a:gridCol>
              </a:tblGrid>
              <a:tr h="20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Действие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Ресурс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1719762476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Узнать мнение потенциальных покупателей о продукте </a:t>
                      </a:r>
                    </a:p>
                  </a:txBody>
                  <a:tcPr marL="30438" marR="3043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Провести опрос через 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гугл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форму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09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Домашний компьютер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Елизавета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2033234812"/>
                  </a:ext>
                </a:extLst>
              </a:tr>
              <a:tr h="535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дизайна игры</a:t>
                      </a:r>
                    </a:p>
                  </a:txBody>
                  <a:tcPr marL="30438" marR="3043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Нарисовать прототип игрового поля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Photoshop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Марат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2947125239"/>
                  </a:ext>
                </a:extLst>
              </a:tr>
              <a:tr h="441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Выяснить себестоимость товара посредством консультации с типографией </a:t>
                      </a:r>
                    </a:p>
                  </a:txBody>
                  <a:tcPr marL="30438" marR="3043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рынка типографических услуг и нахождение оптимального варианта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Мобильный телефон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Полина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3054589396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Определить цену продукта с учетом себестоимости </a:t>
                      </a:r>
                    </a:p>
                  </a:txBody>
                  <a:tcPr marL="30438" marR="3043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Найти оптимальную цену для получения прибыли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19</a:t>
                      </a: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en-US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Калькулятор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Марат 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3583801968"/>
                  </a:ext>
                </a:extLst>
              </a:tr>
              <a:tr h="535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Найти первых покупателей</a:t>
                      </a:r>
                    </a:p>
                  </a:txBody>
                  <a:tcPr marL="30438" marR="30438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Прорекламировать продукт в 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сетях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01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Вконтакте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30438" marR="30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Елена</a:t>
                      </a:r>
                    </a:p>
                  </a:txBody>
                  <a:tcPr marL="30438" marR="30438" marT="0" marB="0"/>
                </a:tc>
                <a:extLst>
                  <a:ext uri="{0D108BD9-81ED-4DB2-BD59-A6C34878D82A}">
                    <a16:rowId xmlns:a16="http://schemas.microsoft.com/office/drawing/2014/main" val="1489073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92596" y="330656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Елена Зорина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+7(951)193-63-88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hlinkClick r:id="rId3" action="ppaction://hlinkpres?slideindex=1&amp;slidetitle="/>
              </a:rPr>
              <a:t>zorina-ln-2004@bk.ru</a:t>
            </a:r>
            <a:endParaRPr lang="ru-RU" sz="1400" b="1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308585" y="341986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Полина Худякова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+7(904)277-08-10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b="0" i="0" u="none" strike="noStrike" dirty="0">
                <a:effectLst/>
                <a:latin typeface="-apple-system"/>
                <a:hlinkClick r:id="rId4"/>
              </a:rPr>
              <a:t>phudakova32@gmail.com</a:t>
            </a:r>
            <a:endParaRPr lang="ru-RU" sz="1400" b="0" i="0" u="none" strike="noStrike" dirty="0">
              <a:effectLst/>
              <a:latin typeface="-apple-system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cs"/>
                <a:hlinkClick r:id="rId5" action="ppaction://hlinkpres?slideindex=1&amp;slidetitle="/>
              </a:rPr>
              <a:t>https://vk.com/polina.khudyakova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803328" y="3402071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Марат Минибаев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+7(912)445-30-82 </a:t>
            </a:r>
          </a:p>
          <a:p>
            <a:pPr algn="ctr">
              <a:lnSpc>
                <a:spcPct val="110000"/>
              </a:lnSpc>
            </a:pPr>
            <a:r>
              <a:rPr lang="en-US" sz="1400" b="0" i="0" u="none" strike="noStrike" dirty="0">
                <a:effectLst/>
                <a:latin typeface="-apple-system"/>
                <a:hlinkClick r:id="rId6"/>
              </a:rPr>
              <a:t>maratiksoldatik@icloud.com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cs"/>
                <a:hlinkClick r:id="rId3" action="ppaction://hlinkpres?slideindex=1&amp;slidetitle="/>
              </a:rPr>
              <a:t>https://vk.com/minibaeff3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0AFF6E82-8470-7BBD-F9A9-86CB35138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91" y="1062187"/>
            <a:ext cx="1598247" cy="213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AE18E3-50F9-2814-A380-40341F36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86" y="1062187"/>
            <a:ext cx="1633423" cy="217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1F2508A3-56DE-FAF6-C598-71AE72B8F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663" y="1033116"/>
            <a:ext cx="2024061" cy="220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86BB3A96-D832-852C-EE9E-7ED96BDFE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08" y="1097847"/>
            <a:ext cx="1659163" cy="220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AE2BB-94B8-54EE-A103-E3C811477518}"/>
              </a:ext>
            </a:extLst>
          </p:cNvPr>
          <p:cNvSpPr txBox="1"/>
          <p:nvPr/>
        </p:nvSpPr>
        <p:spPr>
          <a:xfrm>
            <a:off x="215776" y="4093743"/>
            <a:ext cx="24958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 action="ppaction://hlinkpres?slideindex=1&amp;slidetitle="/>
              </a:rPr>
              <a:t>https://vk.com/noir_qe</a:t>
            </a:r>
            <a:endParaRPr lang="ru-RU" sz="1400" dirty="0"/>
          </a:p>
        </p:txBody>
      </p:sp>
      <p:sp>
        <p:nvSpPr>
          <p:cNvPr id="19" name="Содержимое 2">
            <a:extLst>
              <a:ext uri="{FF2B5EF4-FFF2-40B4-BE49-F238E27FC236}">
                <a16:creationId xmlns:a16="http://schemas.microsoft.com/office/drawing/2014/main" id="{F7F68D35-82B3-DC20-F9E6-5866EA36D879}"/>
              </a:ext>
            </a:extLst>
          </p:cNvPr>
          <p:cNvSpPr txBox="1">
            <a:spLocks/>
          </p:cNvSpPr>
          <p:nvPr/>
        </p:nvSpPr>
        <p:spPr>
          <a:xfrm>
            <a:off x="2356442" y="3407580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Елизавета </a:t>
            </a:r>
            <a:r>
              <a:rPr lang="ru-RU" sz="1400" b="1" dirty="0" err="1"/>
              <a:t>Кутянова</a:t>
            </a:r>
            <a:r>
              <a:rPr lang="ru-RU" sz="1400" b="1" dirty="0"/>
              <a:t> </a:t>
            </a:r>
          </a:p>
          <a:p>
            <a:pPr algn="ctr">
              <a:lnSpc>
                <a:spcPct val="110000"/>
              </a:lnSpc>
            </a:pPr>
            <a:r>
              <a:rPr lang="ru-RU" sz="1400" b="1" dirty="0"/>
              <a:t>+7(951)219-96-12 </a:t>
            </a:r>
          </a:p>
          <a:p>
            <a:pPr algn="ctr">
              <a:lnSpc>
                <a:spcPct val="110000"/>
              </a:lnSpc>
            </a:pPr>
            <a:r>
              <a:rPr lang="en-US" sz="1400" b="0" i="0" u="none" strike="noStrike" dirty="0">
                <a:effectLst/>
                <a:latin typeface="-apple-system"/>
                <a:hlinkClick r:id="rId11"/>
              </a:rPr>
              <a:t>Liza.kutyanova@gmail.com</a:t>
            </a:r>
            <a:endParaRPr lang="ru-RU" sz="1400" b="0" i="0" u="none" strike="noStrike" dirty="0">
              <a:effectLst/>
              <a:latin typeface="-apple-system"/>
            </a:endParaRP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cs"/>
                <a:hlinkClick r:id="rId3" action="ppaction://hlinkpres?slideindex=1&amp;slidetitle="/>
              </a:rPr>
              <a:t>https://vk.com/id316125143</a:t>
            </a: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8353</TotalTime>
  <Words>1364</Words>
  <Application>Microsoft Office PowerPoint</Application>
  <PresentationFormat>Произвольный</PresentationFormat>
  <Paragraphs>422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-apple-system</vt:lpstr>
      <vt:lpstr>Futura PT</vt:lpstr>
      <vt:lpstr>MS Gothic</vt:lpstr>
      <vt:lpstr>Arial</vt:lpstr>
      <vt:lpstr>Calibri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Портрет потребителя 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Марат Минибаев</cp:lastModifiedBy>
  <cp:revision>41</cp:revision>
  <dcterms:created xsi:type="dcterms:W3CDTF">2022-10-14T10:42:52Z</dcterms:created>
  <dcterms:modified xsi:type="dcterms:W3CDTF">2023-05-26T12:31:19Z</dcterms:modified>
  <dc:language>ru-RU</dc:language>
</cp:coreProperties>
</file>