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1" r:id="rId4"/>
    <p:sldId id="262" r:id="rId5"/>
    <p:sldId id="258" r:id="rId6"/>
    <p:sldId id="264" r:id="rId7"/>
    <p:sldId id="265" r:id="rId8"/>
    <p:sldId id="260" r:id="rId9"/>
    <p:sldId id="266" r:id="rId10"/>
    <p:sldId id="269" r:id="rId11"/>
    <p:sldId id="270" r:id="rId12"/>
    <p:sldId id="271" r:id="rId13"/>
    <p:sldId id="272" r:id="rId14"/>
    <p:sldId id="268" r:id="rId15"/>
    <p:sldId id="273" r:id="rId16"/>
    <p:sldId id="276" r:id="rId17"/>
    <p:sldId id="274" r:id="rId18"/>
    <p:sldId id="275"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опрос</c:v>
                </c:pt>
              </c:strCache>
            </c:strRef>
          </c:tx>
          <c:explosion val="8"/>
          <c:dPt>
            <c:idx val="0"/>
            <c:bubble3D val="0"/>
            <c:extLst>
              <c:ext xmlns:c16="http://schemas.microsoft.com/office/drawing/2014/chart" uri="{C3380CC4-5D6E-409C-BE32-E72D297353CC}">
                <c16:uniqueId val="{00000001-B9BD-4EE2-910D-7667D73211C1}"/>
              </c:ext>
            </c:extLst>
          </c:dPt>
          <c:cat>
            <c:strRef>
              <c:f>Лист1!$A$2:$A$4</c:f>
              <c:strCache>
                <c:ptCount val="3"/>
                <c:pt idx="0">
                  <c:v>За</c:v>
                </c:pt>
                <c:pt idx="1">
                  <c:v>Против</c:v>
                </c:pt>
                <c:pt idx="2">
                  <c:v>Воздержались от ответа </c:v>
                </c:pt>
              </c:strCache>
            </c:strRef>
          </c:cat>
          <c:val>
            <c:numRef>
              <c:f>Лист1!$B$2:$B$4</c:f>
              <c:numCache>
                <c:formatCode>General</c:formatCode>
                <c:ptCount val="3"/>
                <c:pt idx="0">
                  <c:v>4</c:v>
                </c:pt>
                <c:pt idx="1">
                  <c:v>1</c:v>
                </c:pt>
                <c:pt idx="2">
                  <c:v>1</c:v>
                </c:pt>
              </c:numCache>
            </c:numRef>
          </c:val>
          <c:extLst>
            <c:ext xmlns:c16="http://schemas.microsoft.com/office/drawing/2014/chart" uri="{C3380CC4-5D6E-409C-BE32-E72D297353CC}">
              <c16:uniqueId val="{00000002-B9BD-4EE2-910D-7667D73211C1}"/>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2940561377374349"/>
          <c:y val="5.4831870532903761E-2"/>
          <c:w val="0.34078549175287254"/>
          <c:h val="0.58214087323630703"/>
        </c:manualLayout>
      </c:layout>
      <c:overlay val="0"/>
    </c:legend>
    <c:plotVisOnly val="1"/>
    <c:dispBlanksAs val="gap"/>
    <c:showDLblsOverMax val="0"/>
  </c:chart>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75C05F-7F8D-4341-A304-184D4EEAA1D9}" type="datetimeFigureOut">
              <a:rPr lang="ru-RU" smtClean="0"/>
              <a:t>15.04.2025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8302C3-2D80-49BE-891B-C1DEF9B78525}" type="slidenum">
              <a:rPr lang="ru-RU" smtClean="0"/>
              <a:t>‹#›</a:t>
            </a:fld>
            <a:endParaRPr lang="ru-RU"/>
          </a:p>
        </p:txBody>
      </p:sp>
    </p:spTree>
    <p:extLst>
      <p:ext uri="{BB962C8B-B14F-4D97-AF65-F5344CB8AC3E}">
        <p14:creationId xmlns:p14="http://schemas.microsoft.com/office/powerpoint/2010/main" val="1029271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08302C3-2D80-49BE-891B-C1DEF9B78525}" type="slidenum">
              <a:rPr lang="ru-RU" smtClean="0"/>
              <a:t>3</a:t>
            </a:fld>
            <a:endParaRPr lang="ru-RU"/>
          </a:p>
        </p:txBody>
      </p:sp>
    </p:spTree>
    <p:extLst>
      <p:ext uri="{BB962C8B-B14F-4D97-AF65-F5344CB8AC3E}">
        <p14:creationId xmlns:p14="http://schemas.microsoft.com/office/powerpoint/2010/main" val="2622459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C21346-47F4-1EDF-77F8-0428B14577C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1BC4F120-8B13-B01F-E3E9-77EB66AFFF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A17F23B5-B46A-479D-EDEB-CB246AC3190C}"/>
              </a:ext>
            </a:extLst>
          </p:cNvPr>
          <p:cNvSpPr>
            <a:spLocks noGrp="1"/>
          </p:cNvSpPr>
          <p:nvPr>
            <p:ph type="dt" sz="half" idx="10"/>
          </p:nvPr>
        </p:nvSpPr>
        <p:spPr/>
        <p:txBody>
          <a:bodyPr/>
          <a:lstStyle/>
          <a:p>
            <a:fld id="{35E01C2B-C238-46F1-97B7-4E6FBFCC4B1F}" type="datetimeFigureOut">
              <a:rPr lang="ru-RU" smtClean="0"/>
              <a:t>15.04.2025</a:t>
            </a:fld>
            <a:endParaRPr lang="ru-RU"/>
          </a:p>
        </p:txBody>
      </p:sp>
      <p:sp>
        <p:nvSpPr>
          <p:cNvPr id="5" name="Нижний колонтитул 4">
            <a:extLst>
              <a:ext uri="{FF2B5EF4-FFF2-40B4-BE49-F238E27FC236}">
                <a16:creationId xmlns:a16="http://schemas.microsoft.com/office/drawing/2014/main" id="{E3265111-5E29-BCBA-8556-BA4524BA86E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EC870F2-1E9A-7070-489D-4551289291D4}"/>
              </a:ext>
            </a:extLst>
          </p:cNvPr>
          <p:cNvSpPr>
            <a:spLocks noGrp="1"/>
          </p:cNvSpPr>
          <p:nvPr>
            <p:ph type="sldNum" sz="quarter" idx="12"/>
          </p:nvPr>
        </p:nvSpPr>
        <p:spPr/>
        <p:txBody>
          <a:bodyPr/>
          <a:lstStyle/>
          <a:p>
            <a:fld id="{9863780A-76BA-4848-A1F5-23BCCE82FCDB}" type="slidenum">
              <a:rPr lang="ru-RU" smtClean="0"/>
              <a:t>‹#›</a:t>
            </a:fld>
            <a:endParaRPr lang="ru-RU"/>
          </a:p>
        </p:txBody>
      </p:sp>
    </p:spTree>
    <p:extLst>
      <p:ext uri="{BB962C8B-B14F-4D97-AF65-F5344CB8AC3E}">
        <p14:creationId xmlns:p14="http://schemas.microsoft.com/office/powerpoint/2010/main" val="488633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F21A2C-7903-5028-FBAD-8D7F2D2CC96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4B0C83E-C25D-D18F-6211-A93A66715C38}"/>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6A6AC01-8CED-0731-C3DD-D542F13DC72D}"/>
              </a:ext>
            </a:extLst>
          </p:cNvPr>
          <p:cNvSpPr>
            <a:spLocks noGrp="1"/>
          </p:cNvSpPr>
          <p:nvPr>
            <p:ph type="dt" sz="half" idx="10"/>
          </p:nvPr>
        </p:nvSpPr>
        <p:spPr/>
        <p:txBody>
          <a:bodyPr/>
          <a:lstStyle/>
          <a:p>
            <a:fld id="{35E01C2B-C238-46F1-97B7-4E6FBFCC4B1F}" type="datetimeFigureOut">
              <a:rPr lang="ru-RU" smtClean="0"/>
              <a:t>15.04.2025</a:t>
            </a:fld>
            <a:endParaRPr lang="ru-RU"/>
          </a:p>
        </p:txBody>
      </p:sp>
      <p:sp>
        <p:nvSpPr>
          <p:cNvPr id="5" name="Нижний колонтитул 4">
            <a:extLst>
              <a:ext uri="{FF2B5EF4-FFF2-40B4-BE49-F238E27FC236}">
                <a16:creationId xmlns:a16="http://schemas.microsoft.com/office/drawing/2014/main" id="{FA109C3B-3171-F78E-52AF-07124DA6DF3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399CC33-B452-42AB-C44E-00EE70842672}"/>
              </a:ext>
            </a:extLst>
          </p:cNvPr>
          <p:cNvSpPr>
            <a:spLocks noGrp="1"/>
          </p:cNvSpPr>
          <p:nvPr>
            <p:ph type="sldNum" sz="quarter" idx="12"/>
          </p:nvPr>
        </p:nvSpPr>
        <p:spPr/>
        <p:txBody>
          <a:bodyPr/>
          <a:lstStyle/>
          <a:p>
            <a:fld id="{9863780A-76BA-4848-A1F5-23BCCE82FCDB}" type="slidenum">
              <a:rPr lang="ru-RU" smtClean="0"/>
              <a:t>‹#›</a:t>
            </a:fld>
            <a:endParaRPr lang="ru-RU"/>
          </a:p>
        </p:txBody>
      </p:sp>
    </p:spTree>
    <p:extLst>
      <p:ext uri="{BB962C8B-B14F-4D97-AF65-F5344CB8AC3E}">
        <p14:creationId xmlns:p14="http://schemas.microsoft.com/office/powerpoint/2010/main" val="3456449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D43A14-1393-F630-2FFA-4BBB0319564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5E85DEE-A74C-44B6-CB9C-0DC268D4A37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3E4347D-7AA5-E5B4-34D5-240737E7A423}"/>
              </a:ext>
            </a:extLst>
          </p:cNvPr>
          <p:cNvSpPr>
            <a:spLocks noGrp="1"/>
          </p:cNvSpPr>
          <p:nvPr>
            <p:ph type="dt" sz="half" idx="10"/>
          </p:nvPr>
        </p:nvSpPr>
        <p:spPr/>
        <p:txBody>
          <a:bodyPr/>
          <a:lstStyle/>
          <a:p>
            <a:fld id="{35E01C2B-C238-46F1-97B7-4E6FBFCC4B1F}" type="datetimeFigureOut">
              <a:rPr lang="ru-RU" smtClean="0"/>
              <a:t>15.04.2025</a:t>
            </a:fld>
            <a:endParaRPr lang="ru-RU"/>
          </a:p>
        </p:txBody>
      </p:sp>
      <p:sp>
        <p:nvSpPr>
          <p:cNvPr id="5" name="Нижний колонтитул 4">
            <a:extLst>
              <a:ext uri="{FF2B5EF4-FFF2-40B4-BE49-F238E27FC236}">
                <a16:creationId xmlns:a16="http://schemas.microsoft.com/office/drawing/2014/main" id="{4C4938A0-B6C9-B787-80AA-64ED75C2C6A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F0817CD-1C44-3345-7807-DBB7F4CD0BC0}"/>
              </a:ext>
            </a:extLst>
          </p:cNvPr>
          <p:cNvSpPr>
            <a:spLocks noGrp="1"/>
          </p:cNvSpPr>
          <p:nvPr>
            <p:ph type="sldNum" sz="quarter" idx="12"/>
          </p:nvPr>
        </p:nvSpPr>
        <p:spPr/>
        <p:txBody>
          <a:bodyPr/>
          <a:lstStyle/>
          <a:p>
            <a:fld id="{9863780A-76BA-4848-A1F5-23BCCE82FCDB}" type="slidenum">
              <a:rPr lang="ru-RU" smtClean="0"/>
              <a:t>‹#›</a:t>
            </a:fld>
            <a:endParaRPr lang="ru-RU"/>
          </a:p>
        </p:txBody>
      </p:sp>
    </p:spTree>
    <p:extLst>
      <p:ext uri="{BB962C8B-B14F-4D97-AF65-F5344CB8AC3E}">
        <p14:creationId xmlns:p14="http://schemas.microsoft.com/office/powerpoint/2010/main" val="3219257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094D2B-B6DB-2241-EFF2-8C21703BEFD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CC6FDBB-55A9-1A9C-E535-DA1A78CC5803}"/>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33EF7D1A-373F-91D7-F2C3-DDB8BD2A84AD}"/>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5DF5E832-609E-F959-75E9-3D201D2ED12C}"/>
              </a:ext>
            </a:extLst>
          </p:cNvPr>
          <p:cNvSpPr>
            <a:spLocks noGrp="1"/>
          </p:cNvSpPr>
          <p:nvPr>
            <p:ph type="dt" sz="half" idx="10"/>
          </p:nvPr>
        </p:nvSpPr>
        <p:spPr/>
        <p:txBody>
          <a:bodyPr/>
          <a:lstStyle/>
          <a:p>
            <a:fld id="{35E01C2B-C238-46F1-97B7-4E6FBFCC4B1F}" type="datetimeFigureOut">
              <a:rPr lang="ru-RU" smtClean="0"/>
              <a:t>15.04.2025</a:t>
            </a:fld>
            <a:endParaRPr lang="ru-RU"/>
          </a:p>
        </p:txBody>
      </p:sp>
      <p:sp>
        <p:nvSpPr>
          <p:cNvPr id="6" name="Нижний колонтитул 5">
            <a:extLst>
              <a:ext uri="{FF2B5EF4-FFF2-40B4-BE49-F238E27FC236}">
                <a16:creationId xmlns:a16="http://schemas.microsoft.com/office/drawing/2014/main" id="{B81316C5-038B-B093-15E4-24FD0918686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1224E9B-2932-9D4B-2B22-82DE272C9DFC}"/>
              </a:ext>
            </a:extLst>
          </p:cNvPr>
          <p:cNvSpPr>
            <a:spLocks noGrp="1"/>
          </p:cNvSpPr>
          <p:nvPr>
            <p:ph type="sldNum" sz="quarter" idx="12"/>
          </p:nvPr>
        </p:nvSpPr>
        <p:spPr/>
        <p:txBody>
          <a:bodyPr/>
          <a:lstStyle/>
          <a:p>
            <a:fld id="{9863780A-76BA-4848-A1F5-23BCCE82FCDB}" type="slidenum">
              <a:rPr lang="ru-RU" smtClean="0"/>
              <a:t>‹#›</a:t>
            </a:fld>
            <a:endParaRPr lang="ru-RU"/>
          </a:p>
        </p:txBody>
      </p:sp>
    </p:spTree>
    <p:extLst>
      <p:ext uri="{BB962C8B-B14F-4D97-AF65-F5344CB8AC3E}">
        <p14:creationId xmlns:p14="http://schemas.microsoft.com/office/powerpoint/2010/main" val="361149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89BEB1-DA51-836D-BA36-A498591722FF}"/>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13500E39-8449-FED8-B569-8BEBBF225A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3CD30294-F97D-D17F-6CFF-9188F2C1CFBC}"/>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F0A1E458-38CE-88B1-C2E0-B87B123843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32F614A-31EB-FF0F-0FB5-783A324F88E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8D5C20E4-FCF4-0110-23F8-97F44AA0798D}"/>
              </a:ext>
            </a:extLst>
          </p:cNvPr>
          <p:cNvSpPr>
            <a:spLocks noGrp="1"/>
          </p:cNvSpPr>
          <p:nvPr>
            <p:ph type="dt" sz="half" idx="10"/>
          </p:nvPr>
        </p:nvSpPr>
        <p:spPr/>
        <p:txBody>
          <a:bodyPr/>
          <a:lstStyle/>
          <a:p>
            <a:fld id="{35E01C2B-C238-46F1-97B7-4E6FBFCC4B1F}" type="datetimeFigureOut">
              <a:rPr lang="ru-RU" smtClean="0"/>
              <a:t>15.04.2025</a:t>
            </a:fld>
            <a:endParaRPr lang="ru-RU"/>
          </a:p>
        </p:txBody>
      </p:sp>
      <p:sp>
        <p:nvSpPr>
          <p:cNvPr id="8" name="Нижний колонтитул 7">
            <a:extLst>
              <a:ext uri="{FF2B5EF4-FFF2-40B4-BE49-F238E27FC236}">
                <a16:creationId xmlns:a16="http://schemas.microsoft.com/office/drawing/2014/main" id="{52B807EF-C110-F2F3-7667-7FF4B142A811}"/>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788AADFE-F38C-A18F-2F52-975E361763F9}"/>
              </a:ext>
            </a:extLst>
          </p:cNvPr>
          <p:cNvSpPr>
            <a:spLocks noGrp="1"/>
          </p:cNvSpPr>
          <p:nvPr>
            <p:ph type="sldNum" sz="quarter" idx="12"/>
          </p:nvPr>
        </p:nvSpPr>
        <p:spPr/>
        <p:txBody>
          <a:bodyPr/>
          <a:lstStyle/>
          <a:p>
            <a:fld id="{9863780A-76BA-4848-A1F5-23BCCE82FCDB}" type="slidenum">
              <a:rPr lang="ru-RU" smtClean="0"/>
              <a:t>‹#›</a:t>
            </a:fld>
            <a:endParaRPr lang="ru-RU"/>
          </a:p>
        </p:txBody>
      </p:sp>
    </p:spTree>
    <p:extLst>
      <p:ext uri="{BB962C8B-B14F-4D97-AF65-F5344CB8AC3E}">
        <p14:creationId xmlns:p14="http://schemas.microsoft.com/office/powerpoint/2010/main" val="3424949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03277A-D4C9-33DE-A444-4D4E2827F00B}"/>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6F6F0B6C-7721-F987-94BE-BF4172860B46}"/>
              </a:ext>
            </a:extLst>
          </p:cNvPr>
          <p:cNvSpPr>
            <a:spLocks noGrp="1"/>
          </p:cNvSpPr>
          <p:nvPr>
            <p:ph type="dt" sz="half" idx="10"/>
          </p:nvPr>
        </p:nvSpPr>
        <p:spPr/>
        <p:txBody>
          <a:bodyPr/>
          <a:lstStyle/>
          <a:p>
            <a:fld id="{35E01C2B-C238-46F1-97B7-4E6FBFCC4B1F}" type="datetimeFigureOut">
              <a:rPr lang="ru-RU" smtClean="0"/>
              <a:t>15.04.2025</a:t>
            </a:fld>
            <a:endParaRPr lang="ru-RU"/>
          </a:p>
        </p:txBody>
      </p:sp>
      <p:sp>
        <p:nvSpPr>
          <p:cNvPr id="4" name="Нижний колонтитул 3">
            <a:extLst>
              <a:ext uri="{FF2B5EF4-FFF2-40B4-BE49-F238E27FC236}">
                <a16:creationId xmlns:a16="http://schemas.microsoft.com/office/drawing/2014/main" id="{8950AE77-99D1-E220-6E07-A7646182E524}"/>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DA976E7-3E05-3D5F-0AEE-6D97A8254A00}"/>
              </a:ext>
            </a:extLst>
          </p:cNvPr>
          <p:cNvSpPr>
            <a:spLocks noGrp="1"/>
          </p:cNvSpPr>
          <p:nvPr>
            <p:ph type="sldNum" sz="quarter" idx="12"/>
          </p:nvPr>
        </p:nvSpPr>
        <p:spPr/>
        <p:txBody>
          <a:bodyPr/>
          <a:lstStyle/>
          <a:p>
            <a:fld id="{9863780A-76BA-4848-A1F5-23BCCE82FCDB}" type="slidenum">
              <a:rPr lang="ru-RU" smtClean="0"/>
              <a:t>‹#›</a:t>
            </a:fld>
            <a:endParaRPr lang="ru-RU"/>
          </a:p>
        </p:txBody>
      </p:sp>
    </p:spTree>
    <p:extLst>
      <p:ext uri="{BB962C8B-B14F-4D97-AF65-F5344CB8AC3E}">
        <p14:creationId xmlns:p14="http://schemas.microsoft.com/office/powerpoint/2010/main" val="4217945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58892E59-B152-226D-D532-1CE9D2E3C791}"/>
              </a:ext>
            </a:extLst>
          </p:cNvPr>
          <p:cNvSpPr>
            <a:spLocks noGrp="1"/>
          </p:cNvSpPr>
          <p:nvPr>
            <p:ph type="dt" sz="half" idx="10"/>
          </p:nvPr>
        </p:nvSpPr>
        <p:spPr/>
        <p:txBody>
          <a:bodyPr/>
          <a:lstStyle/>
          <a:p>
            <a:fld id="{35E01C2B-C238-46F1-97B7-4E6FBFCC4B1F}" type="datetimeFigureOut">
              <a:rPr lang="ru-RU" smtClean="0"/>
              <a:t>15.04.2025</a:t>
            </a:fld>
            <a:endParaRPr lang="ru-RU"/>
          </a:p>
        </p:txBody>
      </p:sp>
      <p:sp>
        <p:nvSpPr>
          <p:cNvPr id="3" name="Нижний колонтитул 2">
            <a:extLst>
              <a:ext uri="{FF2B5EF4-FFF2-40B4-BE49-F238E27FC236}">
                <a16:creationId xmlns:a16="http://schemas.microsoft.com/office/drawing/2014/main" id="{F5CB23ED-1D61-3EE6-A339-091959AFC97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E3679A19-C5AF-907E-BED8-C56B29200CC0}"/>
              </a:ext>
            </a:extLst>
          </p:cNvPr>
          <p:cNvSpPr>
            <a:spLocks noGrp="1"/>
          </p:cNvSpPr>
          <p:nvPr>
            <p:ph type="sldNum" sz="quarter" idx="12"/>
          </p:nvPr>
        </p:nvSpPr>
        <p:spPr/>
        <p:txBody>
          <a:bodyPr/>
          <a:lstStyle/>
          <a:p>
            <a:fld id="{9863780A-76BA-4848-A1F5-23BCCE82FCDB}" type="slidenum">
              <a:rPr lang="ru-RU" smtClean="0"/>
              <a:t>‹#›</a:t>
            </a:fld>
            <a:endParaRPr lang="ru-RU"/>
          </a:p>
        </p:txBody>
      </p:sp>
    </p:spTree>
    <p:extLst>
      <p:ext uri="{BB962C8B-B14F-4D97-AF65-F5344CB8AC3E}">
        <p14:creationId xmlns:p14="http://schemas.microsoft.com/office/powerpoint/2010/main" val="160087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14C07D-69FA-F67B-6D75-D303C13FDCF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49F64CA-7DAB-84B5-A125-1BD0FD7FDC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989C9AE3-E164-7731-614C-54F6AB30D8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CAA6397-8FCF-7A73-2D99-736B10D000D5}"/>
              </a:ext>
            </a:extLst>
          </p:cNvPr>
          <p:cNvSpPr>
            <a:spLocks noGrp="1"/>
          </p:cNvSpPr>
          <p:nvPr>
            <p:ph type="dt" sz="half" idx="10"/>
          </p:nvPr>
        </p:nvSpPr>
        <p:spPr/>
        <p:txBody>
          <a:bodyPr/>
          <a:lstStyle/>
          <a:p>
            <a:fld id="{35E01C2B-C238-46F1-97B7-4E6FBFCC4B1F}" type="datetimeFigureOut">
              <a:rPr lang="ru-RU" smtClean="0"/>
              <a:t>15.04.2025</a:t>
            </a:fld>
            <a:endParaRPr lang="ru-RU"/>
          </a:p>
        </p:txBody>
      </p:sp>
      <p:sp>
        <p:nvSpPr>
          <p:cNvPr id="6" name="Нижний колонтитул 5">
            <a:extLst>
              <a:ext uri="{FF2B5EF4-FFF2-40B4-BE49-F238E27FC236}">
                <a16:creationId xmlns:a16="http://schemas.microsoft.com/office/drawing/2014/main" id="{72285D68-6CFF-0AE9-4F75-1B8DDB887CF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C90BFB9-5718-2E17-505F-FAEEBD971C8B}"/>
              </a:ext>
            </a:extLst>
          </p:cNvPr>
          <p:cNvSpPr>
            <a:spLocks noGrp="1"/>
          </p:cNvSpPr>
          <p:nvPr>
            <p:ph type="sldNum" sz="quarter" idx="12"/>
          </p:nvPr>
        </p:nvSpPr>
        <p:spPr/>
        <p:txBody>
          <a:bodyPr/>
          <a:lstStyle/>
          <a:p>
            <a:fld id="{9863780A-76BA-4848-A1F5-23BCCE82FCDB}" type="slidenum">
              <a:rPr lang="ru-RU" smtClean="0"/>
              <a:t>‹#›</a:t>
            </a:fld>
            <a:endParaRPr lang="ru-RU"/>
          </a:p>
        </p:txBody>
      </p:sp>
    </p:spTree>
    <p:extLst>
      <p:ext uri="{BB962C8B-B14F-4D97-AF65-F5344CB8AC3E}">
        <p14:creationId xmlns:p14="http://schemas.microsoft.com/office/powerpoint/2010/main" val="1254911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9FD9D9-61FE-A411-9D7E-77D2B41C4AE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CC85D0E6-201F-934A-E924-68A080B53E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17326DF3-C169-3EFF-8521-994F81D530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033CEFC-5A3E-9004-FEC7-2F0B0290642B}"/>
              </a:ext>
            </a:extLst>
          </p:cNvPr>
          <p:cNvSpPr>
            <a:spLocks noGrp="1"/>
          </p:cNvSpPr>
          <p:nvPr>
            <p:ph type="dt" sz="half" idx="10"/>
          </p:nvPr>
        </p:nvSpPr>
        <p:spPr/>
        <p:txBody>
          <a:bodyPr/>
          <a:lstStyle/>
          <a:p>
            <a:fld id="{35E01C2B-C238-46F1-97B7-4E6FBFCC4B1F}" type="datetimeFigureOut">
              <a:rPr lang="ru-RU" smtClean="0"/>
              <a:t>15.04.2025</a:t>
            </a:fld>
            <a:endParaRPr lang="ru-RU"/>
          </a:p>
        </p:txBody>
      </p:sp>
      <p:sp>
        <p:nvSpPr>
          <p:cNvPr id="6" name="Нижний колонтитул 5">
            <a:extLst>
              <a:ext uri="{FF2B5EF4-FFF2-40B4-BE49-F238E27FC236}">
                <a16:creationId xmlns:a16="http://schemas.microsoft.com/office/drawing/2014/main" id="{EB1A389F-AF5E-806C-9800-175BB1B3FDF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0F19F6E-A2F6-7BCD-57DA-4ADE6D6C3409}"/>
              </a:ext>
            </a:extLst>
          </p:cNvPr>
          <p:cNvSpPr>
            <a:spLocks noGrp="1"/>
          </p:cNvSpPr>
          <p:nvPr>
            <p:ph type="sldNum" sz="quarter" idx="12"/>
          </p:nvPr>
        </p:nvSpPr>
        <p:spPr/>
        <p:txBody>
          <a:bodyPr/>
          <a:lstStyle/>
          <a:p>
            <a:fld id="{9863780A-76BA-4848-A1F5-23BCCE82FCDB}" type="slidenum">
              <a:rPr lang="ru-RU" smtClean="0"/>
              <a:t>‹#›</a:t>
            </a:fld>
            <a:endParaRPr lang="ru-RU"/>
          </a:p>
        </p:txBody>
      </p:sp>
    </p:spTree>
    <p:extLst>
      <p:ext uri="{BB962C8B-B14F-4D97-AF65-F5344CB8AC3E}">
        <p14:creationId xmlns:p14="http://schemas.microsoft.com/office/powerpoint/2010/main" val="3346835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7D841A-8BAB-F6D9-6D3A-06A31CBBCF3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1E2E2007-6F98-D031-E918-8350CC7B6FC4}"/>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1ADDF15-E106-ADED-038C-06004EA0C4E0}"/>
              </a:ext>
            </a:extLst>
          </p:cNvPr>
          <p:cNvSpPr>
            <a:spLocks noGrp="1"/>
          </p:cNvSpPr>
          <p:nvPr>
            <p:ph type="dt" sz="half" idx="10"/>
          </p:nvPr>
        </p:nvSpPr>
        <p:spPr/>
        <p:txBody>
          <a:bodyPr/>
          <a:lstStyle/>
          <a:p>
            <a:fld id="{35E01C2B-C238-46F1-97B7-4E6FBFCC4B1F}" type="datetimeFigureOut">
              <a:rPr lang="ru-RU" smtClean="0"/>
              <a:t>15.04.2025</a:t>
            </a:fld>
            <a:endParaRPr lang="ru-RU"/>
          </a:p>
        </p:txBody>
      </p:sp>
      <p:sp>
        <p:nvSpPr>
          <p:cNvPr id="5" name="Нижний колонтитул 4">
            <a:extLst>
              <a:ext uri="{FF2B5EF4-FFF2-40B4-BE49-F238E27FC236}">
                <a16:creationId xmlns:a16="http://schemas.microsoft.com/office/drawing/2014/main" id="{C201752E-B9D1-F043-AD36-DA98B313C1B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6CD44B5-B307-207F-BECF-CC1B9547DEFB}"/>
              </a:ext>
            </a:extLst>
          </p:cNvPr>
          <p:cNvSpPr>
            <a:spLocks noGrp="1"/>
          </p:cNvSpPr>
          <p:nvPr>
            <p:ph type="sldNum" sz="quarter" idx="12"/>
          </p:nvPr>
        </p:nvSpPr>
        <p:spPr/>
        <p:txBody>
          <a:bodyPr/>
          <a:lstStyle/>
          <a:p>
            <a:fld id="{9863780A-76BA-4848-A1F5-23BCCE82FCDB}" type="slidenum">
              <a:rPr lang="ru-RU" smtClean="0"/>
              <a:t>‹#›</a:t>
            </a:fld>
            <a:endParaRPr lang="ru-RU"/>
          </a:p>
        </p:txBody>
      </p:sp>
    </p:spTree>
    <p:extLst>
      <p:ext uri="{BB962C8B-B14F-4D97-AF65-F5344CB8AC3E}">
        <p14:creationId xmlns:p14="http://schemas.microsoft.com/office/powerpoint/2010/main" val="4263194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448E3CE-E67B-F7A0-E501-10DC609A0E29}"/>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214CC5B-EF52-0098-E111-05A0EAAD7BE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4AA51E8-0988-F848-0A34-D7D4F74DEB53}"/>
              </a:ext>
            </a:extLst>
          </p:cNvPr>
          <p:cNvSpPr>
            <a:spLocks noGrp="1"/>
          </p:cNvSpPr>
          <p:nvPr>
            <p:ph type="dt" sz="half" idx="10"/>
          </p:nvPr>
        </p:nvSpPr>
        <p:spPr/>
        <p:txBody>
          <a:bodyPr/>
          <a:lstStyle/>
          <a:p>
            <a:fld id="{35E01C2B-C238-46F1-97B7-4E6FBFCC4B1F}" type="datetimeFigureOut">
              <a:rPr lang="ru-RU" smtClean="0"/>
              <a:t>15.04.2025</a:t>
            </a:fld>
            <a:endParaRPr lang="ru-RU"/>
          </a:p>
        </p:txBody>
      </p:sp>
      <p:sp>
        <p:nvSpPr>
          <p:cNvPr id="5" name="Нижний колонтитул 4">
            <a:extLst>
              <a:ext uri="{FF2B5EF4-FFF2-40B4-BE49-F238E27FC236}">
                <a16:creationId xmlns:a16="http://schemas.microsoft.com/office/drawing/2014/main" id="{3AA39538-32CB-DF98-4433-942D2222B91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50F69E6-73EA-BB01-9C56-A70E4253CCB0}"/>
              </a:ext>
            </a:extLst>
          </p:cNvPr>
          <p:cNvSpPr>
            <a:spLocks noGrp="1"/>
          </p:cNvSpPr>
          <p:nvPr>
            <p:ph type="sldNum" sz="quarter" idx="12"/>
          </p:nvPr>
        </p:nvSpPr>
        <p:spPr/>
        <p:txBody>
          <a:bodyPr/>
          <a:lstStyle/>
          <a:p>
            <a:fld id="{9863780A-76BA-4848-A1F5-23BCCE82FCDB}" type="slidenum">
              <a:rPr lang="ru-RU" smtClean="0"/>
              <a:t>‹#›</a:t>
            </a:fld>
            <a:endParaRPr lang="ru-RU"/>
          </a:p>
        </p:txBody>
      </p:sp>
    </p:spTree>
    <p:extLst>
      <p:ext uri="{BB962C8B-B14F-4D97-AF65-F5344CB8AC3E}">
        <p14:creationId xmlns:p14="http://schemas.microsoft.com/office/powerpoint/2010/main" val="397174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D5B110-7AE3-3D7F-CE9D-1124B3AADB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73928C5C-29DF-11F8-F53C-6E89317657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A8D2704-194D-11FB-58D3-5BEFDE23FD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E01C2B-C238-46F1-97B7-4E6FBFCC4B1F}" type="datetimeFigureOut">
              <a:rPr lang="ru-RU" smtClean="0"/>
              <a:t>15.04.2025</a:t>
            </a:fld>
            <a:endParaRPr lang="ru-RU"/>
          </a:p>
        </p:txBody>
      </p:sp>
      <p:sp>
        <p:nvSpPr>
          <p:cNvPr id="5" name="Нижний колонтитул 4">
            <a:extLst>
              <a:ext uri="{FF2B5EF4-FFF2-40B4-BE49-F238E27FC236}">
                <a16:creationId xmlns:a16="http://schemas.microsoft.com/office/drawing/2014/main" id="{57238AD3-33C5-D2AA-A1D0-8AF1D4B3D0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Номер слайда 5">
            <a:extLst>
              <a:ext uri="{FF2B5EF4-FFF2-40B4-BE49-F238E27FC236}">
                <a16:creationId xmlns:a16="http://schemas.microsoft.com/office/drawing/2014/main" id="{4DBA7F83-BE79-B151-DE3E-98785D161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63780A-76BA-4848-A1F5-23BCCE82FCDB}" type="slidenum">
              <a:rPr lang="ru-RU" smtClean="0"/>
              <a:t>‹#›</a:t>
            </a:fld>
            <a:endParaRPr lang="ru-RU"/>
          </a:p>
        </p:txBody>
      </p:sp>
    </p:spTree>
    <p:extLst>
      <p:ext uri="{BB962C8B-B14F-4D97-AF65-F5344CB8AC3E}">
        <p14:creationId xmlns:p14="http://schemas.microsoft.com/office/powerpoint/2010/main" val="534362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5CD96D-A95E-4DB2-E643-44C85C029FA1}"/>
              </a:ext>
            </a:extLst>
          </p:cNvPr>
          <p:cNvSpPr>
            <a:spLocks noGrp="1"/>
          </p:cNvSpPr>
          <p:nvPr>
            <p:ph type="ctrTitle"/>
          </p:nvPr>
        </p:nvSpPr>
        <p:spPr>
          <a:xfrm>
            <a:off x="1400268" y="1122363"/>
            <a:ext cx="9267731" cy="2462809"/>
          </a:xfrm>
        </p:spPr>
        <p:txBody>
          <a:bodyPr>
            <a:normAutofit/>
          </a:bodyPr>
          <a:lstStyle/>
          <a:p>
            <a:r>
              <a:rPr lang="ru-RU" sz="5400" b="1" dirty="0">
                <a:solidFill>
                  <a:srgbClr val="2F5496"/>
                </a:solidFill>
                <a:latin typeface="Lato" panose="020F0502020204030203" pitchFamily="34" charset="0"/>
                <a:ea typeface="+mn-ea"/>
                <a:cs typeface="+mn-cs"/>
              </a:rPr>
              <a:t>Убийца бактерий</a:t>
            </a:r>
          </a:p>
        </p:txBody>
      </p:sp>
      <p:pic>
        <p:nvPicPr>
          <p:cNvPr id="1026" name="Picture 2">
            <a:extLst>
              <a:ext uri="{FF2B5EF4-FFF2-40B4-BE49-F238E27FC236}">
                <a16:creationId xmlns:a16="http://schemas.microsoft.com/office/drawing/2014/main" id="{0991008A-4B12-D223-C44D-A677546F99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0" y="73090"/>
            <a:ext cx="1506648" cy="104927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57E8C8A-EC11-1078-8203-9D6D16269B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8421" y="5196403"/>
            <a:ext cx="2979157" cy="154742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7ECB2EC-6ADC-DB59-478E-B0A87FBCBEB0}"/>
              </a:ext>
            </a:extLst>
          </p:cNvPr>
          <p:cNvSpPr txBox="1"/>
          <p:nvPr/>
        </p:nvSpPr>
        <p:spPr>
          <a:xfrm>
            <a:off x="948351" y="5327381"/>
            <a:ext cx="6097508" cy="1015663"/>
          </a:xfrm>
          <a:prstGeom prst="rect">
            <a:avLst/>
          </a:prstGeom>
          <a:noFill/>
        </p:spPr>
        <p:txBody>
          <a:bodyPr wrap="square">
            <a:spAutoFit/>
          </a:bodyPr>
          <a:lstStyle/>
          <a:p>
            <a:pPr rtl="0">
              <a:buNone/>
            </a:pPr>
            <a:r>
              <a:rPr lang="ru-RU" sz="2400" b="1" i="0" u="none" strike="noStrike" dirty="0">
                <a:solidFill>
                  <a:srgbClr val="2F5496"/>
                </a:solidFill>
                <a:effectLst/>
                <a:latin typeface="Lato" panose="020F0502020204030203" pitchFamily="34" charset="0"/>
              </a:rPr>
              <a:t>Название команды: «</a:t>
            </a:r>
            <a:r>
              <a:rPr lang="ru-RU" sz="2400" b="1" i="0" u="none" strike="noStrike" dirty="0" err="1">
                <a:solidFill>
                  <a:srgbClr val="2F5496"/>
                </a:solidFill>
                <a:effectLst/>
                <a:latin typeface="Lato" panose="020F0502020204030203" pitchFamily="34" charset="0"/>
              </a:rPr>
              <a:t>Плеснефилы</a:t>
            </a:r>
            <a:r>
              <a:rPr lang="ru-RU" sz="2400" b="1" i="0" u="none" strike="noStrike" dirty="0">
                <a:solidFill>
                  <a:srgbClr val="2F5496"/>
                </a:solidFill>
                <a:effectLst/>
                <a:latin typeface="Lato" panose="020F0502020204030203" pitchFamily="34" charset="0"/>
              </a:rPr>
              <a:t> »</a:t>
            </a:r>
            <a:endParaRPr lang="ru-RU" sz="2400" b="0" dirty="0">
              <a:effectLst/>
            </a:endParaRPr>
          </a:p>
          <a:p>
            <a:pPr>
              <a:buNone/>
            </a:pPr>
            <a:br>
              <a:rPr lang="ru-RU" dirty="0"/>
            </a:br>
            <a:endParaRPr lang="ru-RU" dirty="0"/>
          </a:p>
        </p:txBody>
      </p:sp>
    </p:spTree>
    <p:extLst>
      <p:ext uri="{BB962C8B-B14F-4D97-AF65-F5344CB8AC3E}">
        <p14:creationId xmlns:p14="http://schemas.microsoft.com/office/powerpoint/2010/main" val="104433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D5ECD04-05CC-2962-B63E-2682480414CA}"/>
              </a:ext>
            </a:extLst>
          </p:cNvPr>
          <p:cNvSpPr txBox="1"/>
          <p:nvPr/>
        </p:nvSpPr>
        <p:spPr>
          <a:xfrm>
            <a:off x="1830686" y="292471"/>
            <a:ext cx="8530627" cy="646331"/>
          </a:xfrm>
          <a:prstGeom prst="rect">
            <a:avLst/>
          </a:prstGeom>
          <a:noFill/>
        </p:spPr>
        <p:txBody>
          <a:bodyPr wrap="square">
            <a:spAutoFit/>
          </a:bodyPr>
          <a:lstStyle/>
          <a:p>
            <a:pPr algn="ctr"/>
            <a:r>
              <a:rPr lang="ru-RU" sz="3600" dirty="0">
                <a:solidFill>
                  <a:srgbClr val="2F5496"/>
                </a:solidFill>
                <a:latin typeface="Lato" panose="020F0502020204030203" pitchFamily="34" charset="0"/>
                <a:ea typeface="+mn-ea"/>
                <a:cs typeface="+mn-cs"/>
              </a:rPr>
              <a:t>АКТУАЛЬНОСТЬ ПРОЕКТА</a:t>
            </a:r>
            <a:endParaRPr lang="ru-RU" sz="3600" dirty="0"/>
          </a:p>
        </p:txBody>
      </p:sp>
      <p:sp>
        <p:nvSpPr>
          <p:cNvPr id="7" name="TextBox 6">
            <a:extLst>
              <a:ext uri="{FF2B5EF4-FFF2-40B4-BE49-F238E27FC236}">
                <a16:creationId xmlns:a16="http://schemas.microsoft.com/office/drawing/2014/main" id="{A46CB94C-5B54-6D99-9E09-35D553CE804A}"/>
              </a:ext>
            </a:extLst>
          </p:cNvPr>
          <p:cNvSpPr txBox="1"/>
          <p:nvPr/>
        </p:nvSpPr>
        <p:spPr>
          <a:xfrm>
            <a:off x="306686" y="1030141"/>
            <a:ext cx="11453766" cy="4893647"/>
          </a:xfrm>
          <a:prstGeom prst="rect">
            <a:avLst/>
          </a:prstGeom>
          <a:noFill/>
        </p:spPr>
        <p:txBody>
          <a:bodyPr wrap="square">
            <a:spAutoFit/>
          </a:bodyPr>
          <a:lstStyle/>
          <a:p>
            <a:pPr indent="457200" algn="just"/>
            <a:r>
              <a:rPr lang="ru-RU" sz="2400" dirty="0">
                <a:latin typeface="Times New Roman" panose="02020603050405020304" pitchFamily="18" charset="0"/>
                <a:cs typeface="Times New Roman" panose="02020603050405020304" pitchFamily="18" charset="0"/>
              </a:rPr>
              <a:t>На данный момент результаты исследований</a:t>
            </a:r>
            <a:r>
              <a:rPr lang="en-US" sz="2400"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рынка показывают высокую импортозависимость России</a:t>
            </a:r>
            <a:r>
              <a:rPr lang="en-US" sz="2400"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как в готовых лекарственных препаратах, так и в</a:t>
            </a:r>
            <a:r>
              <a:rPr lang="en-US" sz="2400"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субстанциях. Произведённые за рубежом активные фармацевтические субстанции (АФС) занимают около 70–75 % рынка в России. </a:t>
            </a:r>
          </a:p>
          <a:p>
            <a:pPr algn="just"/>
            <a:endParaRPr lang="ru-RU" sz="2400" dirty="0">
              <a:latin typeface="Times New Roman" panose="02020603050405020304" pitchFamily="18" charset="0"/>
              <a:cs typeface="Times New Roman" panose="02020603050405020304" pitchFamily="18" charset="0"/>
            </a:endParaRPr>
          </a:p>
          <a:p>
            <a:pPr algn="ctr"/>
            <a:r>
              <a:rPr lang="ru-RU" sz="2400" dirty="0">
                <a:latin typeface="Times New Roman" panose="02020603050405020304" pitchFamily="18" charset="0"/>
                <a:cs typeface="Times New Roman" panose="02020603050405020304" pitchFamily="18" charset="0"/>
              </a:rPr>
              <a:t>По поставкам АФС первое место занимает </a:t>
            </a:r>
          </a:p>
          <a:p>
            <a:pPr marL="342900" indent="-342900" algn="ctr">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Китай — более 50 %</a:t>
            </a:r>
            <a:r>
              <a:rPr lang="en-US"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Индия — 29 %</a:t>
            </a:r>
            <a:r>
              <a:rPr lang="en-US"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Европа — 17 %.</a:t>
            </a:r>
          </a:p>
          <a:p>
            <a:pPr algn="ctr"/>
            <a:endParaRPr lang="ru-RU" sz="2400" dirty="0">
              <a:latin typeface="Times New Roman" panose="02020603050405020304" pitchFamily="18" charset="0"/>
              <a:cs typeface="Times New Roman" panose="02020603050405020304" pitchFamily="18" charset="0"/>
            </a:endParaRPr>
          </a:p>
          <a:p>
            <a:pPr indent="457200" algn="just"/>
            <a:r>
              <a:rPr lang="ru-RU" sz="2400" dirty="0">
                <a:solidFill>
                  <a:schemeClr val="accent2">
                    <a:lumMod val="75000"/>
                  </a:schemeClr>
                </a:solidFill>
                <a:latin typeface="Times New Roman" panose="02020603050405020304" pitchFamily="18" charset="0"/>
                <a:cs typeface="Times New Roman" panose="02020603050405020304" pitchFamily="18" charset="0"/>
              </a:rPr>
              <a:t>Данная зависимость в АФС, особенно в препаратах микробиологического синтеза, создает проблемы в логистике для предприятий, которые реализуют в нашей стране лекарственные средства. </a:t>
            </a:r>
          </a:p>
        </p:txBody>
      </p:sp>
    </p:spTree>
    <p:extLst>
      <p:ext uri="{BB962C8B-B14F-4D97-AF65-F5344CB8AC3E}">
        <p14:creationId xmlns:p14="http://schemas.microsoft.com/office/powerpoint/2010/main" val="588603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76E111A-1787-54A9-6076-ADAD14B40648}"/>
              </a:ext>
            </a:extLst>
          </p:cNvPr>
          <p:cNvSpPr>
            <a:spLocks noGrp="1"/>
          </p:cNvSpPr>
          <p:nvPr>
            <p:ph idx="1"/>
          </p:nvPr>
        </p:nvSpPr>
        <p:spPr>
          <a:xfrm>
            <a:off x="718241" y="317547"/>
            <a:ext cx="10755517" cy="6222906"/>
          </a:xfrm>
        </p:spPr>
        <p:txBody>
          <a:bodyPr>
            <a:normAutofit/>
          </a:bodyPr>
          <a:lstStyle/>
          <a:p>
            <a:pPr marL="0" indent="457200" algn="just">
              <a:buNone/>
            </a:pPr>
            <a:r>
              <a:rPr lang="ru-RU" sz="2400" dirty="0">
                <a:latin typeface="Times New Roman" panose="02020603050405020304" pitchFamily="18" charset="0"/>
                <a:cs typeface="Times New Roman" panose="02020603050405020304" pitchFamily="18" charset="0"/>
              </a:rPr>
              <a:t>Об этом говорят многие эксперты. Например, заместитель директора аптечной сети «Радуга» Алексей </a:t>
            </a:r>
            <a:r>
              <a:rPr lang="ru-RU" sz="2400" dirty="0" err="1">
                <a:latin typeface="Times New Roman" panose="02020603050405020304" pitchFamily="18" charset="0"/>
                <a:cs typeface="Times New Roman" panose="02020603050405020304" pitchFamily="18" charset="0"/>
              </a:rPr>
              <a:t>Панаит</a:t>
            </a:r>
            <a:r>
              <a:rPr lang="ru-RU" sz="2400" dirty="0">
                <a:latin typeface="Times New Roman" panose="02020603050405020304" pitchFamily="18" charset="0"/>
                <a:cs typeface="Times New Roman" panose="02020603050405020304" pitchFamily="18" charset="0"/>
              </a:rPr>
              <a:t> в интервью для ежедневной газеты «Известия» писал:</a:t>
            </a:r>
          </a:p>
          <a:p>
            <a:pPr marL="0" indent="457200" algn="just">
              <a:buNone/>
            </a:pPr>
            <a:endParaRPr lang="ru-RU" sz="2400" dirty="0">
              <a:latin typeface="Times New Roman" panose="02020603050405020304" pitchFamily="18" charset="0"/>
              <a:cs typeface="Times New Roman" panose="02020603050405020304" pitchFamily="18" charset="0"/>
            </a:endParaRPr>
          </a:p>
          <a:p>
            <a:pPr marL="0" indent="457200" algn="just">
              <a:buNone/>
            </a:pPr>
            <a:endParaRPr lang="ru-RU" sz="2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DD708042-15A9-47C2-7391-E95BD244FE8F}"/>
              </a:ext>
            </a:extLst>
          </p:cNvPr>
          <p:cNvSpPr txBox="1"/>
          <p:nvPr/>
        </p:nvSpPr>
        <p:spPr>
          <a:xfrm>
            <a:off x="718240" y="1700564"/>
            <a:ext cx="10755517" cy="3785652"/>
          </a:xfrm>
          <a:prstGeom prst="rect">
            <a:avLst/>
          </a:prstGeom>
          <a:noFill/>
        </p:spPr>
        <p:txBody>
          <a:bodyPr wrap="square">
            <a:spAutoFit/>
          </a:bodyPr>
          <a:lstStyle/>
          <a:p>
            <a:pPr marL="0" indent="457200" algn="just">
              <a:buNone/>
            </a:pPr>
            <a:r>
              <a:rPr lang="ru-RU" sz="2400" i="1" dirty="0">
                <a:latin typeface="Times New Roman" panose="02020603050405020304" pitchFamily="18" charset="0"/>
                <a:cs typeface="Times New Roman" panose="02020603050405020304" pitchFamily="18" charset="0"/>
              </a:rPr>
              <a:t>«</a:t>
            </a:r>
            <a:r>
              <a:rPr lang="ru-RU" sz="2400" dirty="0"/>
              <a:t> </a:t>
            </a:r>
            <a:r>
              <a:rPr lang="ru-RU" sz="2400" i="1" dirty="0">
                <a:latin typeface="Times New Roman" panose="02020603050405020304" pitchFamily="18" charset="0"/>
                <a:cs typeface="Times New Roman" panose="02020603050405020304" pitchFamily="18" charset="0"/>
              </a:rPr>
              <a:t>Препараты Россия производить может, а субстанций хватает не всех, поэтому возникают задержки</a:t>
            </a:r>
            <a:r>
              <a:rPr lang="ru-RU" sz="2400" dirty="0"/>
              <a:t>. </a:t>
            </a:r>
            <a:r>
              <a:rPr lang="ru-RU" sz="2400" i="1" dirty="0">
                <a:latin typeface="Times New Roman" panose="02020603050405020304" pitchFamily="18" charset="0"/>
                <a:cs typeface="Times New Roman" panose="02020603050405020304" pitchFamily="18" charset="0"/>
              </a:rPr>
              <a:t>С </a:t>
            </a:r>
            <a:r>
              <a:rPr lang="ru-RU" sz="2400" i="1" u="sng" dirty="0">
                <a:latin typeface="Times New Roman" panose="02020603050405020304" pitchFamily="18" charset="0"/>
                <a:cs typeface="Times New Roman" panose="02020603050405020304" pitchFamily="18" charset="0"/>
              </a:rPr>
              <a:t>Китаем</a:t>
            </a:r>
            <a:r>
              <a:rPr lang="ru-RU" sz="2400" i="1" dirty="0">
                <a:latin typeface="Times New Roman" panose="02020603050405020304" pitchFamily="18" charset="0"/>
                <a:cs typeface="Times New Roman" panose="02020603050405020304" pitchFamily="18" charset="0"/>
              </a:rPr>
              <a:t> логистика не ломалась. Да, ставки выросли и ограничения повлияли, но в этом направлении всегда всё более или менее работало, даже в ковидные времена и после начала СВО. С </a:t>
            </a:r>
            <a:r>
              <a:rPr lang="ru-RU" sz="2400" i="1" u="sng" dirty="0">
                <a:latin typeface="Times New Roman" panose="02020603050405020304" pitchFamily="18" charset="0"/>
                <a:cs typeface="Times New Roman" panose="02020603050405020304" pitchFamily="18" charset="0"/>
              </a:rPr>
              <a:t>Индией намного хуже</a:t>
            </a:r>
            <a:r>
              <a:rPr lang="ru-RU" sz="2400" i="1" dirty="0">
                <a:latin typeface="Times New Roman" panose="02020603050405020304" pitchFamily="18" charset="0"/>
                <a:cs typeface="Times New Roman" panose="02020603050405020304" pitchFamily="18" charset="0"/>
              </a:rPr>
              <a:t>. Санкционную политику поддержали все морские линии, а что касается морских доставок из Индии, это в основном европейские и американские перевозчики. Они перестали возить грузы для России. Пришлось перестраивать логистику полностью. Кроме того, по фармсубстанциям у нас много авиаперевозок, но и здесь с Индией сложности — ушли западные авиакомпании. Хотя что-то летает…»</a:t>
            </a:r>
          </a:p>
        </p:txBody>
      </p:sp>
    </p:spTree>
    <p:extLst>
      <p:ext uri="{BB962C8B-B14F-4D97-AF65-F5344CB8AC3E}">
        <p14:creationId xmlns:p14="http://schemas.microsoft.com/office/powerpoint/2010/main" val="480781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5B82E0C-2860-CF9D-894A-981C0DC03FA7}"/>
              </a:ext>
            </a:extLst>
          </p:cNvPr>
          <p:cNvSpPr>
            <a:spLocks noGrp="1"/>
          </p:cNvSpPr>
          <p:nvPr>
            <p:ph idx="1"/>
          </p:nvPr>
        </p:nvSpPr>
        <p:spPr>
          <a:xfrm>
            <a:off x="939862" y="242267"/>
            <a:ext cx="10648573" cy="5153597"/>
          </a:xfrm>
        </p:spPr>
        <p:txBody>
          <a:bodyPr>
            <a:normAutofit/>
          </a:bodyPr>
          <a:lstStyle/>
          <a:p>
            <a:pPr marL="0" indent="457200" algn="just">
              <a:buNone/>
            </a:pPr>
            <a:r>
              <a:rPr lang="ru-RU" sz="2400" dirty="0">
                <a:latin typeface="Times New Roman" panose="02020603050405020304" pitchFamily="18" charset="0"/>
                <a:cs typeface="Times New Roman" panose="02020603050405020304" pitchFamily="18" charset="0"/>
              </a:rPr>
              <a:t>Кроме логистики, в начале февраля 2025 года </a:t>
            </a:r>
            <a:r>
              <a:rPr lang="ru-RU" sz="2400" u="sng" dirty="0">
                <a:latin typeface="Times New Roman" panose="02020603050405020304" pitchFamily="18" charset="0"/>
                <a:cs typeface="Times New Roman" panose="02020603050405020304" pitchFamily="18" charset="0"/>
              </a:rPr>
              <a:t>Министерство Здравоохранения Российской Федерации</a:t>
            </a:r>
            <a:r>
              <a:rPr lang="ru-RU" sz="2400" dirty="0">
                <a:latin typeface="Times New Roman" panose="02020603050405020304" pitchFamily="18" charset="0"/>
                <a:cs typeface="Times New Roman" panose="02020603050405020304" pitchFamily="18" charset="0"/>
              </a:rPr>
              <a:t> выпустил шесть приказов о приостановлении применения препаратов и фармацевтических субстанций индийской компании «</a:t>
            </a:r>
            <a:r>
              <a:rPr lang="ru-RU" sz="2400" i="1" dirty="0" err="1">
                <a:latin typeface="Times New Roman" panose="02020603050405020304" pitchFamily="18" charset="0"/>
                <a:cs typeface="Times New Roman" panose="02020603050405020304" pitchFamily="18" charset="0"/>
              </a:rPr>
              <a:t>Jodas</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Expoim</a:t>
            </a:r>
            <a:r>
              <a:rPr lang="ru-RU" sz="2400" i="1"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a:t>
            </a:r>
          </a:p>
          <a:p>
            <a:pPr marL="0" indent="457200" algn="just">
              <a:buNone/>
            </a:pPr>
            <a:endParaRPr lang="ru-RU" sz="2400" dirty="0">
              <a:latin typeface="Times New Roman" panose="02020603050405020304" pitchFamily="18" charset="0"/>
              <a:cs typeface="Times New Roman" panose="02020603050405020304" pitchFamily="18" charset="0"/>
            </a:endParaRPr>
          </a:p>
          <a:p>
            <a:pPr marL="0" indent="457200" algn="just">
              <a:buNone/>
            </a:pPr>
            <a:endParaRPr lang="ru-RU" sz="2400" dirty="0">
              <a:latin typeface="Times New Roman" panose="02020603050405020304" pitchFamily="18" charset="0"/>
              <a:cs typeface="Times New Roman" panose="02020603050405020304" pitchFamily="18" charset="0"/>
            </a:endParaRPr>
          </a:p>
          <a:p>
            <a:pPr marL="0" indent="457200" algn="just">
              <a:buNone/>
            </a:pPr>
            <a:endParaRPr lang="ru-RU" sz="2400" dirty="0">
              <a:latin typeface="Times New Roman" panose="02020603050405020304" pitchFamily="18" charset="0"/>
              <a:cs typeface="Times New Roman" panose="02020603050405020304" pitchFamily="18" charset="0"/>
            </a:endParaRPr>
          </a:p>
          <a:p>
            <a:pPr marL="0" indent="457200" algn="just">
              <a:buNone/>
            </a:pPr>
            <a:r>
              <a:rPr lang="ru-RU" sz="2400" dirty="0">
                <a:latin typeface="Times New Roman" panose="02020603050405020304" pitchFamily="18" charset="0"/>
                <a:cs typeface="Times New Roman" panose="02020603050405020304" pitchFamily="18" charset="0"/>
              </a:rPr>
              <a:t> Основанием для принятия такого решения послужило письмо </a:t>
            </a:r>
            <a:r>
              <a:rPr lang="ru-RU" sz="2400" u="sng" dirty="0">
                <a:latin typeface="Times New Roman" panose="02020603050405020304" pitchFamily="18" charset="0"/>
                <a:cs typeface="Times New Roman" panose="02020603050405020304" pitchFamily="18" charset="0"/>
              </a:rPr>
              <a:t>Министерства промышленности и торговли Российской Федерации</a:t>
            </a:r>
            <a:r>
              <a:rPr lang="ru-RU" sz="2400" dirty="0">
                <a:latin typeface="Times New Roman" panose="02020603050405020304" pitchFamily="18" charset="0"/>
                <a:cs typeface="Times New Roman" panose="02020603050405020304" pitchFamily="18" charset="0"/>
              </a:rPr>
              <a:t>, в котором были представлены сведения о несоответствии производителя с требованиями правил надлежащей производственной практики.</a:t>
            </a:r>
          </a:p>
          <a:p>
            <a:pPr marL="0" indent="457200" algn="just">
              <a:buNone/>
            </a:pPr>
            <a:r>
              <a:rPr lang="ru-RU" sz="2400" dirty="0">
                <a:latin typeface="Times New Roman" panose="02020603050405020304" pitchFamily="18" charset="0"/>
                <a:cs typeface="Times New Roman" panose="02020603050405020304" pitchFamily="18" charset="0"/>
              </a:rPr>
              <a:t>В числе таких препаратов – антибиотики </a:t>
            </a:r>
            <a:r>
              <a:rPr lang="ru-RU" sz="2400" dirty="0" err="1">
                <a:latin typeface="Times New Roman" panose="02020603050405020304" pitchFamily="18" charset="0"/>
                <a:cs typeface="Times New Roman" panose="02020603050405020304" pitchFamily="18" charset="0"/>
              </a:rPr>
              <a:t>цефалоспоринового</a:t>
            </a:r>
            <a:r>
              <a:rPr lang="ru-RU" sz="2400" dirty="0">
                <a:latin typeface="Times New Roman" panose="02020603050405020304" pitchFamily="18" charset="0"/>
                <a:cs typeface="Times New Roman" panose="02020603050405020304" pitchFamily="18" charset="0"/>
              </a:rPr>
              <a:t> ряда: Цефтриаксон-</a:t>
            </a:r>
            <a:r>
              <a:rPr lang="ru-RU" sz="2400" dirty="0" err="1">
                <a:latin typeface="Times New Roman" panose="02020603050405020304" pitchFamily="18" charset="0"/>
                <a:cs typeface="Times New Roman" panose="02020603050405020304" pitchFamily="18" charset="0"/>
              </a:rPr>
              <a:t>Джодас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Цефепим-Джодас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Цефоперазон</a:t>
            </a:r>
            <a:r>
              <a:rPr lang="ru-RU" sz="2400" dirty="0">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CE7A14F1-147C-31CD-A0FE-EFEF350135A6}"/>
              </a:ext>
            </a:extLst>
          </p:cNvPr>
          <p:cNvSpPr txBox="1"/>
          <p:nvPr/>
        </p:nvSpPr>
        <p:spPr>
          <a:xfrm>
            <a:off x="373738" y="5312710"/>
            <a:ext cx="11635966" cy="1200329"/>
          </a:xfrm>
          <a:prstGeom prst="rect">
            <a:avLst/>
          </a:prstGeom>
          <a:noFill/>
        </p:spPr>
        <p:txBody>
          <a:bodyPr wrap="square">
            <a:spAutoFit/>
          </a:bodyPr>
          <a:lstStyle/>
          <a:p>
            <a:pPr marL="0" indent="457200" algn="just">
              <a:buNone/>
            </a:pPr>
            <a:r>
              <a:rPr lang="ru-RU" sz="2400" dirty="0">
                <a:solidFill>
                  <a:schemeClr val="accent2">
                    <a:lumMod val="75000"/>
                  </a:schemeClr>
                </a:solidFill>
                <a:latin typeface="Times New Roman" panose="02020603050405020304" pitchFamily="18" charset="0"/>
                <a:cs typeface="Times New Roman" panose="02020603050405020304" pitchFamily="18" charset="0"/>
              </a:rPr>
              <a:t>Таким образом, это говорит о том, что на фармацевтическом предприятии необходим строгий контроль производства и качества субстанций. Данные проверки и анализ АФС дешевле и проще провести в своей стране, нежели за рубежом.</a:t>
            </a:r>
          </a:p>
        </p:txBody>
      </p:sp>
      <p:pic>
        <p:nvPicPr>
          <p:cNvPr id="4098" name="Picture 2" descr="Picture background">
            <a:extLst>
              <a:ext uri="{FF2B5EF4-FFF2-40B4-BE49-F238E27FC236}">
                <a16:creationId xmlns:a16="http://schemas.microsoft.com/office/drawing/2014/main" id="{38DFF1C5-5672-23BD-99E0-78A2BEC657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5885" y="1729165"/>
            <a:ext cx="2676525" cy="1190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383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932921A-CA83-349D-9E49-3E01F6632808}"/>
              </a:ext>
            </a:extLst>
          </p:cNvPr>
          <p:cNvSpPr txBox="1"/>
          <p:nvPr/>
        </p:nvSpPr>
        <p:spPr>
          <a:xfrm>
            <a:off x="3047246" y="87899"/>
            <a:ext cx="6097508" cy="1200329"/>
          </a:xfrm>
          <a:prstGeom prst="rect">
            <a:avLst/>
          </a:prstGeom>
          <a:noFill/>
        </p:spPr>
        <p:txBody>
          <a:bodyPr wrap="square">
            <a:spAutoFit/>
          </a:bodyPr>
          <a:lstStyle/>
          <a:p>
            <a:pPr algn="ctr">
              <a:buNone/>
            </a:pPr>
            <a:r>
              <a:rPr lang="ru-RU" sz="3600" dirty="0">
                <a:solidFill>
                  <a:srgbClr val="2F5496"/>
                </a:solidFill>
                <a:latin typeface="Lato" panose="020F0502020204030203" pitchFamily="34" charset="0"/>
              </a:rPr>
              <a:t>Целевая аудитория</a:t>
            </a:r>
          </a:p>
          <a:p>
            <a:pPr>
              <a:buNone/>
            </a:pPr>
            <a:br>
              <a:rPr lang="ru-RU" b="0" dirty="0">
                <a:effectLst/>
              </a:rPr>
            </a:br>
            <a:endParaRPr lang="ru-RU" dirty="0"/>
          </a:p>
        </p:txBody>
      </p:sp>
      <p:sp>
        <p:nvSpPr>
          <p:cNvPr id="7" name="TextBox 6">
            <a:extLst>
              <a:ext uri="{FF2B5EF4-FFF2-40B4-BE49-F238E27FC236}">
                <a16:creationId xmlns:a16="http://schemas.microsoft.com/office/drawing/2014/main" id="{5DED4FE7-5856-BE4F-339F-E33D92FFF67B}"/>
              </a:ext>
            </a:extLst>
          </p:cNvPr>
          <p:cNvSpPr txBox="1"/>
          <p:nvPr/>
        </p:nvSpPr>
        <p:spPr>
          <a:xfrm>
            <a:off x="549998" y="828182"/>
            <a:ext cx="11246668" cy="1217769"/>
          </a:xfrm>
          <a:prstGeom prst="rect">
            <a:avLst/>
          </a:prstGeom>
          <a:noFill/>
        </p:spPr>
        <p:txBody>
          <a:bodyPr wrap="square">
            <a:spAutoFit/>
          </a:bodyPr>
          <a:lstStyle/>
          <a:p>
            <a:pPr indent="457200" algn="just">
              <a:lnSpc>
                <a:spcPct val="90000"/>
              </a:lnSpc>
              <a:spcBef>
                <a:spcPts val="1000"/>
              </a:spcBef>
            </a:pPr>
            <a:r>
              <a:rPr lang="ru-RU" sz="2400" dirty="0">
                <a:latin typeface="Times New Roman" panose="02020603050405020304" pitchFamily="18" charset="0"/>
                <a:cs typeface="Times New Roman" panose="02020603050405020304" pitchFamily="18" charset="0"/>
              </a:rPr>
              <a:t>Потенциальным потребителем нашего продукта являются предприятия, реализующие АФС цефалоспоринов в готовые лекарственные препараты. </a:t>
            </a:r>
          </a:p>
          <a:p>
            <a:pPr indent="457200" algn="just">
              <a:lnSpc>
                <a:spcPct val="90000"/>
              </a:lnSpc>
              <a:spcBef>
                <a:spcPts val="1000"/>
              </a:spcBef>
            </a:pPr>
            <a:r>
              <a:rPr lang="ru-RU" sz="2400" dirty="0">
                <a:latin typeface="Times New Roman" panose="02020603050405020304" pitchFamily="18" charset="0"/>
                <a:cs typeface="Times New Roman" panose="02020603050405020304" pitchFamily="18" charset="0"/>
              </a:rPr>
              <a:t>Например: </a:t>
            </a:r>
          </a:p>
        </p:txBody>
      </p:sp>
      <p:sp>
        <p:nvSpPr>
          <p:cNvPr id="9" name="TextBox 8">
            <a:extLst>
              <a:ext uri="{FF2B5EF4-FFF2-40B4-BE49-F238E27FC236}">
                <a16:creationId xmlns:a16="http://schemas.microsoft.com/office/drawing/2014/main" id="{9A1B734E-B315-7C9A-E306-8CAF1BCA18FF}"/>
              </a:ext>
            </a:extLst>
          </p:cNvPr>
          <p:cNvSpPr txBox="1"/>
          <p:nvPr/>
        </p:nvSpPr>
        <p:spPr>
          <a:xfrm>
            <a:off x="6914586" y="2311267"/>
            <a:ext cx="4809652" cy="1806648"/>
          </a:xfrm>
          <a:prstGeom prst="rect">
            <a:avLst/>
          </a:prstGeom>
          <a:noFill/>
        </p:spPr>
        <p:txBody>
          <a:bodyPr wrap="square">
            <a:spAutoFit/>
          </a:bodyPr>
          <a:lstStyle/>
          <a:p>
            <a:pPr marL="285750" indent="-285750" algn="just">
              <a:lnSpc>
                <a:spcPct val="90000"/>
              </a:lnSpc>
              <a:spcBef>
                <a:spcPts val="1000"/>
              </a:spcBef>
              <a:buFont typeface="Arial" panose="020B0604020202020204" pitchFamily="34" charset="0"/>
              <a:buChar char="•"/>
            </a:pPr>
            <a:r>
              <a:rPr lang="ru-RU" sz="2400" dirty="0">
                <a:effectLst/>
                <a:latin typeface="Times New Roman" panose="02020603050405020304" pitchFamily="18" charset="0"/>
                <a:ea typeface="Calibri" panose="020F0502020204030204" pitchFamily="34" charset="0"/>
              </a:rPr>
              <a:t>ООО КОМПАНИЯ «</a:t>
            </a:r>
            <a:r>
              <a:rPr lang="ru-RU" sz="2400" dirty="0" err="1">
                <a:effectLst/>
                <a:latin typeface="Times New Roman" panose="02020603050405020304" pitchFamily="18" charset="0"/>
                <a:ea typeface="Calibri" panose="020F0502020204030204" pitchFamily="34" charset="0"/>
              </a:rPr>
              <a:t>Деко</a:t>
            </a:r>
            <a:r>
              <a:rPr lang="ru-RU" sz="2400" dirty="0">
                <a:effectLst/>
                <a:latin typeface="Times New Roman" panose="02020603050405020304" pitchFamily="18" charset="0"/>
                <a:ea typeface="Calibri" panose="020F0502020204030204" pitchFamily="34" charset="0"/>
              </a:rPr>
              <a:t>»</a:t>
            </a:r>
            <a:r>
              <a:rPr lang="en-US" sz="2400" dirty="0">
                <a:effectLst/>
                <a:latin typeface="Times New Roman" panose="02020603050405020304" pitchFamily="18" charset="0"/>
                <a:ea typeface="Calibri" panose="020F0502020204030204" pitchFamily="34" charset="0"/>
              </a:rPr>
              <a:t>;</a:t>
            </a:r>
            <a:r>
              <a:rPr lang="ru-RU" sz="2400" dirty="0">
                <a:effectLst/>
                <a:latin typeface="Times New Roman" panose="02020603050405020304" pitchFamily="18" charset="0"/>
                <a:ea typeface="Calibri" panose="020F0502020204030204" pitchFamily="34" charset="0"/>
              </a:rPr>
              <a:t> </a:t>
            </a:r>
          </a:p>
          <a:p>
            <a:pPr marL="285750" indent="-285750" algn="just">
              <a:lnSpc>
                <a:spcPct val="90000"/>
              </a:lnSpc>
              <a:spcBef>
                <a:spcPts val="1000"/>
              </a:spcBef>
              <a:buFont typeface="Arial" panose="020B0604020202020204" pitchFamily="34" charset="0"/>
              <a:buChar char="•"/>
            </a:pPr>
            <a:r>
              <a:rPr lang="ru-RU" sz="2400" dirty="0">
                <a:effectLst/>
                <a:latin typeface="Times New Roman" panose="02020603050405020304" pitchFamily="18" charset="0"/>
                <a:ea typeface="Calibri" panose="020F0502020204030204" pitchFamily="34" charset="0"/>
              </a:rPr>
              <a:t>ПАО «Биосинтез»</a:t>
            </a:r>
            <a:r>
              <a:rPr lang="en-US" sz="2400" dirty="0">
                <a:effectLst/>
                <a:latin typeface="Times New Roman" panose="02020603050405020304" pitchFamily="18" charset="0"/>
                <a:ea typeface="Calibri" panose="020F0502020204030204" pitchFamily="34" charset="0"/>
              </a:rPr>
              <a:t>;</a:t>
            </a:r>
            <a:endParaRPr lang="ru-RU" sz="2400" dirty="0">
              <a:effectLst/>
              <a:latin typeface="Times New Roman" panose="02020603050405020304" pitchFamily="18" charset="0"/>
              <a:ea typeface="Calibri" panose="020F0502020204030204" pitchFamily="34" charset="0"/>
            </a:endParaRPr>
          </a:p>
          <a:p>
            <a:pPr marL="285750" indent="-285750" algn="just">
              <a:lnSpc>
                <a:spcPct val="90000"/>
              </a:lnSpc>
              <a:spcBef>
                <a:spcPts val="1000"/>
              </a:spcBef>
              <a:buFont typeface="Arial" panose="020B0604020202020204" pitchFamily="34" charset="0"/>
              <a:buChar char="•"/>
            </a:pPr>
            <a:r>
              <a:rPr lang="ru-RU" sz="2400" dirty="0">
                <a:effectLst/>
                <a:latin typeface="Times New Roman" panose="02020603050405020304" pitchFamily="18" charset="0"/>
                <a:ea typeface="Calibri" panose="020F0502020204030204" pitchFamily="34" charset="0"/>
              </a:rPr>
              <a:t>ООО «</a:t>
            </a:r>
            <a:r>
              <a:rPr lang="ru-RU" sz="2400" dirty="0" err="1">
                <a:effectLst/>
                <a:latin typeface="Times New Roman" panose="02020603050405020304" pitchFamily="18" charset="0"/>
                <a:ea typeface="Calibri" panose="020F0502020204030204" pitchFamily="34" charset="0"/>
              </a:rPr>
              <a:t>Рузформа</a:t>
            </a:r>
            <a:r>
              <a:rPr lang="ru-RU" sz="2400" dirty="0">
                <a:effectLst/>
                <a:latin typeface="Times New Roman" panose="02020603050405020304" pitchFamily="18" charset="0"/>
                <a:ea typeface="Calibri" panose="020F0502020204030204" pitchFamily="34" charset="0"/>
              </a:rPr>
              <a:t>»</a:t>
            </a:r>
            <a:r>
              <a:rPr lang="en-US" sz="2400" dirty="0">
                <a:effectLst/>
                <a:latin typeface="Times New Roman" panose="02020603050405020304" pitchFamily="18" charset="0"/>
                <a:ea typeface="Calibri" panose="020F0502020204030204" pitchFamily="34" charset="0"/>
              </a:rPr>
              <a:t>;</a:t>
            </a:r>
            <a:endParaRPr lang="ru-RU" sz="2400" dirty="0">
              <a:effectLst/>
              <a:latin typeface="Times New Roman" panose="02020603050405020304" pitchFamily="18" charset="0"/>
              <a:ea typeface="Calibri" panose="020F0502020204030204" pitchFamily="34" charset="0"/>
            </a:endParaRPr>
          </a:p>
          <a:p>
            <a:pPr marL="285750" indent="-285750" algn="just">
              <a:lnSpc>
                <a:spcPct val="90000"/>
              </a:lnSpc>
              <a:spcBef>
                <a:spcPts val="1000"/>
              </a:spcBef>
              <a:buFont typeface="Arial" panose="020B0604020202020204" pitchFamily="34" charset="0"/>
              <a:buChar char="•"/>
            </a:pPr>
            <a:r>
              <a:rPr lang="ru-RU" sz="2400" dirty="0">
                <a:effectLst/>
                <a:latin typeface="Times New Roman" panose="02020603050405020304" pitchFamily="18" charset="0"/>
                <a:ea typeface="Calibri" panose="020F0502020204030204" pitchFamily="34" charset="0"/>
              </a:rPr>
              <a:t>СП ООО «</a:t>
            </a:r>
            <a:r>
              <a:rPr lang="ru-RU" sz="2400" dirty="0" err="1">
                <a:effectLst/>
                <a:latin typeface="Times New Roman" panose="02020603050405020304" pitchFamily="18" charset="0"/>
                <a:ea typeface="Calibri" panose="020F0502020204030204" pitchFamily="34" charset="0"/>
              </a:rPr>
              <a:t>Фармлэнд</a:t>
            </a:r>
            <a:r>
              <a:rPr lang="ru-RU" sz="2400" b="1" dirty="0">
                <a:effectLst/>
                <a:latin typeface="Times New Roman" panose="02020603050405020304" pitchFamily="18" charset="0"/>
                <a:ea typeface="Calibri" panose="020F0502020204030204" pitchFamily="34" charset="0"/>
              </a:rPr>
              <a:t>»</a:t>
            </a:r>
            <a:r>
              <a:rPr lang="ru-RU" sz="2400" dirty="0">
                <a:effectLst/>
                <a:latin typeface="Times New Roman" panose="02020603050405020304" pitchFamily="18" charset="0"/>
                <a:ea typeface="Calibri" panose="020F0502020204030204" pitchFamily="34" charset="0"/>
              </a:rPr>
              <a:t>. </a:t>
            </a:r>
            <a:endParaRPr lang="ru-RU" sz="32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7FAFBD3C-CCCE-1CD0-4A18-784FE615DE47}"/>
              </a:ext>
            </a:extLst>
          </p:cNvPr>
          <p:cNvSpPr txBox="1"/>
          <p:nvPr/>
        </p:nvSpPr>
        <p:spPr>
          <a:xfrm>
            <a:off x="961932" y="2134296"/>
            <a:ext cx="5275905" cy="2308324"/>
          </a:xfrm>
          <a:prstGeom prst="rect">
            <a:avLst/>
          </a:prstGeom>
          <a:noFill/>
        </p:spPr>
        <p:txBody>
          <a:bodyPr wrap="square">
            <a:spAutoFit/>
          </a:bodyPr>
          <a:lstStyle/>
          <a:p>
            <a:pPr marL="285750" indent="-285750">
              <a:buFont typeface="Arial" panose="020B0604020202020204" pitchFamily="34" charset="0"/>
              <a:buChar char="•"/>
            </a:pPr>
            <a:r>
              <a:rPr lang="ru-RU" sz="2400" dirty="0">
                <a:effectLst/>
                <a:latin typeface="Times New Roman" panose="02020603050405020304" pitchFamily="18" charset="0"/>
                <a:ea typeface="Calibri" panose="020F0502020204030204" pitchFamily="34" charset="0"/>
              </a:rPr>
              <a:t>АО «</a:t>
            </a:r>
            <a:r>
              <a:rPr lang="ru-RU" sz="2400" dirty="0" err="1">
                <a:effectLst/>
                <a:latin typeface="Times New Roman" panose="02020603050405020304" pitchFamily="18" charset="0"/>
                <a:ea typeface="Calibri" panose="020F0502020204030204" pitchFamily="34" charset="0"/>
              </a:rPr>
              <a:t>Рафарма</a:t>
            </a:r>
            <a:r>
              <a:rPr lang="ru-RU" sz="2400" dirty="0">
                <a:effectLst/>
                <a:latin typeface="Times New Roman" panose="02020603050405020304" pitchFamily="18" charset="0"/>
                <a:ea typeface="Calibri" panose="020F0502020204030204" pitchFamily="34" charset="0"/>
              </a:rPr>
              <a:t>»</a:t>
            </a:r>
            <a:r>
              <a:rPr lang="en-US" sz="2400" dirty="0">
                <a:effectLst/>
                <a:latin typeface="Times New Roman" panose="02020603050405020304" pitchFamily="18" charset="0"/>
                <a:ea typeface="Calibri" panose="020F0502020204030204" pitchFamily="34" charset="0"/>
              </a:rPr>
              <a:t>;</a:t>
            </a:r>
            <a:endParaRPr lang="ru-RU" sz="2400" dirty="0">
              <a:effectLst/>
              <a:latin typeface="Times New Roman" panose="02020603050405020304" pitchFamily="18" charset="0"/>
              <a:ea typeface="Calibri" panose="020F0502020204030204" pitchFamily="34" charset="0"/>
            </a:endParaRPr>
          </a:p>
          <a:p>
            <a:pPr marL="285750" indent="-285750">
              <a:buFont typeface="Arial" panose="020B0604020202020204" pitchFamily="34" charset="0"/>
              <a:buChar char="•"/>
            </a:pPr>
            <a:r>
              <a:rPr lang="ru-RU" sz="2400" dirty="0">
                <a:effectLst/>
                <a:latin typeface="Times New Roman" panose="02020603050405020304" pitchFamily="18" charset="0"/>
                <a:ea typeface="Calibri" panose="020F0502020204030204" pitchFamily="34" charset="0"/>
              </a:rPr>
              <a:t>ОАО «Синтез»</a:t>
            </a:r>
            <a:r>
              <a:rPr lang="en-US" sz="2400" dirty="0">
                <a:effectLst/>
                <a:latin typeface="Times New Roman" panose="02020603050405020304" pitchFamily="18" charset="0"/>
                <a:ea typeface="Calibri" panose="020F0502020204030204" pitchFamily="34" charset="0"/>
              </a:rPr>
              <a:t>;</a:t>
            </a:r>
            <a:r>
              <a:rPr lang="ru-RU" sz="2400" dirty="0">
                <a:effectLst/>
                <a:latin typeface="Times New Roman" panose="02020603050405020304" pitchFamily="18" charset="0"/>
                <a:ea typeface="Calibri" panose="020F0502020204030204" pitchFamily="34" charset="0"/>
              </a:rPr>
              <a:t> </a:t>
            </a:r>
          </a:p>
          <a:p>
            <a:pPr marL="285750" indent="-285750">
              <a:buFont typeface="Arial" panose="020B0604020202020204" pitchFamily="34" charset="0"/>
              <a:buChar char="•"/>
            </a:pPr>
            <a:r>
              <a:rPr lang="ru-RU" sz="2400" dirty="0">
                <a:effectLst/>
                <a:latin typeface="Times New Roman" panose="02020603050405020304" pitchFamily="18" charset="0"/>
                <a:ea typeface="Calibri" panose="020F0502020204030204" pitchFamily="34" charset="0"/>
              </a:rPr>
              <a:t>АО «Биохимик»</a:t>
            </a:r>
            <a:r>
              <a:rPr lang="en-US" sz="2400" dirty="0">
                <a:effectLst/>
                <a:latin typeface="Times New Roman" panose="02020603050405020304" pitchFamily="18" charset="0"/>
                <a:ea typeface="Calibri" panose="020F0502020204030204" pitchFamily="34" charset="0"/>
              </a:rPr>
              <a:t>;</a:t>
            </a:r>
            <a:r>
              <a:rPr lang="ru-RU" sz="2400" dirty="0">
                <a:effectLst/>
                <a:latin typeface="Times New Roman" panose="02020603050405020304" pitchFamily="18" charset="0"/>
                <a:ea typeface="Calibri" panose="020F0502020204030204" pitchFamily="34" charset="0"/>
              </a:rPr>
              <a:t> </a:t>
            </a:r>
          </a:p>
          <a:p>
            <a:pPr marL="285750" indent="-285750">
              <a:buFont typeface="Arial" panose="020B0604020202020204" pitchFamily="34" charset="0"/>
              <a:buChar char="•"/>
            </a:pPr>
            <a:r>
              <a:rPr lang="ru-RU" sz="2400" dirty="0">
                <a:effectLst/>
                <a:latin typeface="Times New Roman" panose="02020603050405020304" pitchFamily="18" charset="0"/>
                <a:ea typeface="Calibri" panose="020F0502020204030204" pitchFamily="34" charset="0"/>
              </a:rPr>
              <a:t>ПАО «Красфарма»</a:t>
            </a:r>
            <a:r>
              <a:rPr lang="en-US" sz="2400" dirty="0">
                <a:effectLst/>
                <a:latin typeface="Times New Roman" panose="02020603050405020304" pitchFamily="18" charset="0"/>
                <a:ea typeface="Calibri" panose="020F0502020204030204" pitchFamily="34" charset="0"/>
              </a:rPr>
              <a:t>;</a:t>
            </a:r>
            <a:r>
              <a:rPr lang="ru-RU" sz="2400" dirty="0">
                <a:effectLst/>
                <a:latin typeface="Times New Roman" panose="02020603050405020304" pitchFamily="18" charset="0"/>
                <a:ea typeface="Calibri" panose="020F0502020204030204" pitchFamily="34" charset="0"/>
              </a:rPr>
              <a:t> </a:t>
            </a:r>
          </a:p>
          <a:p>
            <a:pPr marL="285750" indent="-285750">
              <a:buFont typeface="Arial" panose="020B0604020202020204" pitchFamily="34" charset="0"/>
              <a:buChar char="•"/>
            </a:pPr>
            <a:r>
              <a:rPr lang="ru-RU" sz="2400" dirty="0">
                <a:effectLst/>
                <a:latin typeface="Times New Roman" panose="02020603050405020304" pitchFamily="18" charset="0"/>
                <a:ea typeface="Calibri" panose="020F0502020204030204" pitchFamily="34" charset="0"/>
              </a:rPr>
              <a:t>ОАО «</a:t>
            </a:r>
            <a:r>
              <a:rPr lang="ru-RU" sz="2400" dirty="0" err="1">
                <a:effectLst/>
                <a:latin typeface="Times New Roman" panose="02020603050405020304" pitchFamily="18" charset="0"/>
                <a:ea typeface="Calibri" panose="020F0502020204030204" pitchFamily="34" charset="0"/>
              </a:rPr>
              <a:t>Борисовскиий</a:t>
            </a:r>
            <a:r>
              <a:rPr lang="ru-RU" sz="2400" dirty="0">
                <a:effectLst/>
                <a:latin typeface="Times New Roman" panose="02020603050405020304" pitchFamily="18" charset="0"/>
                <a:ea typeface="Calibri" panose="020F0502020204030204" pitchFamily="34" charset="0"/>
              </a:rPr>
              <a:t> Завод Медицинских Препаратов»</a:t>
            </a:r>
            <a:r>
              <a:rPr lang="en-US" sz="2400" dirty="0">
                <a:effectLst/>
                <a:latin typeface="Times New Roman" panose="02020603050405020304" pitchFamily="18" charset="0"/>
                <a:ea typeface="Calibri" panose="020F0502020204030204" pitchFamily="34" charset="0"/>
              </a:rPr>
              <a:t>;</a:t>
            </a:r>
            <a:endParaRPr lang="ru-RU" sz="2400" dirty="0"/>
          </a:p>
        </p:txBody>
      </p:sp>
      <p:pic>
        <p:nvPicPr>
          <p:cNvPr id="3074" name="Picture 2" descr="Picture background">
            <a:extLst>
              <a:ext uri="{FF2B5EF4-FFF2-40B4-BE49-F238E27FC236}">
                <a16:creationId xmlns:a16="http://schemas.microsoft.com/office/drawing/2014/main" id="{4E86375F-EDD7-FDAD-CDD6-D8B192542B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99" y="4837946"/>
            <a:ext cx="3013247" cy="202005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icture background">
            <a:extLst>
              <a:ext uri="{FF2B5EF4-FFF2-40B4-BE49-F238E27FC236}">
                <a16:creationId xmlns:a16="http://schemas.microsoft.com/office/drawing/2014/main" id="{DBD33A28-8D60-F60E-7775-9C8095C820F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433" r="18517"/>
          <a:stretch/>
        </p:blipFill>
        <p:spPr bwMode="auto">
          <a:xfrm>
            <a:off x="3047246" y="4871695"/>
            <a:ext cx="2883687" cy="202005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icture background">
            <a:extLst>
              <a:ext uri="{FF2B5EF4-FFF2-40B4-BE49-F238E27FC236}">
                <a16:creationId xmlns:a16="http://schemas.microsoft.com/office/drawing/2014/main" id="{FAC56EFD-56A7-37CF-BD02-F03968FB29D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30933" y="4871695"/>
            <a:ext cx="2883686" cy="201632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Picture background">
            <a:extLst>
              <a:ext uri="{FF2B5EF4-FFF2-40B4-BE49-F238E27FC236}">
                <a16:creationId xmlns:a16="http://schemas.microsoft.com/office/drawing/2014/main" id="{66BA5B99-E2A6-BFBE-5A15-38E0E087220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000" t="22492" r="14000"/>
          <a:stretch/>
        </p:blipFill>
        <p:spPr bwMode="auto">
          <a:xfrm>
            <a:off x="8166225" y="4846832"/>
            <a:ext cx="4025775" cy="206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734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9C39C9-8E5A-63E3-FB77-DF82717C6EA1}"/>
              </a:ext>
            </a:extLst>
          </p:cNvPr>
          <p:cNvSpPr txBox="1"/>
          <p:nvPr/>
        </p:nvSpPr>
        <p:spPr>
          <a:xfrm>
            <a:off x="539646" y="403809"/>
            <a:ext cx="11287593" cy="1089529"/>
          </a:xfrm>
          <a:prstGeom prst="rect">
            <a:avLst/>
          </a:prstGeom>
          <a:noFill/>
        </p:spPr>
        <p:txBody>
          <a:bodyPr wrap="square">
            <a:spAutoFit/>
          </a:bodyPr>
          <a:lstStyle/>
          <a:p>
            <a:pPr indent="457200" algn="just">
              <a:lnSpc>
                <a:spcPct val="90000"/>
              </a:lnSpc>
              <a:spcBef>
                <a:spcPts val="1000"/>
              </a:spcBef>
            </a:pPr>
            <a:r>
              <a:rPr lang="ru-RU" sz="2400" dirty="0">
                <a:latin typeface="Times New Roman" panose="02020603050405020304" pitchFamily="18" charset="0"/>
                <a:cs typeface="Times New Roman" panose="02020603050405020304" pitchFamily="18" charset="0"/>
              </a:rPr>
              <a:t>Областью применения АФС цефалоспорина являются предприятия, которые   с помощью химических компонентов реализуют субстанцию в конечную форму антибиотика </a:t>
            </a:r>
            <a:r>
              <a:rPr lang="ru-RU" sz="2400" dirty="0" err="1">
                <a:latin typeface="Times New Roman" panose="02020603050405020304" pitchFamily="18" charset="0"/>
                <a:cs typeface="Times New Roman" panose="02020603050405020304" pitchFamily="18" charset="0"/>
              </a:rPr>
              <a:t>цефалоспоринового</a:t>
            </a:r>
            <a:r>
              <a:rPr lang="ru-RU" sz="2400" dirty="0">
                <a:latin typeface="Times New Roman" panose="02020603050405020304" pitchFamily="18" charset="0"/>
                <a:cs typeface="Times New Roman" panose="02020603050405020304" pitchFamily="18" charset="0"/>
              </a:rPr>
              <a:t> ряда.</a:t>
            </a:r>
          </a:p>
        </p:txBody>
      </p:sp>
      <p:sp>
        <p:nvSpPr>
          <p:cNvPr id="5" name="TextBox 4">
            <a:extLst>
              <a:ext uri="{FF2B5EF4-FFF2-40B4-BE49-F238E27FC236}">
                <a16:creationId xmlns:a16="http://schemas.microsoft.com/office/drawing/2014/main" id="{79B5EA67-B023-59B1-9B08-22D9B3978689}"/>
              </a:ext>
            </a:extLst>
          </p:cNvPr>
          <p:cNvSpPr txBox="1"/>
          <p:nvPr/>
        </p:nvSpPr>
        <p:spPr>
          <a:xfrm>
            <a:off x="125238" y="1904905"/>
            <a:ext cx="11941521" cy="757130"/>
          </a:xfrm>
          <a:prstGeom prst="rect">
            <a:avLst/>
          </a:prstGeom>
          <a:noFill/>
        </p:spPr>
        <p:txBody>
          <a:bodyPr wrap="square">
            <a:spAutoFit/>
          </a:bodyPr>
          <a:lstStyle/>
          <a:p>
            <a:pPr indent="457200" algn="just">
              <a:lnSpc>
                <a:spcPct val="90000"/>
              </a:lnSpc>
              <a:spcBef>
                <a:spcPts val="1000"/>
              </a:spcBef>
            </a:pPr>
            <a:r>
              <a:rPr lang="ru-RU" sz="2400" dirty="0">
                <a:latin typeface="Times New Roman" panose="02020603050405020304" pitchFamily="18" charset="0"/>
                <a:cs typeface="Times New Roman" panose="02020603050405020304" pitchFamily="18" charset="0"/>
              </a:rPr>
              <a:t>По данным на 2023 год, размер глобального рынка АФС цефалоспоринов,  оценивался в 15,47 млрд долларов США</a:t>
            </a:r>
          </a:p>
        </p:txBody>
      </p:sp>
      <p:pic>
        <p:nvPicPr>
          <p:cNvPr id="7" name="Рисунок 6">
            <a:extLst>
              <a:ext uri="{FF2B5EF4-FFF2-40B4-BE49-F238E27FC236}">
                <a16:creationId xmlns:a16="http://schemas.microsoft.com/office/drawing/2014/main" id="{A9095A17-DE30-8DB1-E826-930D5881FC47}"/>
              </a:ext>
            </a:extLst>
          </p:cNvPr>
          <p:cNvPicPr>
            <a:picLocks noChangeAspect="1"/>
          </p:cNvPicPr>
          <p:nvPr/>
        </p:nvPicPr>
        <p:blipFill>
          <a:blip r:embed="rId2"/>
          <a:stretch>
            <a:fillRect/>
          </a:stretch>
        </p:blipFill>
        <p:spPr>
          <a:xfrm>
            <a:off x="3876995" y="2662035"/>
            <a:ext cx="4438006" cy="4088558"/>
          </a:xfrm>
          <a:prstGeom prst="rect">
            <a:avLst/>
          </a:prstGeom>
        </p:spPr>
      </p:pic>
    </p:spTree>
    <p:extLst>
      <p:ext uri="{BB962C8B-B14F-4D97-AF65-F5344CB8AC3E}">
        <p14:creationId xmlns:p14="http://schemas.microsoft.com/office/powerpoint/2010/main" val="3642921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CEE848-45B2-A1E5-822A-C9D7D1AC1B29}"/>
              </a:ext>
            </a:extLst>
          </p:cNvPr>
          <p:cNvSpPr txBox="1"/>
          <p:nvPr/>
        </p:nvSpPr>
        <p:spPr>
          <a:xfrm>
            <a:off x="3047246" y="150312"/>
            <a:ext cx="6097508" cy="646331"/>
          </a:xfrm>
          <a:prstGeom prst="rect">
            <a:avLst/>
          </a:prstGeom>
          <a:noFill/>
        </p:spPr>
        <p:txBody>
          <a:bodyPr wrap="square">
            <a:spAutoFit/>
          </a:bodyPr>
          <a:lstStyle/>
          <a:p>
            <a:pPr algn="ctr"/>
            <a:r>
              <a:rPr lang="ru-RU" sz="3600" dirty="0">
                <a:solidFill>
                  <a:srgbClr val="2F5496"/>
                </a:solidFill>
                <a:latin typeface="Lato" panose="020F0502020204030203" pitchFamily="34" charset="0"/>
              </a:rPr>
              <a:t>КЛЮЧЕВАЯ ПРОБЛЕМА</a:t>
            </a:r>
          </a:p>
        </p:txBody>
      </p:sp>
      <p:sp>
        <p:nvSpPr>
          <p:cNvPr id="7" name="TextBox 6">
            <a:extLst>
              <a:ext uri="{FF2B5EF4-FFF2-40B4-BE49-F238E27FC236}">
                <a16:creationId xmlns:a16="http://schemas.microsoft.com/office/drawing/2014/main" id="{ED42BE31-C287-D4A1-4F4A-856760B18D4E}"/>
              </a:ext>
            </a:extLst>
          </p:cNvPr>
          <p:cNvSpPr txBox="1"/>
          <p:nvPr/>
        </p:nvSpPr>
        <p:spPr>
          <a:xfrm>
            <a:off x="214643" y="796643"/>
            <a:ext cx="11762714" cy="923330"/>
          </a:xfrm>
          <a:prstGeom prst="rect">
            <a:avLst/>
          </a:prstGeom>
          <a:noFill/>
        </p:spPr>
        <p:txBody>
          <a:bodyPr wrap="square">
            <a:spAutoFit/>
          </a:bodyPr>
          <a:lstStyle/>
          <a:p>
            <a:pPr indent="457200" algn="just">
              <a:lnSpc>
                <a:spcPct val="90000"/>
              </a:lnSpc>
              <a:spcBef>
                <a:spcPts val="1000"/>
              </a:spcBef>
              <a:buNone/>
            </a:pPr>
            <a:r>
              <a:rPr lang="ru-RU" sz="2000" dirty="0">
                <a:latin typeface="Times New Roman" panose="02020603050405020304" pitchFamily="18" charset="0"/>
                <a:cs typeface="Times New Roman" panose="02020603050405020304" pitchFamily="18" charset="0"/>
              </a:rPr>
              <a:t>Был проведен опрос предприятий о том, как они относятся к развитию отечественных АФС </a:t>
            </a:r>
            <a:r>
              <a:rPr lang="ru-RU" sz="2000" dirty="0" err="1">
                <a:latin typeface="Times New Roman" panose="02020603050405020304" pitchFamily="18" charset="0"/>
                <a:cs typeface="Times New Roman" panose="02020603050405020304" pitchFamily="18" charset="0"/>
              </a:rPr>
              <a:t>цефалоспоринового</a:t>
            </a:r>
            <a:r>
              <a:rPr lang="ru-RU" sz="2000" dirty="0">
                <a:latin typeface="Times New Roman" panose="02020603050405020304" pitchFamily="18" charset="0"/>
                <a:cs typeface="Times New Roman" panose="02020603050405020304" pitchFamily="18" charset="0"/>
              </a:rPr>
              <a:t> ряда. Участие приняли: АО «</a:t>
            </a:r>
            <a:r>
              <a:rPr lang="ru-RU" sz="2000" dirty="0" err="1">
                <a:latin typeface="Times New Roman" panose="02020603050405020304" pitchFamily="18" charset="0"/>
                <a:cs typeface="Times New Roman" panose="02020603050405020304" pitchFamily="18" charset="0"/>
              </a:rPr>
              <a:t>Рафарма</a:t>
            </a:r>
            <a:r>
              <a:rPr lang="ru-RU" sz="2000" dirty="0">
                <a:latin typeface="Times New Roman" panose="02020603050405020304" pitchFamily="18" charset="0"/>
                <a:cs typeface="Times New Roman" panose="02020603050405020304" pitchFamily="18" charset="0"/>
              </a:rPr>
              <a:t>» и  их отдел </a:t>
            </a:r>
            <a:r>
              <a:rPr lang="en-US" sz="2000" dirty="0" err="1">
                <a:latin typeface="Times New Roman" panose="02020603050405020304" pitchFamily="18" charset="0"/>
                <a:cs typeface="Times New Roman" panose="02020603050405020304" pitchFamily="18" charset="0"/>
              </a:rPr>
              <a:t>RnD</a:t>
            </a:r>
            <a:r>
              <a:rPr lang="ru-RU" sz="2000" dirty="0">
                <a:latin typeface="Times New Roman" panose="02020603050405020304" pitchFamily="18" charset="0"/>
                <a:cs typeface="Times New Roman" panose="02020603050405020304" pitchFamily="18" charset="0"/>
              </a:rPr>
              <a:t>, ОАО «Синтез», АО «Биохимик», ПАО «Красфарма», ПАО «Биосинтез». </a:t>
            </a:r>
          </a:p>
        </p:txBody>
      </p:sp>
      <p:sp>
        <p:nvSpPr>
          <p:cNvPr id="9" name="TextBox 8">
            <a:extLst>
              <a:ext uri="{FF2B5EF4-FFF2-40B4-BE49-F238E27FC236}">
                <a16:creationId xmlns:a16="http://schemas.microsoft.com/office/drawing/2014/main" id="{3E022774-F0FE-11FF-9B17-0AC70F5B32D6}"/>
              </a:ext>
            </a:extLst>
          </p:cNvPr>
          <p:cNvSpPr txBox="1"/>
          <p:nvPr/>
        </p:nvSpPr>
        <p:spPr>
          <a:xfrm>
            <a:off x="3047246" y="1845753"/>
            <a:ext cx="6097508" cy="424732"/>
          </a:xfrm>
          <a:prstGeom prst="rect">
            <a:avLst/>
          </a:prstGeom>
          <a:noFill/>
        </p:spPr>
        <p:txBody>
          <a:bodyPr wrap="square">
            <a:spAutoFit/>
          </a:bodyPr>
          <a:lstStyle/>
          <a:p>
            <a:pPr indent="457200" algn="just">
              <a:lnSpc>
                <a:spcPct val="90000"/>
              </a:lnSpc>
              <a:spcBef>
                <a:spcPts val="1000"/>
              </a:spcBef>
            </a:pPr>
            <a:r>
              <a:rPr lang="ru-RU" sz="2400" dirty="0">
                <a:latin typeface="Times New Roman" panose="02020603050405020304" pitchFamily="18" charset="0"/>
                <a:cs typeface="Times New Roman" panose="02020603050405020304" pitchFamily="18" charset="0"/>
              </a:rPr>
              <a:t>Получили следующие результаты:</a:t>
            </a:r>
          </a:p>
        </p:txBody>
      </p:sp>
      <p:graphicFrame>
        <p:nvGraphicFramePr>
          <p:cNvPr id="12" name="Диаграмма 11">
            <a:extLst>
              <a:ext uri="{FF2B5EF4-FFF2-40B4-BE49-F238E27FC236}">
                <a16:creationId xmlns:a16="http://schemas.microsoft.com/office/drawing/2014/main" id="{361779C4-9435-790F-B9D1-3CD995FB7B19}"/>
              </a:ext>
            </a:extLst>
          </p:cNvPr>
          <p:cNvGraphicFramePr/>
          <p:nvPr>
            <p:extLst>
              <p:ext uri="{D42A27DB-BD31-4B8C-83A1-F6EECF244321}">
                <p14:modId xmlns:p14="http://schemas.microsoft.com/office/powerpoint/2010/main" val="3226284236"/>
              </p:ext>
            </p:extLst>
          </p:nvPr>
        </p:nvGraphicFramePr>
        <p:xfrm>
          <a:off x="629645" y="2396265"/>
          <a:ext cx="5344888" cy="3240360"/>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a:extLst>
              <a:ext uri="{FF2B5EF4-FFF2-40B4-BE49-F238E27FC236}">
                <a16:creationId xmlns:a16="http://schemas.microsoft.com/office/drawing/2014/main" id="{05AE34E4-D69D-5104-3DFE-5374ADDB5B05}"/>
              </a:ext>
            </a:extLst>
          </p:cNvPr>
          <p:cNvSpPr txBox="1"/>
          <p:nvPr/>
        </p:nvSpPr>
        <p:spPr>
          <a:xfrm>
            <a:off x="6217468" y="2505164"/>
            <a:ext cx="5759889" cy="2436564"/>
          </a:xfrm>
          <a:prstGeom prst="rect">
            <a:avLst/>
          </a:prstGeom>
          <a:noFill/>
        </p:spPr>
        <p:txBody>
          <a:bodyPr wrap="square">
            <a:spAutoFit/>
          </a:bodyPr>
          <a:lstStyle/>
          <a:p>
            <a:pPr indent="457200" algn="just">
              <a:lnSpc>
                <a:spcPct val="90000"/>
              </a:lnSpc>
              <a:spcBef>
                <a:spcPts val="1000"/>
              </a:spcBef>
            </a:pPr>
            <a:r>
              <a:rPr lang="ru-RU" sz="2000" dirty="0">
                <a:latin typeface="Times New Roman" panose="02020603050405020304" pitchFamily="18" charset="0"/>
                <a:cs typeface="Times New Roman" panose="02020603050405020304" pitchFamily="18" charset="0"/>
              </a:rPr>
              <a:t>Многие предприятия проголосовали за вариант «за». Кроме того, многие дополнили тем, что не только </a:t>
            </a:r>
            <a:r>
              <a:rPr lang="ru-RU" sz="2000" dirty="0" err="1">
                <a:latin typeface="Times New Roman" panose="02020603050405020304" pitchFamily="18" charset="0"/>
                <a:cs typeface="Times New Roman" panose="02020603050405020304" pitchFamily="18" charset="0"/>
              </a:rPr>
              <a:t>цефалоспоринового</a:t>
            </a:r>
            <a:r>
              <a:rPr lang="ru-RU" sz="2000" dirty="0">
                <a:latin typeface="Times New Roman" panose="02020603050405020304" pitchFamily="18" charset="0"/>
                <a:cs typeface="Times New Roman" panose="02020603050405020304" pitchFamily="18" charset="0"/>
              </a:rPr>
              <a:t> ряда необходимы, а как минимум весь список ЖНВЛП.</a:t>
            </a:r>
          </a:p>
          <a:p>
            <a:pPr indent="457200" algn="just">
              <a:lnSpc>
                <a:spcPct val="90000"/>
              </a:lnSpc>
              <a:spcBef>
                <a:spcPts val="1000"/>
              </a:spcBef>
            </a:pPr>
            <a:r>
              <a:rPr lang="ru-RU" sz="2000" dirty="0">
                <a:latin typeface="Times New Roman" panose="02020603050405020304" pitchFamily="18" charset="0"/>
                <a:cs typeface="Times New Roman" panose="02020603050405020304" pitchFamily="18" charset="0"/>
              </a:rPr>
              <a:t>Ответ «против» был прокомментирован тем, что на данный момент не готовы закупать отечественные АФС из-за неустойчивости экономики. </a:t>
            </a:r>
          </a:p>
        </p:txBody>
      </p:sp>
      <p:sp>
        <p:nvSpPr>
          <p:cNvPr id="2" name="TextBox 1">
            <a:extLst>
              <a:ext uri="{FF2B5EF4-FFF2-40B4-BE49-F238E27FC236}">
                <a16:creationId xmlns:a16="http://schemas.microsoft.com/office/drawing/2014/main" id="{7C039FB0-900C-789F-0C34-3640C1238E0B}"/>
              </a:ext>
            </a:extLst>
          </p:cNvPr>
          <p:cNvSpPr txBox="1"/>
          <p:nvPr/>
        </p:nvSpPr>
        <p:spPr>
          <a:xfrm>
            <a:off x="126560" y="5636625"/>
            <a:ext cx="11938880" cy="1015663"/>
          </a:xfrm>
          <a:prstGeom prst="rect">
            <a:avLst/>
          </a:prstGeom>
          <a:noFill/>
        </p:spPr>
        <p:txBody>
          <a:bodyPr wrap="square" rtlCol="0">
            <a:spAutoFit/>
          </a:bodyPr>
          <a:lstStyle/>
          <a:p>
            <a:pPr algn="just"/>
            <a:r>
              <a:rPr lang="ru-RU" sz="2000" dirty="0">
                <a:latin typeface="Times New Roman" panose="02020603050405020304" pitchFamily="18" charset="0"/>
                <a:cs typeface="Times New Roman" panose="02020603050405020304" pitchFamily="18" charset="0"/>
              </a:rPr>
              <a:t>Больше всего мы общались с Еленой Загорулько (инженер-технолог высшей категории отдела разработки и внедрения АО «</a:t>
            </a:r>
            <a:r>
              <a:rPr lang="ru-RU" sz="2000" dirty="0" err="1">
                <a:latin typeface="Times New Roman" panose="02020603050405020304" pitchFamily="18" charset="0"/>
                <a:cs typeface="Times New Roman" panose="02020603050405020304" pitchFamily="18" charset="0"/>
              </a:rPr>
              <a:t>Рафарма</a:t>
            </a:r>
            <a:r>
              <a:rPr lang="ru-RU" sz="2000" dirty="0">
                <a:latin typeface="Times New Roman" panose="02020603050405020304" pitchFamily="18" charset="0"/>
                <a:cs typeface="Times New Roman" panose="02020603050405020304" pitchFamily="18" charset="0"/>
              </a:rPr>
              <a:t>»). По ее мнению: «…Нужно развивать отечественное производство всех АФС, не только антибиотиков» </a:t>
            </a:r>
          </a:p>
        </p:txBody>
      </p:sp>
    </p:spTree>
    <p:extLst>
      <p:ext uri="{BB962C8B-B14F-4D97-AF65-F5344CB8AC3E}">
        <p14:creationId xmlns:p14="http://schemas.microsoft.com/office/powerpoint/2010/main" val="2143880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CC14A7-E5B3-FF2A-E036-BE41BD9E93FA}"/>
              </a:ext>
            </a:extLst>
          </p:cNvPr>
          <p:cNvSpPr txBox="1"/>
          <p:nvPr/>
        </p:nvSpPr>
        <p:spPr>
          <a:xfrm>
            <a:off x="1524377" y="90596"/>
            <a:ext cx="9143245" cy="1200329"/>
          </a:xfrm>
          <a:prstGeom prst="rect">
            <a:avLst/>
          </a:prstGeom>
          <a:noFill/>
        </p:spPr>
        <p:txBody>
          <a:bodyPr wrap="square">
            <a:spAutoFit/>
          </a:bodyPr>
          <a:lstStyle/>
          <a:p>
            <a:pPr algn="ctr">
              <a:buNone/>
            </a:pPr>
            <a:r>
              <a:rPr lang="ru-RU" sz="3600" dirty="0">
                <a:solidFill>
                  <a:srgbClr val="2F5496"/>
                </a:solidFill>
                <a:latin typeface="Lato" panose="020F0502020204030203" pitchFamily="34" charset="0"/>
              </a:rPr>
              <a:t>Пользовательский сценарий</a:t>
            </a:r>
          </a:p>
          <a:p>
            <a:pPr>
              <a:buNone/>
            </a:pPr>
            <a:br>
              <a:rPr lang="ru-RU" dirty="0"/>
            </a:br>
            <a:endParaRPr lang="ru-RU" dirty="0"/>
          </a:p>
        </p:txBody>
      </p:sp>
      <p:sp>
        <p:nvSpPr>
          <p:cNvPr id="5" name="TextBox 4">
            <a:extLst>
              <a:ext uri="{FF2B5EF4-FFF2-40B4-BE49-F238E27FC236}">
                <a16:creationId xmlns:a16="http://schemas.microsoft.com/office/drawing/2014/main" id="{F7FFC1E6-7883-B967-849F-85E1AA68549B}"/>
              </a:ext>
            </a:extLst>
          </p:cNvPr>
          <p:cNvSpPr txBox="1"/>
          <p:nvPr/>
        </p:nvSpPr>
        <p:spPr>
          <a:xfrm>
            <a:off x="208229" y="976990"/>
            <a:ext cx="5579197" cy="6921895"/>
          </a:xfrm>
          <a:prstGeom prst="rect">
            <a:avLst/>
          </a:prstGeom>
          <a:noFill/>
        </p:spPr>
        <p:txBody>
          <a:bodyPr wrap="square">
            <a:spAutoFit/>
          </a:bodyPr>
          <a:lstStyle/>
          <a:p>
            <a:pPr indent="457200" algn="just">
              <a:lnSpc>
                <a:spcPct val="90000"/>
              </a:lnSpc>
              <a:spcBef>
                <a:spcPts val="1000"/>
              </a:spcBef>
              <a:spcAft>
                <a:spcPts val="1200"/>
              </a:spcAft>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По данным от </a:t>
            </a:r>
            <a:r>
              <a:rPr lang="en-US" sz="2400" dirty="0">
                <a:latin typeface="Times New Roman" panose="02020603050405020304" pitchFamily="18" charset="0"/>
                <a:cs typeface="Times New Roman" panose="02020603050405020304" pitchFamily="18" charset="0"/>
              </a:rPr>
              <a:t>RNC Pharma</a:t>
            </a:r>
            <a:r>
              <a:rPr lang="ru-RU" sz="2400" dirty="0">
                <a:latin typeface="Times New Roman" panose="02020603050405020304" pitchFamily="18" charset="0"/>
                <a:cs typeface="Times New Roman" panose="02020603050405020304" pitchFamily="18" charset="0"/>
              </a:rPr>
              <a:t> 2023 года в Россию ввозят до 80 процентов используемого сырья, при этом более двух третей поставок идут из Китая и Индии. </a:t>
            </a:r>
          </a:p>
          <a:p>
            <a:pPr indent="457200" algn="just">
              <a:lnSpc>
                <a:spcPct val="90000"/>
              </a:lnSpc>
              <a:spcBef>
                <a:spcPts val="1000"/>
              </a:spcBef>
              <a:spcAft>
                <a:spcPts val="1200"/>
              </a:spcAft>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Как заявляет Минпромторг, самостоятельно выпускают субстанции для производства препаратов около 100 отечественных компаний. Директор по развитию RNC Pharma Николай Беспалов заверяет, что на самом деле их вдвое меньше. Часть из них и вовсе занимается выпуском «всего до пяти наименований, включая банальную перекись водорода и хлорид натрия».</a:t>
            </a:r>
          </a:p>
          <a:p>
            <a:pPr indent="457200" algn="just">
              <a:lnSpc>
                <a:spcPct val="90000"/>
              </a:lnSpc>
              <a:spcBef>
                <a:spcPts val="1000"/>
              </a:spcBef>
              <a:spcAft>
                <a:spcPts val="1200"/>
              </a:spcAft>
              <a:buFont typeface="Arial" panose="020B0604020202020204" pitchFamily="34" charset="0"/>
              <a:buChar char="•"/>
            </a:pPr>
            <a:endParaRPr lang="ru-RU" sz="2400" dirty="0">
              <a:latin typeface="Times New Roman" panose="02020603050405020304" pitchFamily="18" charset="0"/>
              <a:cs typeface="Times New Roman" panose="02020603050405020304" pitchFamily="18" charset="0"/>
            </a:endParaRPr>
          </a:p>
          <a:p>
            <a:pPr indent="457200" algn="just">
              <a:lnSpc>
                <a:spcPct val="90000"/>
              </a:lnSpc>
              <a:spcBef>
                <a:spcPts val="1000"/>
              </a:spcBef>
              <a:buNone/>
            </a:pP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cxnSp>
        <p:nvCxnSpPr>
          <p:cNvPr id="7" name="Прямая соединительная линия 6">
            <a:extLst>
              <a:ext uri="{FF2B5EF4-FFF2-40B4-BE49-F238E27FC236}">
                <a16:creationId xmlns:a16="http://schemas.microsoft.com/office/drawing/2014/main" id="{9AC69857-26D1-7B74-97BF-A576E7D8AD2A}"/>
              </a:ext>
            </a:extLst>
          </p:cNvPr>
          <p:cNvCxnSpPr>
            <a:cxnSpLocks/>
          </p:cNvCxnSpPr>
          <p:nvPr/>
        </p:nvCxnSpPr>
        <p:spPr>
          <a:xfrm>
            <a:off x="6095999" y="814812"/>
            <a:ext cx="0" cy="6183517"/>
          </a:xfrm>
          <a:prstGeom prst="line">
            <a:avLst/>
          </a:prstGeom>
        </p:spPr>
        <p:style>
          <a:lnRef idx="2">
            <a:schemeClr val="accent2"/>
          </a:lnRef>
          <a:fillRef idx="0">
            <a:schemeClr val="accent2"/>
          </a:fillRef>
          <a:effectRef idx="1">
            <a:schemeClr val="accent2"/>
          </a:effectRef>
          <a:fontRef idx="minor">
            <a:schemeClr val="tx1"/>
          </a:fontRef>
        </p:style>
      </p:cxnSp>
      <p:sp>
        <p:nvSpPr>
          <p:cNvPr id="10" name="TextBox 9">
            <a:extLst>
              <a:ext uri="{FF2B5EF4-FFF2-40B4-BE49-F238E27FC236}">
                <a16:creationId xmlns:a16="http://schemas.microsoft.com/office/drawing/2014/main" id="{41CDC22F-A1A9-0DA9-F0B1-54F8C06580F3}"/>
              </a:ext>
            </a:extLst>
          </p:cNvPr>
          <p:cNvSpPr txBox="1"/>
          <p:nvPr/>
        </p:nvSpPr>
        <p:spPr>
          <a:xfrm>
            <a:off x="6329130" y="382943"/>
            <a:ext cx="5509785" cy="2645853"/>
          </a:xfrm>
          <a:prstGeom prst="rect">
            <a:avLst/>
          </a:prstGeom>
          <a:noFill/>
        </p:spPr>
        <p:txBody>
          <a:bodyPr wrap="square">
            <a:spAutoFit/>
          </a:bodyPr>
          <a:lstStyle/>
          <a:p>
            <a:pPr algn="ctr" rtl="0">
              <a:spcAft>
                <a:spcPts val="1200"/>
              </a:spcAft>
              <a:buNone/>
            </a:pPr>
            <a:endParaRPr lang="ru-RU" b="0" dirty="0">
              <a:effectLst/>
            </a:endParaRPr>
          </a:p>
          <a:p>
            <a:pPr indent="457200" algn="just">
              <a:lnSpc>
                <a:spcPct val="90000"/>
              </a:lnSpc>
              <a:spcBef>
                <a:spcPts val="1000"/>
              </a:spcBef>
              <a:spcAft>
                <a:spcPts val="1200"/>
              </a:spcAft>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При условиях реализации данного проекта на Российском рынке появится возможность производить собственное сырье для получения антибиотиков группы</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цефалоспроины</a:t>
            </a:r>
            <a:r>
              <a:rPr lang="en-US"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5882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F38B9F-F65D-9800-CBD9-5AC2A22F7E7B}"/>
              </a:ext>
            </a:extLst>
          </p:cNvPr>
          <p:cNvSpPr>
            <a:spLocks noGrp="1"/>
          </p:cNvSpPr>
          <p:nvPr>
            <p:ph type="title"/>
          </p:nvPr>
        </p:nvSpPr>
        <p:spPr>
          <a:xfrm>
            <a:off x="774826" y="-59679"/>
            <a:ext cx="10515600" cy="1325563"/>
          </a:xfrm>
        </p:spPr>
        <p:txBody>
          <a:bodyPr/>
          <a:lstStyle/>
          <a:p>
            <a:pPr algn="ctr"/>
            <a:r>
              <a:rPr lang="ru-RU" sz="3600" dirty="0">
                <a:solidFill>
                  <a:srgbClr val="2F5496"/>
                </a:solidFill>
                <a:latin typeface="Lato" panose="020F0502020204030203" pitchFamily="34" charset="0"/>
                <a:ea typeface="+mn-ea"/>
                <a:cs typeface="+mn-cs"/>
              </a:rPr>
              <a:t>Описание продукта</a:t>
            </a:r>
          </a:p>
        </p:txBody>
      </p:sp>
      <p:sp>
        <p:nvSpPr>
          <p:cNvPr id="4" name="TextBox 3">
            <a:extLst>
              <a:ext uri="{FF2B5EF4-FFF2-40B4-BE49-F238E27FC236}">
                <a16:creationId xmlns:a16="http://schemas.microsoft.com/office/drawing/2014/main" id="{F8A457AC-0509-93A2-21B9-DAFCDAECA58D}"/>
              </a:ext>
            </a:extLst>
          </p:cNvPr>
          <p:cNvSpPr txBox="1"/>
          <p:nvPr/>
        </p:nvSpPr>
        <p:spPr>
          <a:xfrm>
            <a:off x="184465" y="1291990"/>
            <a:ext cx="11696322" cy="1421928"/>
          </a:xfrm>
          <a:prstGeom prst="rect">
            <a:avLst/>
          </a:prstGeom>
          <a:noFill/>
        </p:spPr>
        <p:txBody>
          <a:bodyPr wrap="square" rtlCol="0">
            <a:spAutoFit/>
          </a:bodyPr>
          <a:lstStyle/>
          <a:p>
            <a:pPr indent="457200" algn="just">
              <a:lnSpc>
                <a:spcPct val="90000"/>
              </a:lnSpc>
              <a:spcBef>
                <a:spcPts val="1000"/>
              </a:spcBef>
            </a:pPr>
            <a:r>
              <a:rPr lang="ru-RU" sz="2400" dirty="0">
                <a:latin typeface="Times New Roman" panose="02020603050405020304" pitchFamily="18" charset="0"/>
                <a:cs typeface="Times New Roman" panose="02020603050405020304" pitchFamily="18" charset="0"/>
              </a:rPr>
              <a:t>Сырье для получения антибиотика подразумевает под собой натриевую соль с антибиотиком, для производства которой требуется анализ стадий культивирования, ферментации и очистки вещества от примесей, полученного с помощью продуцента </a:t>
            </a:r>
            <a:r>
              <a:rPr lang="en-US" sz="2400" dirty="0">
                <a:latin typeface="Times New Roman" panose="02020603050405020304" pitchFamily="18" charset="0"/>
                <a:cs typeface="Times New Roman" panose="02020603050405020304" pitchFamily="18" charset="0"/>
              </a:rPr>
              <a:t>Acremonium </a:t>
            </a:r>
            <a:r>
              <a:rPr lang="en-US" sz="2400" dirty="0" err="1">
                <a:latin typeface="Times New Roman" panose="02020603050405020304" pitchFamily="18" charset="0"/>
                <a:cs typeface="Times New Roman" panose="02020603050405020304" pitchFamily="18" charset="0"/>
              </a:rPr>
              <a:t>chrysogenum</a:t>
            </a:r>
            <a:r>
              <a:rPr lang="en-US" sz="2400" dirty="0">
                <a:latin typeface="Times New Roman" panose="02020603050405020304" pitchFamily="18" charset="0"/>
                <a:cs typeface="Times New Roman" panose="02020603050405020304" pitchFamily="18" charset="0"/>
              </a:rPr>
              <a:t>. </a:t>
            </a:r>
          </a:p>
        </p:txBody>
      </p:sp>
      <p:pic>
        <p:nvPicPr>
          <p:cNvPr id="2050" name="Picture 2" descr="Picture background">
            <a:extLst>
              <a:ext uri="{FF2B5EF4-FFF2-40B4-BE49-F238E27FC236}">
                <a16:creationId xmlns:a16="http://schemas.microsoft.com/office/drawing/2014/main" id="{8378976B-FF67-A079-5178-2A103E87D0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65587"/>
            <a:ext cx="12192000" cy="2792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36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7C6BB0-C364-D50F-8E98-B25C34525224}"/>
              </a:ext>
            </a:extLst>
          </p:cNvPr>
          <p:cNvSpPr>
            <a:spLocks noGrp="1"/>
          </p:cNvSpPr>
          <p:nvPr>
            <p:ph type="title"/>
          </p:nvPr>
        </p:nvSpPr>
        <p:spPr>
          <a:xfrm>
            <a:off x="141082" y="39201"/>
            <a:ext cx="6558481" cy="775612"/>
          </a:xfrm>
        </p:spPr>
        <p:txBody>
          <a:bodyPr>
            <a:normAutofit/>
          </a:bodyPr>
          <a:lstStyle/>
          <a:p>
            <a:r>
              <a:rPr lang="ru-RU" sz="2400" b="1" dirty="0">
                <a:latin typeface="Times New Roman" panose="02020603050405020304" pitchFamily="18" charset="0"/>
                <a:ea typeface="+mn-ea"/>
                <a:cs typeface="Times New Roman" panose="02020603050405020304" pitchFamily="18" charset="0"/>
              </a:rPr>
              <a:t>Анализ стадии культивирования </a:t>
            </a:r>
          </a:p>
        </p:txBody>
      </p:sp>
      <p:sp>
        <p:nvSpPr>
          <p:cNvPr id="3" name="TextBox 2">
            <a:extLst>
              <a:ext uri="{FF2B5EF4-FFF2-40B4-BE49-F238E27FC236}">
                <a16:creationId xmlns:a16="http://schemas.microsoft.com/office/drawing/2014/main" id="{978367B8-E572-FB7E-6D1B-2034B27DEAA7}"/>
              </a:ext>
            </a:extLst>
          </p:cNvPr>
          <p:cNvSpPr txBox="1"/>
          <p:nvPr/>
        </p:nvSpPr>
        <p:spPr>
          <a:xfrm>
            <a:off x="128538" y="756796"/>
            <a:ext cx="11922380" cy="1938992"/>
          </a:xfrm>
          <a:prstGeom prst="rect">
            <a:avLst/>
          </a:prstGeom>
          <a:noFill/>
        </p:spPr>
        <p:txBody>
          <a:bodyPr wrap="square" rtlCol="0">
            <a:spAutoFit/>
          </a:bodyPr>
          <a:lstStyle/>
          <a:p>
            <a:pPr indent="457200"/>
            <a:r>
              <a:rPr lang="ru-RU" sz="2000" dirty="0">
                <a:latin typeface="Times New Roman" panose="02020603050405020304" pitchFamily="18" charset="0"/>
                <a:cs typeface="Times New Roman" panose="02020603050405020304" pitchFamily="18" charset="0"/>
              </a:rPr>
              <a:t>На данном этапе проводился подбор состава питательной среды для выращивания посевного материала культуры </a:t>
            </a:r>
            <a:r>
              <a:rPr lang="en-US" sz="2000" dirty="0">
                <a:latin typeface="Times New Roman" panose="02020603050405020304" pitchFamily="18" charset="0"/>
                <a:cs typeface="Times New Roman" panose="02020603050405020304" pitchFamily="18" charset="0"/>
              </a:rPr>
              <a:t>Acremonium </a:t>
            </a:r>
            <a:r>
              <a:rPr lang="en-US" sz="2000" dirty="0" err="1">
                <a:latin typeface="Times New Roman" panose="02020603050405020304" pitchFamily="18" charset="0"/>
                <a:cs typeface="Times New Roman" panose="02020603050405020304" pitchFamily="18" charset="0"/>
              </a:rPr>
              <a:t>chrysogenum</a:t>
            </a:r>
            <a:r>
              <a:rPr lang="ru-RU" sz="2000" dirty="0">
                <a:latin typeface="Times New Roman" panose="02020603050405020304" pitchFamily="18" charset="0"/>
                <a:cs typeface="Times New Roman" panose="02020603050405020304" pitchFamily="18" charset="0"/>
              </a:rPr>
              <a:t>.</a:t>
            </a:r>
          </a:p>
          <a:p>
            <a:pPr indent="457200"/>
            <a:endParaRPr lang="ru-RU" sz="2000" dirty="0">
              <a:latin typeface="Times New Roman" panose="02020603050405020304" pitchFamily="18" charset="0"/>
              <a:cs typeface="Times New Roman" panose="02020603050405020304" pitchFamily="18" charset="0"/>
            </a:endParaRPr>
          </a:p>
          <a:p>
            <a:pPr indent="457200" algn="just"/>
            <a:r>
              <a:rPr lang="ru-RU" sz="2000" dirty="0">
                <a:latin typeface="Times New Roman" panose="02020603050405020304" pitchFamily="18" charset="0"/>
                <a:cs typeface="Times New Roman" panose="02020603050405020304" pitchFamily="18" charset="0"/>
              </a:rPr>
              <a:t>Кроме того, во время работы было установлено сотрудничество со студентами Орловского Государственного Университета. Постановка эксперимента проводилась на базе лаборатории кафедры «Промышленной химии и биотехнологии».</a:t>
            </a:r>
          </a:p>
        </p:txBody>
      </p:sp>
      <p:sp>
        <p:nvSpPr>
          <p:cNvPr id="9" name="TextBox 8">
            <a:extLst>
              <a:ext uri="{FF2B5EF4-FFF2-40B4-BE49-F238E27FC236}">
                <a16:creationId xmlns:a16="http://schemas.microsoft.com/office/drawing/2014/main" id="{C09F3F2A-B363-39C5-326F-5418C5DC6550}"/>
              </a:ext>
            </a:extLst>
          </p:cNvPr>
          <p:cNvSpPr txBox="1"/>
          <p:nvPr/>
        </p:nvSpPr>
        <p:spPr>
          <a:xfrm>
            <a:off x="5526860" y="2907703"/>
            <a:ext cx="6536602" cy="1323439"/>
          </a:xfrm>
          <a:prstGeom prst="rect">
            <a:avLst/>
          </a:prstGeom>
          <a:noFill/>
        </p:spPr>
        <p:txBody>
          <a:bodyPr wrap="square">
            <a:spAutoFit/>
          </a:bodyPr>
          <a:lstStyle/>
          <a:p>
            <a:pPr indent="457200" algn="just"/>
            <a:r>
              <a:rPr lang="ru-RU" sz="2000" dirty="0">
                <a:latin typeface="Times New Roman" panose="02020603050405020304" pitchFamily="18" charset="0"/>
                <a:cs typeface="Times New Roman" panose="02020603050405020304" pitchFamily="18" charset="0"/>
              </a:rPr>
              <a:t>Культуру штамма </a:t>
            </a:r>
            <a:r>
              <a:rPr lang="en-US" sz="2000" i="1" dirty="0">
                <a:latin typeface="Times New Roman" panose="02020603050405020304" pitchFamily="18" charset="0"/>
                <a:cs typeface="Times New Roman" panose="02020603050405020304" pitchFamily="18" charset="0"/>
              </a:rPr>
              <a:t>Acremonium </a:t>
            </a:r>
            <a:r>
              <a:rPr lang="en-US" sz="2000" i="1" dirty="0" err="1">
                <a:latin typeface="Times New Roman" panose="02020603050405020304" pitchFamily="18" charset="0"/>
                <a:cs typeface="Times New Roman" panose="02020603050405020304" pitchFamily="18" charset="0"/>
              </a:rPr>
              <a:t>chrysogenum</a:t>
            </a:r>
            <a:r>
              <a:rPr lang="en-US" sz="2000" i="1" dirty="0">
                <a:latin typeface="Times New Roman" panose="02020603050405020304" pitchFamily="18" charset="0"/>
                <a:cs typeface="Times New Roman" panose="02020603050405020304" pitchFamily="18" charset="0"/>
              </a:rPr>
              <a:t> BKM F-4081D</a:t>
            </a:r>
            <a:r>
              <a:rPr lang="ru-RU" sz="2000" dirty="0">
                <a:latin typeface="Times New Roman" panose="02020603050405020304" pitchFamily="18" charset="0"/>
                <a:cs typeface="Times New Roman" panose="02020603050405020304" pitchFamily="18" charset="0"/>
              </a:rPr>
              <a:t> смывают с агаровой среды, вносят в колбы </a:t>
            </a:r>
            <a:r>
              <a:rPr lang="ru-RU" sz="2000" dirty="0" err="1">
                <a:latin typeface="Times New Roman" panose="02020603050405020304" pitchFamily="18" charset="0"/>
                <a:cs typeface="Times New Roman" panose="02020603050405020304" pitchFamily="18" charset="0"/>
              </a:rPr>
              <a:t>Эрленмейера</a:t>
            </a:r>
            <a:r>
              <a:rPr lang="ru-RU" sz="2000" dirty="0">
                <a:latin typeface="Times New Roman" panose="02020603050405020304" pitchFamily="18" charset="0"/>
                <a:cs typeface="Times New Roman" panose="02020603050405020304" pitchFamily="18" charset="0"/>
              </a:rPr>
              <a:t> вместимостью 0,75л, содержащие 0,04 л посевной среды следующего состава, г/л:</a:t>
            </a:r>
          </a:p>
        </p:txBody>
      </p:sp>
      <p:pic>
        <p:nvPicPr>
          <p:cNvPr id="11" name="Рисунок 10">
            <a:extLst>
              <a:ext uri="{FF2B5EF4-FFF2-40B4-BE49-F238E27FC236}">
                <a16:creationId xmlns:a16="http://schemas.microsoft.com/office/drawing/2014/main" id="{F9A5A406-A5D3-F0AE-FE2C-ED7106D39D0F}"/>
              </a:ext>
            </a:extLst>
          </p:cNvPr>
          <p:cNvPicPr>
            <a:picLocks noChangeAspect="1"/>
          </p:cNvPicPr>
          <p:nvPr/>
        </p:nvPicPr>
        <p:blipFill>
          <a:blip r:embed="rId2"/>
          <a:stretch>
            <a:fillRect/>
          </a:stretch>
        </p:blipFill>
        <p:spPr>
          <a:xfrm>
            <a:off x="2821427" y="3324979"/>
            <a:ext cx="2597449" cy="3463265"/>
          </a:xfrm>
          <a:prstGeom prst="rect">
            <a:avLst/>
          </a:prstGeom>
        </p:spPr>
      </p:pic>
      <p:pic>
        <p:nvPicPr>
          <p:cNvPr id="13" name="Рисунок 12">
            <a:extLst>
              <a:ext uri="{FF2B5EF4-FFF2-40B4-BE49-F238E27FC236}">
                <a16:creationId xmlns:a16="http://schemas.microsoft.com/office/drawing/2014/main" id="{48E6A0FF-DEEE-FF42-70FB-6F21EC105BF3}"/>
              </a:ext>
            </a:extLst>
          </p:cNvPr>
          <p:cNvPicPr>
            <a:picLocks noChangeAspect="1"/>
          </p:cNvPicPr>
          <p:nvPr/>
        </p:nvPicPr>
        <p:blipFill>
          <a:blip r:embed="rId3"/>
          <a:stretch>
            <a:fillRect/>
          </a:stretch>
        </p:blipFill>
        <p:spPr>
          <a:xfrm>
            <a:off x="128538" y="2821380"/>
            <a:ext cx="2597449" cy="3463265"/>
          </a:xfrm>
          <a:prstGeom prst="rect">
            <a:avLst/>
          </a:prstGeom>
        </p:spPr>
      </p:pic>
      <p:pic>
        <p:nvPicPr>
          <p:cNvPr id="15" name="Рисунок 14">
            <a:extLst>
              <a:ext uri="{FF2B5EF4-FFF2-40B4-BE49-F238E27FC236}">
                <a16:creationId xmlns:a16="http://schemas.microsoft.com/office/drawing/2014/main" id="{56773DE7-0FD0-2559-F5C5-7279C5AC1D9B}"/>
              </a:ext>
            </a:extLst>
          </p:cNvPr>
          <p:cNvPicPr>
            <a:picLocks noChangeAspect="1"/>
          </p:cNvPicPr>
          <p:nvPr/>
        </p:nvPicPr>
        <p:blipFill>
          <a:blip r:embed="rId4"/>
          <a:stretch>
            <a:fillRect/>
          </a:stretch>
        </p:blipFill>
        <p:spPr>
          <a:xfrm>
            <a:off x="5852786" y="4608733"/>
            <a:ext cx="5859662" cy="1675912"/>
          </a:xfrm>
          <a:prstGeom prst="rect">
            <a:avLst/>
          </a:prstGeom>
        </p:spPr>
      </p:pic>
    </p:spTree>
    <p:extLst>
      <p:ext uri="{BB962C8B-B14F-4D97-AF65-F5344CB8AC3E}">
        <p14:creationId xmlns:p14="http://schemas.microsoft.com/office/powerpoint/2010/main" val="3536067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EEF2ED6-426D-C743-45FF-EFE73C332A65}"/>
              </a:ext>
            </a:extLst>
          </p:cNvPr>
          <p:cNvSpPr txBox="1"/>
          <p:nvPr/>
        </p:nvSpPr>
        <p:spPr>
          <a:xfrm>
            <a:off x="410801" y="502620"/>
            <a:ext cx="11370397" cy="1569660"/>
          </a:xfrm>
          <a:prstGeom prst="rect">
            <a:avLst/>
          </a:prstGeom>
          <a:noFill/>
        </p:spPr>
        <p:txBody>
          <a:bodyPr wrap="square">
            <a:spAutoFit/>
          </a:bodyPr>
          <a:lstStyle/>
          <a:p>
            <a:pPr indent="457200" algn="just"/>
            <a:r>
              <a:rPr lang="ru-RU" sz="2400" dirty="0">
                <a:latin typeface="Times New Roman" panose="02020603050405020304" pitchFamily="18" charset="0"/>
                <a:cs typeface="Times New Roman" panose="02020603050405020304" pitchFamily="18" charset="0"/>
              </a:rPr>
              <a:t>Значение pH доводят до стерилизации до 7,0-7,1 </a:t>
            </a:r>
            <a:r>
              <a:rPr lang="ru-RU" sz="2400" dirty="0" err="1">
                <a:latin typeface="Times New Roman" panose="02020603050405020304" pitchFamily="18" charset="0"/>
                <a:cs typeface="Times New Roman" panose="02020603050405020304" pitchFamily="18" charset="0"/>
              </a:rPr>
              <a:t>конц</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NaOH</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Инокулюм</a:t>
            </a:r>
            <a:r>
              <a:rPr lang="ru-RU" sz="2400" dirty="0">
                <a:latin typeface="Times New Roman" panose="02020603050405020304" pitchFamily="18" charset="0"/>
                <a:cs typeface="Times New Roman" panose="02020603050405020304" pitchFamily="18" charset="0"/>
              </a:rPr>
              <a:t> выращивают 48 часов при 28°С на качалке, делающей 230-240 об/мин в чашке Петри. В выросшем посевном мицелии определяют количество биомассы методом центрифугирования при 3000об/мин 15мин. Биомасса составляет 28-30об.%.</a:t>
            </a:r>
          </a:p>
        </p:txBody>
      </p:sp>
      <p:pic>
        <p:nvPicPr>
          <p:cNvPr id="6" name="Рисунок 5">
            <a:extLst>
              <a:ext uri="{FF2B5EF4-FFF2-40B4-BE49-F238E27FC236}">
                <a16:creationId xmlns:a16="http://schemas.microsoft.com/office/drawing/2014/main" id="{82779955-26AE-4504-40B2-AD11CCA40876}"/>
              </a:ext>
            </a:extLst>
          </p:cNvPr>
          <p:cNvPicPr>
            <a:picLocks noChangeAspect="1"/>
          </p:cNvPicPr>
          <p:nvPr/>
        </p:nvPicPr>
        <p:blipFill>
          <a:blip r:embed="rId2"/>
          <a:stretch>
            <a:fillRect/>
          </a:stretch>
        </p:blipFill>
        <p:spPr>
          <a:xfrm>
            <a:off x="416553" y="2331517"/>
            <a:ext cx="3102887" cy="4137183"/>
          </a:xfrm>
          <a:prstGeom prst="rect">
            <a:avLst/>
          </a:prstGeom>
        </p:spPr>
      </p:pic>
      <p:pic>
        <p:nvPicPr>
          <p:cNvPr id="8" name="Рисунок 7">
            <a:extLst>
              <a:ext uri="{FF2B5EF4-FFF2-40B4-BE49-F238E27FC236}">
                <a16:creationId xmlns:a16="http://schemas.microsoft.com/office/drawing/2014/main" id="{9A444E6D-0542-D9A9-2522-D5DFBA0C1076}"/>
              </a:ext>
            </a:extLst>
          </p:cNvPr>
          <p:cNvPicPr>
            <a:picLocks noChangeAspect="1"/>
          </p:cNvPicPr>
          <p:nvPr/>
        </p:nvPicPr>
        <p:blipFill>
          <a:blip r:embed="rId3"/>
          <a:stretch>
            <a:fillRect/>
          </a:stretch>
        </p:blipFill>
        <p:spPr>
          <a:xfrm>
            <a:off x="8672562" y="2355298"/>
            <a:ext cx="3102887" cy="4137182"/>
          </a:xfrm>
          <a:prstGeom prst="rect">
            <a:avLst/>
          </a:prstGeom>
        </p:spPr>
      </p:pic>
      <p:pic>
        <p:nvPicPr>
          <p:cNvPr id="10" name="Рисунок 9">
            <a:extLst>
              <a:ext uri="{FF2B5EF4-FFF2-40B4-BE49-F238E27FC236}">
                <a16:creationId xmlns:a16="http://schemas.microsoft.com/office/drawing/2014/main" id="{75F417A5-19E2-A614-A3D8-6A1C20AA727F}"/>
              </a:ext>
            </a:extLst>
          </p:cNvPr>
          <p:cNvPicPr>
            <a:picLocks noChangeAspect="1"/>
          </p:cNvPicPr>
          <p:nvPr/>
        </p:nvPicPr>
        <p:blipFill>
          <a:blip r:embed="rId4"/>
          <a:stretch>
            <a:fillRect/>
          </a:stretch>
        </p:blipFill>
        <p:spPr>
          <a:xfrm>
            <a:off x="3865544" y="2695949"/>
            <a:ext cx="4607841" cy="3455880"/>
          </a:xfrm>
          <a:prstGeom prst="rect">
            <a:avLst/>
          </a:prstGeom>
        </p:spPr>
      </p:pic>
    </p:spTree>
    <p:extLst>
      <p:ext uri="{BB962C8B-B14F-4D97-AF65-F5344CB8AC3E}">
        <p14:creationId xmlns:p14="http://schemas.microsoft.com/office/powerpoint/2010/main" val="4218944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C830F4-C6C9-4782-B237-7846E09605C3}"/>
              </a:ext>
            </a:extLst>
          </p:cNvPr>
          <p:cNvSpPr txBox="1"/>
          <p:nvPr/>
        </p:nvSpPr>
        <p:spPr>
          <a:xfrm>
            <a:off x="341768" y="294237"/>
            <a:ext cx="6097508" cy="424732"/>
          </a:xfrm>
          <a:prstGeom prst="rect">
            <a:avLst/>
          </a:prstGeom>
          <a:noFill/>
        </p:spPr>
        <p:txBody>
          <a:bodyPr wrap="square">
            <a:spAutoFit/>
          </a:bodyPr>
          <a:lstStyle/>
          <a:p>
            <a:pPr>
              <a:lnSpc>
                <a:spcPct val="90000"/>
              </a:lnSpc>
              <a:spcBef>
                <a:spcPct val="0"/>
              </a:spcBef>
            </a:pPr>
            <a:r>
              <a:rPr lang="ru-RU" sz="2400" b="1" dirty="0">
                <a:latin typeface="Times New Roman" panose="02020603050405020304" pitchFamily="18" charset="0"/>
                <a:cs typeface="Times New Roman" panose="02020603050405020304" pitchFamily="18" charset="0"/>
              </a:rPr>
              <a:t>Анализ стадии ферментации</a:t>
            </a:r>
          </a:p>
        </p:txBody>
      </p:sp>
      <p:sp>
        <p:nvSpPr>
          <p:cNvPr id="6" name="TextBox 5">
            <a:extLst>
              <a:ext uri="{FF2B5EF4-FFF2-40B4-BE49-F238E27FC236}">
                <a16:creationId xmlns:a16="http://schemas.microsoft.com/office/drawing/2014/main" id="{B9D9077D-73B9-9F2A-0E42-151D6329118D}"/>
              </a:ext>
            </a:extLst>
          </p:cNvPr>
          <p:cNvSpPr txBox="1"/>
          <p:nvPr/>
        </p:nvSpPr>
        <p:spPr>
          <a:xfrm>
            <a:off x="341768" y="803123"/>
            <a:ext cx="11654072" cy="830997"/>
          </a:xfrm>
          <a:prstGeom prst="rect">
            <a:avLst/>
          </a:prstGeom>
          <a:noFill/>
        </p:spPr>
        <p:txBody>
          <a:bodyPr wrap="square">
            <a:spAutoFit/>
          </a:bodyPr>
          <a:lstStyle/>
          <a:p>
            <a:pPr indent="457200" algn="just"/>
            <a:r>
              <a:rPr lang="ru-RU" sz="2400" dirty="0" err="1">
                <a:latin typeface="Times New Roman" panose="02020603050405020304" pitchFamily="18" charset="0"/>
                <a:cs typeface="Times New Roman" panose="02020603050405020304" pitchFamily="18" charset="0"/>
              </a:rPr>
              <a:t>Инокулюм</a:t>
            </a:r>
            <a:r>
              <a:rPr lang="ru-RU" sz="2400" dirty="0">
                <a:latin typeface="Times New Roman" panose="02020603050405020304" pitchFamily="18" charset="0"/>
                <a:cs typeface="Times New Roman" panose="02020603050405020304" pitchFamily="18" charset="0"/>
              </a:rPr>
              <a:t> в количестве 15об.% вносят в чашку Петри, содержащую 0,04 л питательной среды следующего состава, г/л:</a:t>
            </a:r>
          </a:p>
        </p:txBody>
      </p:sp>
      <p:sp>
        <p:nvSpPr>
          <p:cNvPr id="2" name="Прямоугольник 1"/>
          <p:cNvSpPr/>
          <p:nvPr/>
        </p:nvSpPr>
        <p:spPr>
          <a:xfrm>
            <a:off x="1205556" y="1813462"/>
            <a:ext cx="9926495" cy="4458656"/>
          </a:xfrm>
          <a:prstGeom prst="rect">
            <a:avLst/>
          </a:prstGeom>
        </p:spPr>
        <p:txBody>
          <a:bodyPr wrap="square">
            <a:spAutoFit/>
          </a:bodyPr>
          <a:lstStyle/>
          <a:p>
            <a:pPr indent="457200" algn="ctr" fontAlgn="base">
              <a:lnSpc>
                <a:spcPct val="90000"/>
              </a:lnSpc>
              <a:spcBef>
                <a:spcPts val="1000"/>
              </a:spcBef>
            </a:pPr>
            <a:r>
              <a:rPr lang="ru-RU" sz="2400" u="sng" dirty="0">
                <a:latin typeface="Times New Roman" panose="02020603050405020304" pitchFamily="18" charset="0"/>
                <a:cs typeface="Times New Roman" panose="02020603050405020304" pitchFamily="18" charset="0"/>
              </a:rPr>
              <a:t>Обезжиренная арахисовая</a:t>
            </a:r>
            <a:r>
              <a:rPr lang="en-US" sz="2400" u="sng" dirty="0">
                <a:latin typeface="Times New Roman" panose="02020603050405020304" pitchFamily="18" charset="0"/>
                <a:cs typeface="Times New Roman" panose="02020603050405020304" pitchFamily="18" charset="0"/>
              </a:rPr>
              <a:t>/</a:t>
            </a:r>
            <a:r>
              <a:rPr lang="ru-RU" sz="2400" u="sng" dirty="0">
                <a:latin typeface="Times New Roman" panose="02020603050405020304" pitchFamily="18" charset="0"/>
                <a:cs typeface="Times New Roman" panose="02020603050405020304" pitchFamily="18" charset="0"/>
              </a:rPr>
              <a:t>амарантовая</a:t>
            </a:r>
            <a:r>
              <a:rPr lang="en-US" sz="2400" u="sng" dirty="0">
                <a:latin typeface="Times New Roman" panose="02020603050405020304" pitchFamily="18" charset="0"/>
                <a:cs typeface="Times New Roman" panose="02020603050405020304" pitchFamily="18" charset="0"/>
              </a:rPr>
              <a:t>/</a:t>
            </a:r>
            <a:r>
              <a:rPr lang="ru-RU" sz="2400" u="sng" dirty="0">
                <a:latin typeface="Times New Roman" panose="02020603050405020304" pitchFamily="18" charset="0"/>
                <a:cs typeface="Times New Roman" panose="02020603050405020304" pitchFamily="18" charset="0"/>
              </a:rPr>
              <a:t>кукурузная мука </a:t>
            </a:r>
            <a:r>
              <a:rPr lang="ru-RU" sz="2400" dirty="0">
                <a:latin typeface="Times New Roman" panose="02020603050405020304" pitchFamily="18" charset="0"/>
                <a:cs typeface="Times New Roman" panose="02020603050405020304" pitchFamily="18" charset="0"/>
              </a:rPr>
              <a:t>- 100,0 г</a:t>
            </a:r>
            <a:r>
              <a:rPr lang="en-US"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л</a:t>
            </a:r>
            <a:r>
              <a:rPr lang="en-US"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u="sng" dirty="0">
                <a:latin typeface="Times New Roman" panose="02020603050405020304" pitchFamily="18" charset="0"/>
                <a:cs typeface="Times New Roman" panose="02020603050405020304" pitchFamily="18" charset="0"/>
              </a:rPr>
              <a:t>Ацетат аммония </a:t>
            </a:r>
            <a:r>
              <a:rPr lang="ru-RU" sz="2400" dirty="0">
                <a:latin typeface="Times New Roman" panose="02020603050405020304" pitchFamily="18" charset="0"/>
                <a:cs typeface="Times New Roman" panose="02020603050405020304" pitchFamily="18" charset="0"/>
              </a:rPr>
              <a:t>- 6,0 г</a:t>
            </a:r>
            <a:r>
              <a:rPr lang="en-US"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л</a:t>
            </a:r>
            <a:r>
              <a:rPr lang="en-US"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u="sng" dirty="0">
                <a:latin typeface="Times New Roman" panose="02020603050405020304" pitchFamily="18" charset="0"/>
                <a:cs typeface="Times New Roman" panose="02020603050405020304" pitchFamily="18" charset="0"/>
              </a:rPr>
              <a:t>Моногидрат глюкозы  </a:t>
            </a:r>
            <a:r>
              <a:rPr lang="ru-RU" sz="2400" dirty="0">
                <a:latin typeface="Times New Roman" panose="02020603050405020304" pitchFamily="18" charset="0"/>
                <a:cs typeface="Times New Roman" panose="02020603050405020304" pitchFamily="18" charset="0"/>
              </a:rPr>
              <a:t>- 5,0 г</a:t>
            </a:r>
            <a:r>
              <a:rPr lang="en-US"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л</a:t>
            </a:r>
            <a:r>
              <a:rPr lang="en-US"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u="sng" dirty="0" err="1">
                <a:latin typeface="Times New Roman" panose="02020603050405020304" pitchFamily="18" charset="0"/>
                <a:cs typeface="Times New Roman" panose="02020603050405020304" pitchFamily="18" charset="0"/>
              </a:rPr>
              <a:t>Метилолеат</a:t>
            </a:r>
            <a:r>
              <a:rPr lang="ru-RU" sz="2400" dirty="0">
                <a:latin typeface="Times New Roman" panose="02020603050405020304" pitchFamily="18" charset="0"/>
                <a:cs typeface="Times New Roman" panose="02020603050405020304" pitchFamily="18" charset="0"/>
              </a:rPr>
              <a:t> - 5,0 г</a:t>
            </a:r>
            <a:r>
              <a:rPr lang="en-US"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л</a:t>
            </a:r>
            <a:r>
              <a:rPr lang="en-US"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u="sng" dirty="0">
                <a:latin typeface="Times New Roman" panose="02020603050405020304" pitchFamily="18" charset="0"/>
                <a:cs typeface="Times New Roman" panose="02020603050405020304" pitchFamily="18" charset="0"/>
              </a:rPr>
              <a:t>D, L-метионин </a:t>
            </a:r>
            <a:r>
              <a:rPr lang="ru-RU" sz="2400" dirty="0">
                <a:latin typeface="Times New Roman" panose="02020603050405020304" pitchFamily="18" charset="0"/>
                <a:cs typeface="Times New Roman" panose="02020603050405020304" pitchFamily="18" charset="0"/>
              </a:rPr>
              <a:t>- 3,0 г</a:t>
            </a:r>
            <a:r>
              <a:rPr lang="en-US"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л</a:t>
            </a:r>
            <a:r>
              <a:rPr lang="en-US"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u="sng" dirty="0">
                <a:latin typeface="Times New Roman" panose="02020603050405020304" pitchFamily="18" charset="0"/>
                <a:cs typeface="Times New Roman" panose="02020603050405020304" pitchFamily="18" charset="0"/>
              </a:rPr>
              <a:t>CaSO4•2H2O (Гипс)</a:t>
            </a:r>
            <a:r>
              <a:rPr lang="ru-RU" sz="2400" dirty="0">
                <a:latin typeface="Times New Roman" panose="02020603050405020304" pitchFamily="18" charset="0"/>
                <a:cs typeface="Times New Roman" panose="02020603050405020304" pitchFamily="18" charset="0"/>
              </a:rPr>
              <a:t>  - 5,0 г</a:t>
            </a:r>
            <a:r>
              <a:rPr lang="en-US"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л</a:t>
            </a:r>
            <a:r>
              <a:rPr lang="en-US"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MgSO4•7H2O (</a:t>
            </a:r>
            <a:r>
              <a:rPr lang="ru-RU" sz="2400" u="sng" dirty="0" err="1">
                <a:latin typeface="Times New Roman" panose="02020603050405020304" pitchFamily="18" charset="0"/>
                <a:cs typeface="Times New Roman" panose="02020603050405020304" pitchFamily="18" charset="0"/>
              </a:rPr>
              <a:t>Гептагидрат</a:t>
            </a:r>
            <a:r>
              <a:rPr lang="ru-RU" sz="2400" u="sng" dirty="0">
                <a:latin typeface="Times New Roman" panose="02020603050405020304" pitchFamily="18" charset="0"/>
                <a:cs typeface="Times New Roman" panose="02020603050405020304" pitchFamily="18" charset="0"/>
              </a:rPr>
              <a:t> сульфата магния) </a:t>
            </a:r>
            <a:r>
              <a:rPr lang="ru-RU" sz="2400" dirty="0">
                <a:latin typeface="Times New Roman" panose="02020603050405020304" pitchFamily="18" charset="0"/>
                <a:cs typeface="Times New Roman" panose="02020603050405020304" pitchFamily="18" charset="0"/>
              </a:rPr>
              <a:t>-  5,0 г</a:t>
            </a:r>
            <a:r>
              <a:rPr lang="en-US"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л</a:t>
            </a:r>
            <a:r>
              <a:rPr lang="en-US"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u="sng" dirty="0">
                <a:latin typeface="Times New Roman" panose="02020603050405020304" pitchFamily="18" charset="0"/>
                <a:cs typeface="Times New Roman" panose="02020603050405020304" pitchFamily="18" charset="0"/>
              </a:rPr>
              <a:t>CaCO3 (карбонат кальция) </a:t>
            </a:r>
            <a:r>
              <a:rPr lang="ru-RU" sz="2400" dirty="0">
                <a:latin typeface="Times New Roman" panose="02020603050405020304" pitchFamily="18" charset="0"/>
                <a:cs typeface="Times New Roman" panose="02020603050405020304" pitchFamily="18" charset="0"/>
              </a:rPr>
              <a:t>-  5,0 г</a:t>
            </a:r>
            <a:r>
              <a:rPr lang="en-US"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л</a:t>
            </a:r>
            <a:r>
              <a:rPr lang="en-US"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u="sng" dirty="0" err="1">
                <a:latin typeface="Times New Roman" panose="02020603050405020304" pitchFamily="18" charset="0"/>
                <a:cs typeface="Times New Roman" panose="02020603050405020304" pitchFamily="18" charset="0"/>
              </a:rPr>
              <a:t>Пеногаситель</a:t>
            </a:r>
            <a:r>
              <a:rPr lang="en-US" sz="2400" u="sng" dirty="0">
                <a:latin typeface="Times New Roman" panose="02020603050405020304" pitchFamily="18" charset="0"/>
                <a:cs typeface="Times New Roman" panose="02020603050405020304" pitchFamily="18" charset="0"/>
              </a:rPr>
              <a:t> (</a:t>
            </a:r>
            <a:r>
              <a:rPr lang="ru-RU" sz="2400" u="sng" dirty="0">
                <a:latin typeface="Times New Roman" panose="02020603050405020304" pitchFamily="18" charset="0"/>
                <a:cs typeface="Times New Roman" panose="02020603050405020304" pitchFamily="18" charset="0"/>
              </a:rPr>
              <a:t>Силиконовые </a:t>
            </a:r>
            <a:r>
              <a:rPr lang="ru-RU" sz="2400" u="sng" dirty="0" err="1">
                <a:latin typeface="Times New Roman" panose="02020603050405020304" pitchFamily="18" charset="0"/>
                <a:cs typeface="Times New Roman" panose="02020603050405020304" pitchFamily="18" charset="0"/>
              </a:rPr>
              <a:t>пеногасители</a:t>
            </a:r>
            <a:r>
              <a:rPr lang="ru-RU" sz="2400" dirty="0">
                <a:latin typeface="Times New Roman" panose="02020603050405020304" pitchFamily="18" charset="0"/>
                <a:cs typeface="Times New Roman" panose="02020603050405020304" pitchFamily="18" charset="0"/>
              </a:rPr>
              <a:t>. Например, LTAF05 — универсальный силиконовый </a:t>
            </a:r>
            <a:r>
              <a:rPr lang="ru-RU" sz="2400" dirty="0" err="1">
                <a:latin typeface="Times New Roman" panose="02020603050405020304" pitchFamily="18" charset="0"/>
                <a:cs typeface="Times New Roman" panose="02020603050405020304" pitchFamily="18" charset="0"/>
              </a:rPr>
              <a:t>пеногаситель</a:t>
            </a:r>
            <a:r>
              <a:rPr lang="ru-RU" sz="2400" dirty="0">
                <a:latin typeface="Times New Roman" panose="02020603050405020304" pitchFamily="18" charset="0"/>
                <a:cs typeface="Times New Roman" panose="02020603050405020304" pitchFamily="18" charset="0"/>
              </a:rPr>
              <a:t> на водной основе, который используется в производстве витаминов, органических кислот, антибиотиков и других продуктов) -  5,0 г</a:t>
            </a:r>
            <a:r>
              <a:rPr lang="en-US"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л</a:t>
            </a:r>
            <a:r>
              <a:rPr lang="en-US"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indent="457200" fontAlgn="base">
              <a:lnSpc>
                <a:spcPct val="90000"/>
              </a:lnSpc>
              <a:spcBef>
                <a:spcPts val="1000"/>
              </a:spcBef>
            </a:pP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7401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64761" y="359047"/>
            <a:ext cx="11627370" cy="1384995"/>
          </a:xfrm>
          <a:prstGeom prst="rect">
            <a:avLst/>
          </a:prstGeom>
        </p:spPr>
        <p:txBody>
          <a:bodyPr wrap="square">
            <a:spAutoFit/>
          </a:bodyPr>
          <a:lstStyle/>
          <a:p>
            <a:pPr indent="457200" algn="just"/>
            <a:r>
              <a:rPr lang="ru-RU" sz="2400" dirty="0">
                <a:latin typeface="Times New Roman" panose="02020603050405020304" pitchFamily="18" charset="0"/>
                <a:cs typeface="Times New Roman" panose="02020603050405020304" pitchFamily="18" charset="0"/>
              </a:rPr>
              <a:t>В ходе культивирования </a:t>
            </a:r>
            <a:r>
              <a:rPr lang="en-US" sz="2400" dirty="0" err="1">
                <a:latin typeface="Times New Roman" panose="02020603050405020304" pitchFamily="18" charset="0"/>
                <a:cs typeface="Times New Roman" panose="02020603050405020304" pitchFamily="18" charset="0"/>
              </a:rPr>
              <a:t>Acremonium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chrysogenum</a:t>
            </a:r>
            <a:r>
              <a:rPr lang="ru-RU" sz="2400" dirty="0">
                <a:latin typeface="Times New Roman" panose="02020603050405020304" pitchFamily="18" charset="0"/>
                <a:cs typeface="Times New Roman" panose="02020603050405020304" pitchFamily="18" charset="0"/>
              </a:rPr>
              <a:t> на трех видах питательных сред получили следующие результаты:</a:t>
            </a:r>
          </a:p>
          <a:p>
            <a:pPr indent="457200" algn="just"/>
            <a:endParaRPr lang="ru-RU" dirty="0">
              <a:latin typeface="Times New Roman" panose="02020603050405020304" pitchFamily="18" charset="0"/>
              <a:cs typeface="Times New Roman" panose="02020603050405020304" pitchFamily="18" charset="0"/>
            </a:endParaRPr>
          </a:p>
          <a:p>
            <a:pPr indent="457200" algn="just"/>
            <a:endParaRPr lang="ru-RU" dirty="0">
              <a:latin typeface="Times New Roman" panose="02020603050405020304" pitchFamily="18" charset="0"/>
              <a:cs typeface="Times New Roman" panose="02020603050405020304" pitchFamily="18" charset="0"/>
            </a:endParaRPr>
          </a:p>
        </p:txBody>
      </p:sp>
      <p:pic>
        <p:nvPicPr>
          <p:cNvPr id="1026" name="Picture 2" descr="Picture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7811" y="1615957"/>
            <a:ext cx="3172241" cy="26605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icture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761" y="1697020"/>
            <a:ext cx="3272515" cy="25795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icture backgrou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85372" y="1615957"/>
            <a:ext cx="3591966" cy="26939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94703" y="4593608"/>
            <a:ext cx="3612630" cy="830997"/>
          </a:xfrm>
          <a:prstGeom prst="rect">
            <a:avLst/>
          </a:prstGeom>
          <a:noFill/>
        </p:spPr>
        <p:txBody>
          <a:bodyPr wrap="square" rtlCol="0">
            <a:spAutoFit/>
          </a:bodyPr>
          <a:lstStyle/>
          <a:p>
            <a:pPr indent="457200" algn="ctr"/>
            <a:r>
              <a:rPr lang="ru-RU" sz="2400" dirty="0">
                <a:latin typeface="Times New Roman" panose="02020603050405020304" pitchFamily="18" charset="0"/>
                <a:cs typeface="Times New Roman" panose="02020603050405020304" pitchFamily="18" charset="0"/>
              </a:rPr>
              <a:t>Культура выращенная на арахисовой муке</a:t>
            </a:r>
          </a:p>
        </p:txBody>
      </p:sp>
      <p:sp>
        <p:nvSpPr>
          <p:cNvPr id="8" name="Прямоугольник 7"/>
          <p:cNvSpPr/>
          <p:nvPr/>
        </p:nvSpPr>
        <p:spPr>
          <a:xfrm>
            <a:off x="4903851" y="4408941"/>
            <a:ext cx="2549190" cy="1200329"/>
          </a:xfrm>
          <a:prstGeom prst="rect">
            <a:avLst/>
          </a:prstGeom>
        </p:spPr>
        <p:txBody>
          <a:bodyPr wrap="square">
            <a:spAutoFit/>
          </a:bodyPr>
          <a:lstStyle/>
          <a:p>
            <a:pPr indent="457200"/>
            <a:r>
              <a:rPr lang="ru-RU" sz="2400" dirty="0">
                <a:latin typeface="Times New Roman" panose="02020603050405020304" pitchFamily="18" charset="0"/>
                <a:cs typeface="Times New Roman" panose="02020603050405020304" pitchFamily="18" charset="0"/>
              </a:rPr>
              <a:t>Культура выращенная на амарантовой муке</a:t>
            </a:r>
          </a:p>
        </p:txBody>
      </p:sp>
      <p:sp>
        <p:nvSpPr>
          <p:cNvPr id="9" name="Прямоугольник 8"/>
          <p:cNvSpPr/>
          <p:nvPr/>
        </p:nvSpPr>
        <p:spPr>
          <a:xfrm>
            <a:off x="7968400" y="4580369"/>
            <a:ext cx="3825909" cy="830997"/>
          </a:xfrm>
          <a:prstGeom prst="rect">
            <a:avLst/>
          </a:prstGeom>
        </p:spPr>
        <p:txBody>
          <a:bodyPr wrap="square">
            <a:spAutoFit/>
          </a:bodyPr>
          <a:lstStyle/>
          <a:p>
            <a:pPr indent="457200" algn="ctr"/>
            <a:r>
              <a:rPr lang="ru-RU" sz="2400" dirty="0">
                <a:latin typeface="Times New Roman" panose="02020603050405020304" pitchFamily="18" charset="0"/>
                <a:cs typeface="Times New Roman" panose="02020603050405020304" pitchFamily="18" charset="0"/>
              </a:rPr>
              <a:t>Культура выращенная на кукурузной муке</a:t>
            </a:r>
          </a:p>
        </p:txBody>
      </p:sp>
    </p:spTree>
    <p:extLst>
      <p:ext uri="{BB962C8B-B14F-4D97-AF65-F5344CB8AC3E}">
        <p14:creationId xmlns:p14="http://schemas.microsoft.com/office/powerpoint/2010/main" val="1911119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B279A8-430A-72E8-4BFD-7A8B09E39688}"/>
              </a:ext>
            </a:extLst>
          </p:cNvPr>
          <p:cNvSpPr>
            <a:spLocks noGrp="1"/>
          </p:cNvSpPr>
          <p:nvPr>
            <p:ph type="title"/>
          </p:nvPr>
        </p:nvSpPr>
        <p:spPr>
          <a:xfrm>
            <a:off x="1779761" y="161333"/>
            <a:ext cx="8323907" cy="422526"/>
          </a:xfrm>
        </p:spPr>
        <p:txBody>
          <a:bodyPr>
            <a:normAutofit fontScale="90000"/>
          </a:bodyPr>
          <a:lstStyle/>
          <a:p>
            <a:pPr algn="ctr"/>
            <a:r>
              <a:rPr lang="ru-RU" sz="3600" dirty="0">
                <a:solidFill>
                  <a:srgbClr val="2F5496"/>
                </a:solidFill>
                <a:latin typeface="Lato" panose="020F0502020204030203" pitchFamily="34" charset="0"/>
                <a:ea typeface="+mn-ea"/>
                <a:cs typeface="+mn-cs"/>
              </a:rPr>
              <a:t>Аналоги</a:t>
            </a:r>
          </a:p>
        </p:txBody>
      </p:sp>
      <p:graphicFrame>
        <p:nvGraphicFramePr>
          <p:cNvPr id="5" name="Таблица 4">
            <a:extLst>
              <a:ext uri="{FF2B5EF4-FFF2-40B4-BE49-F238E27FC236}">
                <a16:creationId xmlns:a16="http://schemas.microsoft.com/office/drawing/2014/main" id="{72246796-5D10-D5B8-D519-4FB0589AB345}"/>
              </a:ext>
            </a:extLst>
          </p:cNvPr>
          <p:cNvGraphicFramePr>
            <a:graphicFrameLocks noGrp="1"/>
          </p:cNvGraphicFramePr>
          <p:nvPr>
            <p:extLst>
              <p:ext uri="{D42A27DB-BD31-4B8C-83A1-F6EECF244321}">
                <p14:modId xmlns:p14="http://schemas.microsoft.com/office/powerpoint/2010/main" val="1091910016"/>
              </p:ext>
            </p:extLst>
          </p:nvPr>
        </p:nvGraphicFramePr>
        <p:xfrm>
          <a:off x="624689" y="868680"/>
          <a:ext cx="11009015" cy="5120640"/>
        </p:xfrm>
        <a:graphic>
          <a:graphicData uri="http://schemas.openxmlformats.org/drawingml/2006/table">
            <a:tbl>
              <a:tblPr firstRow="1" bandRow="1">
                <a:tableStyleId>{5C22544A-7EE6-4342-B048-85BDC9FD1C3A}</a:tableStyleId>
              </a:tblPr>
              <a:tblGrid>
                <a:gridCol w="2749691">
                  <a:extLst>
                    <a:ext uri="{9D8B030D-6E8A-4147-A177-3AD203B41FA5}">
                      <a16:colId xmlns:a16="http://schemas.microsoft.com/office/drawing/2014/main" val="4044323166"/>
                    </a:ext>
                  </a:extLst>
                </a:gridCol>
                <a:gridCol w="2753108">
                  <a:extLst>
                    <a:ext uri="{9D8B030D-6E8A-4147-A177-3AD203B41FA5}">
                      <a16:colId xmlns:a16="http://schemas.microsoft.com/office/drawing/2014/main" val="1384719754"/>
                    </a:ext>
                  </a:extLst>
                </a:gridCol>
                <a:gridCol w="2753108">
                  <a:extLst>
                    <a:ext uri="{9D8B030D-6E8A-4147-A177-3AD203B41FA5}">
                      <a16:colId xmlns:a16="http://schemas.microsoft.com/office/drawing/2014/main" val="4144416057"/>
                    </a:ext>
                  </a:extLst>
                </a:gridCol>
                <a:gridCol w="2753108">
                  <a:extLst>
                    <a:ext uri="{9D8B030D-6E8A-4147-A177-3AD203B41FA5}">
                      <a16:colId xmlns:a16="http://schemas.microsoft.com/office/drawing/2014/main" val="949850529"/>
                    </a:ext>
                  </a:extLst>
                </a:gridCol>
              </a:tblGrid>
              <a:tr h="938118">
                <a:tc>
                  <a:txBody>
                    <a:bodyPr/>
                    <a:lstStyle/>
                    <a:p>
                      <a:endParaRPr lang="ru-RU" sz="1800" b="0" kern="1200" dirty="0">
                        <a:solidFill>
                          <a:schemeClr val="tx1"/>
                        </a:solidFill>
                        <a:latin typeface="Times New Roman" panose="02020603050405020304" pitchFamily="18" charset="0"/>
                        <a:ea typeface="+mn-ea"/>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ru-RU" sz="1800" b="0" kern="1200" dirty="0">
                          <a:solidFill>
                            <a:schemeClr val="tx1"/>
                          </a:solidFill>
                          <a:latin typeface="Times New Roman" panose="02020603050405020304" pitchFamily="18" charset="0"/>
                          <a:ea typeface="+mn-ea"/>
                          <a:cs typeface="Times New Roman" panose="02020603050405020304" pitchFamily="18" charset="0"/>
                        </a:rPr>
                        <a:t>Китайский поставщик - </a:t>
                      </a:r>
                      <a:r>
                        <a:rPr lang="en-US" sz="1800" b="0" i="1" u="none" kern="1200" dirty="0">
                          <a:solidFill>
                            <a:schemeClr val="tx1"/>
                          </a:solidFill>
                          <a:latin typeface="Times New Roman" panose="02020603050405020304" pitchFamily="18" charset="0"/>
                          <a:ea typeface="+mn-ea"/>
                          <a:cs typeface="Times New Roman" panose="02020603050405020304" pitchFamily="18" charset="0"/>
                        </a:rPr>
                        <a:t>Weifang Little Stone Co., Ltd</a:t>
                      </a:r>
                      <a:r>
                        <a:rPr lang="ru-RU" sz="1800" b="0" i="1" u="none" kern="1200" dirty="0">
                          <a:solidFill>
                            <a:schemeClr val="tx1"/>
                          </a:solidFill>
                          <a:latin typeface="Times New Roman" panose="02020603050405020304" pitchFamily="18" charset="0"/>
                          <a:ea typeface="+mn-ea"/>
                          <a:cs typeface="Times New Roman" panose="02020603050405020304" pitchFamily="18" charset="0"/>
                        </a:rPr>
                        <a:t>.</a:t>
                      </a:r>
                      <a:br>
                        <a:rPr lang="en-US" sz="1800" b="0" kern="1200" dirty="0">
                          <a:solidFill>
                            <a:schemeClr val="tx1"/>
                          </a:solidFill>
                          <a:latin typeface="Times New Roman" panose="02020603050405020304" pitchFamily="18" charset="0"/>
                          <a:ea typeface="+mn-ea"/>
                          <a:cs typeface="Times New Roman" panose="02020603050405020304" pitchFamily="18" charset="0"/>
                        </a:rPr>
                      </a:br>
                      <a:endParaRPr lang="ru-RU" sz="1800" b="0" kern="1200" dirty="0">
                        <a:solidFill>
                          <a:schemeClr val="tx1"/>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800" b="0" kern="1200" dirty="0">
                          <a:solidFill>
                            <a:schemeClr val="tx1"/>
                          </a:solidFill>
                          <a:latin typeface="Times New Roman" panose="02020603050405020304" pitchFamily="18" charset="0"/>
                          <a:ea typeface="+mn-ea"/>
                          <a:cs typeface="Times New Roman" panose="02020603050405020304" pitchFamily="18" charset="0"/>
                        </a:rPr>
                        <a:t>Китайский поставщик - </a:t>
                      </a:r>
                      <a:r>
                        <a:rPr lang="en-US" sz="1800" b="0" i="1" u="none" kern="1200" dirty="0">
                          <a:solidFill>
                            <a:schemeClr val="tx1"/>
                          </a:solidFill>
                          <a:latin typeface="Times New Roman" panose="02020603050405020304" pitchFamily="18" charset="0"/>
                          <a:ea typeface="+mn-ea"/>
                          <a:cs typeface="Times New Roman" panose="02020603050405020304" pitchFamily="18" charset="0"/>
                        </a:rPr>
                        <a:t>Alfa Chemical Co., Ltd</a:t>
                      </a:r>
                      <a:endParaRPr lang="ru-RU" b="0" i="1" u="none"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b="0" dirty="0">
                          <a:solidFill>
                            <a:schemeClr val="tx1"/>
                          </a:solidFill>
                          <a:latin typeface="Times New Roman" panose="02020603050405020304" pitchFamily="18" charset="0"/>
                          <a:cs typeface="Times New Roman" panose="02020603050405020304" pitchFamily="18" charset="0"/>
                        </a:rPr>
                        <a:t>Отечественная АФС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5804047"/>
                  </a:ext>
                </a:extLst>
              </a:tr>
              <a:tr h="3190715">
                <a:tc>
                  <a:txBody>
                    <a:bodyPr/>
                    <a:lstStyle/>
                    <a:p>
                      <a:r>
                        <a:rPr lang="ru-RU" dirty="0">
                          <a:latin typeface="Times New Roman" panose="02020603050405020304" pitchFamily="18" charset="0"/>
                          <a:cs typeface="Times New Roman" panose="02020603050405020304" pitchFamily="18" charset="0"/>
                        </a:rPr>
                        <a:t>Ключевые характеристики продукта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dirty="0">
                          <a:latin typeface="Times New Roman" panose="02020603050405020304" pitchFamily="18" charset="0"/>
                          <a:cs typeface="Times New Roman" panose="02020603050405020304" pitchFamily="18" charset="0"/>
                        </a:rPr>
                        <a:t>Компания более 20 лет занимается производством промышленных ферментов и АФС. Является членом Китайской ассоциации биотехнологической ферментационной промышленности и признано "</a:t>
                      </a:r>
                      <a:r>
                        <a:rPr lang="ru-RU" u="sng" dirty="0">
                          <a:latin typeface="Times New Roman" panose="02020603050405020304" pitchFamily="18" charset="0"/>
                          <a:cs typeface="Times New Roman" panose="02020603050405020304" pitchFamily="18" charset="0"/>
                        </a:rPr>
                        <a:t>Ключевым предприятием ферментной промышленности Китая</a:t>
                      </a:r>
                      <a:r>
                        <a:rPr lang="ru-RU" dirty="0">
                          <a:latin typeface="Times New Roman" panose="02020603050405020304" pitchFamily="18" charset="0"/>
                          <a:cs typeface="Times New Roman" panose="02020603050405020304"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kern="1200" dirty="0">
                          <a:solidFill>
                            <a:schemeClr val="dk1"/>
                          </a:solidFill>
                          <a:latin typeface="Times New Roman" panose="02020603050405020304" pitchFamily="18" charset="0"/>
                          <a:ea typeface="+mn-ea"/>
                          <a:cs typeface="Times New Roman" panose="02020603050405020304" pitchFamily="18" charset="0"/>
                        </a:rPr>
                        <a:t>Чистота: 97 %. Основной партнер по доставке 7-аминоцефалоспориновой кислоты в Россию, который имеет офис в РФ.</a:t>
                      </a:r>
                    </a:p>
                    <a:p>
                      <a:pPr algn="ctr"/>
                      <a:endParaRPr lang="ru-RU" sz="1800" kern="1200" dirty="0">
                        <a:solidFill>
                          <a:schemeClr val="dk1"/>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dirty="0">
                          <a:latin typeface="Times New Roman" panose="02020603050405020304" pitchFamily="18" charset="0"/>
                          <a:cs typeface="Times New Roman" panose="02020603050405020304" pitchFamily="18" charset="0"/>
                        </a:rPr>
                        <a:t>Четкое понимание того, как было получено сырье, возможность регулировать мощи производства в зависимости от потребности, сокращения времени доставки сырья до производителя путем возведения цеха в пределах, либо в относительной близости к производствам в РФ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4059145"/>
                  </a:ext>
                </a:extLst>
              </a:tr>
            </a:tbl>
          </a:graphicData>
        </a:graphic>
      </p:graphicFrame>
    </p:spTree>
    <p:extLst>
      <p:ext uri="{BB962C8B-B14F-4D97-AF65-F5344CB8AC3E}">
        <p14:creationId xmlns:p14="http://schemas.microsoft.com/office/powerpoint/2010/main" val="2299635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1FA87-2701-4925-BB57-81B82D5D1B1F}"/>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38BF00-062F-5C98-DD63-7962D09B9EF6}"/>
              </a:ext>
            </a:extLst>
          </p:cNvPr>
          <p:cNvSpPr>
            <a:spLocks noGrp="1"/>
          </p:cNvSpPr>
          <p:nvPr>
            <p:ph type="title"/>
          </p:nvPr>
        </p:nvSpPr>
        <p:spPr>
          <a:xfrm>
            <a:off x="1779761" y="161333"/>
            <a:ext cx="8323907" cy="422526"/>
          </a:xfrm>
        </p:spPr>
        <p:txBody>
          <a:bodyPr>
            <a:normAutofit fontScale="90000"/>
          </a:bodyPr>
          <a:lstStyle/>
          <a:p>
            <a:pPr algn="ctr"/>
            <a:r>
              <a:rPr lang="ru-RU" sz="3600" dirty="0">
                <a:solidFill>
                  <a:srgbClr val="2F5496"/>
                </a:solidFill>
                <a:latin typeface="Lato" panose="020F0502020204030203" pitchFamily="34" charset="0"/>
                <a:ea typeface="+mn-ea"/>
                <a:cs typeface="+mn-cs"/>
              </a:rPr>
              <a:t>Аналоги</a:t>
            </a:r>
          </a:p>
        </p:txBody>
      </p:sp>
      <p:graphicFrame>
        <p:nvGraphicFramePr>
          <p:cNvPr id="5" name="Таблица 4">
            <a:extLst>
              <a:ext uri="{FF2B5EF4-FFF2-40B4-BE49-F238E27FC236}">
                <a16:creationId xmlns:a16="http://schemas.microsoft.com/office/drawing/2014/main" id="{F71AD5C1-3046-F485-D203-9270F46A30F3}"/>
              </a:ext>
            </a:extLst>
          </p:cNvPr>
          <p:cNvGraphicFramePr>
            <a:graphicFrameLocks noGrp="1"/>
          </p:cNvGraphicFramePr>
          <p:nvPr>
            <p:extLst>
              <p:ext uri="{D42A27DB-BD31-4B8C-83A1-F6EECF244321}">
                <p14:modId xmlns:p14="http://schemas.microsoft.com/office/powerpoint/2010/main" val="3309522989"/>
              </p:ext>
            </p:extLst>
          </p:nvPr>
        </p:nvGraphicFramePr>
        <p:xfrm>
          <a:off x="437206" y="868680"/>
          <a:ext cx="11009015" cy="5394960"/>
        </p:xfrm>
        <a:graphic>
          <a:graphicData uri="http://schemas.openxmlformats.org/drawingml/2006/table">
            <a:tbl>
              <a:tblPr firstRow="1" bandRow="1">
                <a:tableStyleId>{5C22544A-7EE6-4342-B048-85BDC9FD1C3A}</a:tableStyleId>
              </a:tblPr>
              <a:tblGrid>
                <a:gridCol w="1780893">
                  <a:extLst>
                    <a:ext uri="{9D8B030D-6E8A-4147-A177-3AD203B41FA5}">
                      <a16:colId xmlns:a16="http://schemas.microsoft.com/office/drawing/2014/main" val="4044323166"/>
                    </a:ext>
                  </a:extLst>
                </a:gridCol>
                <a:gridCol w="3069125">
                  <a:extLst>
                    <a:ext uri="{9D8B030D-6E8A-4147-A177-3AD203B41FA5}">
                      <a16:colId xmlns:a16="http://schemas.microsoft.com/office/drawing/2014/main" val="1384719754"/>
                    </a:ext>
                  </a:extLst>
                </a:gridCol>
                <a:gridCol w="3204926">
                  <a:extLst>
                    <a:ext uri="{9D8B030D-6E8A-4147-A177-3AD203B41FA5}">
                      <a16:colId xmlns:a16="http://schemas.microsoft.com/office/drawing/2014/main" val="4144416057"/>
                    </a:ext>
                  </a:extLst>
                </a:gridCol>
                <a:gridCol w="2954071">
                  <a:extLst>
                    <a:ext uri="{9D8B030D-6E8A-4147-A177-3AD203B41FA5}">
                      <a16:colId xmlns:a16="http://schemas.microsoft.com/office/drawing/2014/main" val="949850529"/>
                    </a:ext>
                  </a:extLst>
                </a:gridCol>
              </a:tblGrid>
              <a:tr h="938118">
                <a:tc>
                  <a:txBody>
                    <a:bodyPr/>
                    <a:lstStyle/>
                    <a:p>
                      <a:r>
                        <a:rPr lang="ru-RU" sz="1800" b="0" kern="1200" dirty="0">
                          <a:solidFill>
                            <a:schemeClr val="bg1"/>
                          </a:solidFill>
                          <a:latin typeface="Times New Roman" panose="02020603050405020304" pitchFamily="18" charset="0"/>
                          <a:ea typeface="+mn-ea"/>
                          <a:cs typeface="Times New Roman" panose="02020603050405020304" pitchFamily="18" charset="0"/>
                        </a:rPr>
                        <a:t>АФС</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ru-RU" sz="1800" b="0" kern="1200" dirty="0">
                          <a:solidFill>
                            <a:schemeClr val="tx1"/>
                          </a:solidFill>
                          <a:latin typeface="Times New Roman" panose="02020603050405020304" pitchFamily="18" charset="0"/>
                          <a:ea typeface="+mn-ea"/>
                          <a:cs typeface="Times New Roman" panose="02020603050405020304" pitchFamily="18" charset="0"/>
                        </a:rPr>
                        <a:t>Китайский поставщик - </a:t>
                      </a:r>
                      <a:r>
                        <a:rPr lang="en-US" sz="1800" b="0" i="1" kern="1200" dirty="0">
                          <a:solidFill>
                            <a:schemeClr val="tx1"/>
                          </a:solidFill>
                          <a:latin typeface="Times New Roman" panose="02020603050405020304" pitchFamily="18" charset="0"/>
                          <a:ea typeface="+mn-ea"/>
                          <a:cs typeface="Times New Roman" panose="02020603050405020304" pitchFamily="18" charset="0"/>
                        </a:rPr>
                        <a:t>North China Pharmaceutical Group</a:t>
                      </a:r>
                      <a:endParaRPr lang="ru-RU" sz="1800" b="0" i="1" kern="1200" dirty="0">
                        <a:solidFill>
                          <a:schemeClr val="tx1"/>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800" b="0" kern="1200" dirty="0">
                          <a:solidFill>
                            <a:schemeClr val="tx1"/>
                          </a:solidFill>
                          <a:latin typeface="Times New Roman" panose="02020603050405020304" pitchFamily="18" charset="0"/>
                          <a:ea typeface="+mn-ea"/>
                          <a:cs typeface="Times New Roman" panose="02020603050405020304" pitchFamily="18" charset="0"/>
                        </a:rPr>
                        <a:t>Индийская транснациональная фармацевтическая компания </a:t>
                      </a:r>
                      <a:r>
                        <a:rPr lang="en-US" sz="1800" b="0" i="1" kern="1200" dirty="0">
                          <a:solidFill>
                            <a:schemeClr val="tx1"/>
                          </a:solidFill>
                          <a:latin typeface="Times New Roman" panose="02020603050405020304" pitchFamily="18" charset="0"/>
                          <a:ea typeface="+mn-ea"/>
                          <a:cs typeface="Times New Roman" panose="02020603050405020304" pitchFamily="18" charset="0"/>
                        </a:rPr>
                        <a:t>Aurobindo Pharma Limited</a:t>
                      </a:r>
                      <a:endParaRPr lang="ru-RU" sz="1800" b="0" i="1" kern="1200" dirty="0">
                        <a:solidFill>
                          <a:schemeClr val="tx1"/>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800" b="0" kern="1200" dirty="0">
                          <a:solidFill>
                            <a:schemeClr val="tx1"/>
                          </a:solidFill>
                          <a:latin typeface="Times New Roman" panose="02020603050405020304" pitchFamily="18" charset="0"/>
                          <a:ea typeface="+mn-ea"/>
                          <a:cs typeface="Times New Roman" panose="02020603050405020304" pitchFamily="18" charset="0"/>
                        </a:rPr>
                        <a:t>Индийская транснациональная фармацевтическая компания </a:t>
                      </a:r>
                      <a:r>
                        <a:rPr lang="en-US" sz="1800" b="0" i="1" kern="1200" dirty="0">
                          <a:solidFill>
                            <a:schemeClr val="tx1"/>
                          </a:solidFill>
                          <a:latin typeface="Times New Roman" panose="02020603050405020304" pitchFamily="18" charset="0"/>
                          <a:ea typeface="+mn-ea"/>
                          <a:cs typeface="Times New Roman" panose="02020603050405020304" pitchFamily="18" charset="0"/>
                        </a:rPr>
                        <a:t>Lupin Limited</a:t>
                      </a:r>
                      <a:endParaRPr lang="ru-RU" sz="1800" b="0" i="1" kern="1200" dirty="0">
                        <a:solidFill>
                          <a:schemeClr val="tx1"/>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5804047"/>
                  </a:ext>
                </a:extLst>
              </a:tr>
              <a:tr h="3190715">
                <a:tc>
                  <a:txBody>
                    <a:bodyPr/>
                    <a:lstStyle/>
                    <a:p>
                      <a:r>
                        <a:rPr lang="ru-RU" dirty="0">
                          <a:latin typeface="Times New Roman" panose="02020603050405020304" pitchFamily="18" charset="0"/>
                          <a:cs typeface="Times New Roman" panose="02020603050405020304" pitchFamily="18" charset="0"/>
                        </a:rPr>
                        <a:t>Ключевые характеристики продукта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b="0" kern="1200" dirty="0">
                          <a:solidFill>
                            <a:schemeClr val="tx1"/>
                          </a:solidFill>
                          <a:latin typeface="Times New Roman" panose="02020603050405020304" pitchFamily="18" charset="0"/>
                          <a:ea typeface="+mn-ea"/>
                          <a:cs typeface="Times New Roman" panose="02020603050405020304" pitchFamily="18" charset="0"/>
                        </a:rPr>
                        <a:t>Компания считается крупнейшим в Китае производителем пенициллина</a:t>
                      </a:r>
                      <a:r>
                        <a:rPr lang="en-US" sz="1800" b="0" kern="1200" dirty="0">
                          <a:solidFill>
                            <a:schemeClr val="tx1"/>
                          </a:solidFill>
                          <a:latin typeface="Times New Roman" panose="02020603050405020304" pitchFamily="18" charset="0"/>
                          <a:ea typeface="+mn-ea"/>
                          <a:cs typeface="Times New Roman" panose="02020603050405020304" pitchFamily="18" charset="0"/>
                        </a:rPr>
                        <a:t>, </a:t>
                      </a:r>
                      <a:r>
                        <a:rPr lang="ru-RU" sz="1800" b="0" kern="1200" dirty="0">
                          <a:solidFill>
                            <a:schemeClr val="tx1"/>
                          </a:solidFill>
                          <a:latin typeface="Times New Roman" panose="02020603050405020304" pitchFamily="18" charset="0"/>
                          <a:ea typeface="+mn-ea"/>
                          <a:cs typeface="Times New Roman" panose="02020603050405020304" pitchFamily="18" charset="0"/>
                        </a:rPr>
                        <a:t>амоксициллина</a:t>
                      </a:r>
                      <a:r>
                        <a:rPr lang="en-US" sz="1800" b="0" kern="1200" dirty="0">
                          <a:solidFill>
                            <a:schemeClr val="tx1"/>
                          </a:solidFill>
                          <a:latin typeface="Times New Roman" panose="02020603050405020304" pitchFamily="18" charset="0"/>
                          <a:ea typeface="+mn-ea"/>
                          <a:cs typeface="Times New Roman" panose="02020603050405020304" pitchFamily="18" charset="0"/>
                        </a:rPr>
                        <a:t>, </a:t>
                      </a:r>
                      <a:r>
                        <a:rPr lang="ru-RU" sz="1800" b="0" kern="1200" dirty="0">
                          <a:solidFill>
                            <a:schemeClr val="tx1"/>
                          </a:solidFill>
                          <a:latin typeface="Times New Roman" panose="02020603050405020304" pitchFamily="18" charset="0"/>
                          <a:ea typeface="+mn-ea"/>
                          <a:cs typeface="Times New Roman" panose="02020603050405020304" pitchFamily="18" charset="0"/>
                        </a:rPr>
                        <a:t>стрептомицина</a:t>
                      </a:r>
                      <a:r>
                        <a:rPr lang="en-US" sz="1800" b="0" kern="1200" dirty="0">
                          <a:solidFill>
                            <a:schemeClr val="tx1"/>
                          </a:solidFill>
                          <a:latin typeface="Times New Roman" panose="02020603050405020304" pitchFamily="18" charset="0"/>
                          <a:ea typeface="+mn-ea"/>
                          <a:cs typeface="Times New Roman" panose="02020603050405020304" pitchFamily="18" charset="0"/>
                        </a:rPr>
                        <a:t>,</a:t>
                      </a:r>
                      <a:r>
                        <a:rPr lang="ru-RU" sz="1800" b="0" kern="1200" dirty="0">
                          <a:solidFill>
                            <a:schemeClr val="tx1"/>
                          </a:solidFill>
                          <a:latin typeface="Times New Roman" panose="02020603050405020304" pitchFamily="18" charset="0"/>
                          <a:ea typeface="+mn-ea"/>
                          <a:cs typeface="Times New Roman" panose="02020603050405020304" pitchFamily="18" charset="0"/>
                        </a:rPr>
                        <a:t> а также 7-АЦК (</a:t>
                      </a:r>
                      <a:r>
                        <a:rPr lang="en-US" sz="1800" b="0" kern="1200" dirty="0">
                          <a:solidFill>
                            <a:schemeClr val="tx1"/>
                          </a:solidFill>
                          <a:latin typeface="Times New Roman" panose="02020603050405020304" pitchFamily="18" charset="0"/>
                          <a:ea typeface="+mn-ea"/>
                          <a:cs typeface="Times New Roman" panose="02020603050405020304" pitchFamily="18" charset="0"/>
                        </a:rPr>
                        <a:t> </a:t>
                      </a:r>
                      <a:r>
                        <a:rPr lang="ru-RU" sz="1800" b="0" kern="1200" dirty="0">
                          <a:solidFill>
                            <a:schemeClr val="tx1"/>
                          </a:solidFill>
                          <a:latin typeface="Times New Roman" panose="02020603050405020304" pitchFamily="18" charset="0"/>
                          <a:ea typeface="+mn-ea"/>
                          <a:cs typeface="Times New Roman" panose="02020603050405020304" pitchFamily="18" charset="0"/>
                        </a:rPr>
                        <a:t>АФС цефалоспоринов). По данным Главного таможенного управления КНР, в 2023 году экспорт из Китая в Россию увеличился на 46,9% и составил около $110,97 млрд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800" b="0" kern="1200" dirty="0">
                          <a:solidFill>
                            <a:schemeClr val="tx1"/>
                          </a:solidFill>
                          <a:latin typeface="Times New Roman" panose="02020603050405020304" pitchFamily="18" charset="0"/>
                          <a:ea typeface="+mn-ea"/>
                          <a:cs typeface="Times New Roman" panose="02020603050405020304" pitchFamily="18" charset="0"/>
                        </a:rPr>
                        <a:t>Производство непатентованных лекарственных препаратов и активных фармацевтических ингредиентов. Среди основных терапевтических направлений компании: антибиотики.  сентябре 2011 года в России было создано совместное предприятие с ОАО «Диод» по производству и реализации дженериков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800" b="0" kern="1200" dirty="0">
                          <a:solidFill>
                            <a:schemeClr val="tx1"/>
                          </a:solidFill>
                          <a:latin typeface="Times New Roman" panose="02020603050405020304" pitchFamily="18" charset="0"/>
                          <a:ea typeface="+mn-ea"/>
                          <a:cs typeface="Times New Roman" panose="02020603050405020304" pitchFamily="18" charset="0"/>
                        </a:rPr>
                        <a:t>Разработка, производство, маркетинг и продажа различных брендовых и непатентованных препаратов, безрецептурных и специальных лекарств, а также активных фармацевтических ингредиентов. В 2015 году </a:t>
                      </a:r>
                      <a:r>
                        <a:rPr lang="ru-RU" sz="1800" b="0" i="1" kern="1200" dirty="0" err="1">
                          <a:solidFill>
                            <a:schemeClr val="tx1"/>
                          </a:solidFill>
                          <a:latin typeface="Times New Roman" panose="02020603050405020304" pitchFamily="18" charset="0"/>
                          <a:ea typeface="+mn-ea"/>
                          <a:cs typeface="Times New Roman" panose="02020603050405020304" pitchFamily="18" charset="0"/>
                        </a:rPr>
                        <a:t>Lupin</a:t>
                      </a:r>
                      <a:r>
                        <a:rPr lang="ru-RU" sz="1800" b="0" i="1" kern="1200" dirty="0">
                          <a:solidFill>
                            <a:schemeClr val="tx1"/>
                          </a:solidFill>
                          <a:latin typeface="Times New Roman" panose="02020603050405020304" pitchFamily="18" charset="0"/>
                          <a:ea typeface="+mn-ea"/>
                          <a:cs typeface="Times New Roman" panose="02020603050405020304" pitchFamily="18" charset="0"/>
                        </a:rPr>
                        <a:t> Limited </a:t>
                      </a:r>
                      <a:r>
                        <a:rPr lang="ru-RU" sz="1800" b="0" kern="1200" dirty="0">
                          <a:solidFill>
                            <a:schemeClr val="tx1"/>
                          </a:solidFill>
                          <a:latin typeface="Times New Roman" panose="02020603050405020304" pitchFamily="18" charset="0"/>
                          <a:ea typeface="+mn-ea"/>
                          <a:cs typeface="Times New Roman" panose="02020603050405020304" pitchFamily="18" charset="0"/>
                        </a:rPr>
                        <a:t>приобрела 100% акций российской фармацевтической компании «Биоком»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4059145"/>
                  </a:ext>
                </a:extLst>
              </a:tr>
            </a:tbl>
          </a:graphicData>
        </a:graphic>
      </p:graphicFrame>
    </p:spTree>
    <p:extLst>
      <p:ext uri="{BB962C8B-B14F-4D97-AF65-F5344CB8AC3E}">
        <p14:creationId xmlns:p14="http://schemas.microsoft.com/office/powerpoint/2010/main" val="1181771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CDE0B1-1EC5-03CA-DB9F-42E7607CF60C}"/>
              </a:ext>
            </a:extLst>
          </p:cNvPr>
          <p:cNvSpPr txBox="1"/>
          <p:nvPr/>
        </p:nvSpPr>
        <p:spPr>
          <a:xfrm>
            <a:off x="4433935" y="150312"/>
            <a:ext cx="6097508" cy="584775"/>
          </a:xfrm>
          <a:prstGeom prst="rect">
            <a:avLst/>
          </a:prstGeom>
          <a:noFill/>
        </p:spPr>
        <p:txBody>
          <a:bodyPr wrap="square">
            <a:spAutoFit/>
          </a:bodyPr>
          <a:lstStyle/>
          <a:p>
            <a:r>
              <a:rPr lang="ru-RU" sz="3200" dirty="0">
                <a:solidFill>
                  <a:srgbClr val="2F5496"/>
                </a:solidFill>
                <a:latin typeface="Lato" panose="020F0502020204030203" pitchFamily="34" charset="0"/>
              </a:rPr>
              <a:t>Дорожная карта</a:t>
            </a:r>
          </a:p>
        </p:txBody>
      </p:sp>
      <p:sp>
        <p:nvSpPr>
          <p:cNvPr id="4" name="TextBox 3">
            <a:extLst>
              <a:ext uri="{FF2B5EF4-FFF2-40B4-BE49-F238E27FC236}">
                <a16:creationId xmlns:a16="http://schemas.microsoft.com/office/drawing/2014/main" id="{EEA18707-DC9F-1122-B3BD-41F751F897C0}"/>
              </a:ext>
            </a:extLst>
          </p:cNvPr>
          <p:cNvSpPr txBox="1"/>
          <p:nvPr/>
        </p:nvSpPr>
        <p:spPr>
          <a:xfrm>
            <a:off x="0" y="2897733"/>
            <a:ext cx="2116998" cy="1015663"/>
          </a:xfrm>
          <a:prstGeom prst="rect">
            <a:avLst/>
          </a:prstGeom>
          <a:noFill/>
        </p:spPr>
        <p:txBody>
          <a:bodyPr wrap="square" rtlCol="0">
            <a:spAutoFit/>
          </a:bodyPr>
          <a:lstStyle/>
          <a:p>
            <a:pPr algn="ctr"/>
            <a:r>
              <a:rPr lang="ru-RU" sz="2000" b="1" dirty="0">
                <a:latin typeface="Times New Roman" panose="02020603050405020304" pitchFamily="18" charset="0"/>
                <a:cs typeface="Times New Roman" panose="02020603050405020304" pitchFamily="18" charset="0"/>
              </a:rPr>
              <a:t>1 этап: </a:t>
            </a:r>
          </a:p>
          <a:p>
            <a:pPr algn="ctr"/>
            <a:r>
              <a:rPr lang="ru-RU" sz="2000" dirty="0">
                <a:solidFill>
                  <a:schemeClr val="tx2">
                    <a:lumMod val="90000"/>
                    <a:lumOff val="10000"/>
                  </a:schemeClr>
                </a:solidFill>
                <a:latin typeface="Times New Roman" panose="02020603050405020304" pitchFamily="18" charset="0"/>
                <a:cs typeface="Times New Roman" panose="02020603050405020304" pitchFamily="18" charset="0"/>
              </a:rPr>
              <a:t>Определение актуальности</a:t>
            </a:r>
          </a:p>
        </p:txBody>
      </p:sp>
      <p:sp>
        <p:nvSpPr>
          <p:cNvPr id="6" name="TextBox 5">
            <a:extLst>
              <a:ext uri="{FF2B5EF4-FFF2-40B4-BE49-F238E27FC236}">
                <a16:creationId xmlns:a16="http://schemas.microsoft.com/office/drawing/2014/main" id="{4B7552E5-7580-D10F-BDB8-CE0DB3F05DB8}"/>
              </a:ext>
            </a:extLst>
          </p:cNvPr>
          <p:cNvSpPr txBox="1"/>
          <p:nvPr/>
        </p:nvSpPr>
        <p:spPr>
          <a:xfrm>
            <a:off x="144857" y="1061012"/>
            <a:ext cx="11769504" cy="1421928"/>
          </a:xfrm>
          <a:prstGeom prst="rect">
            <a:avLst/>
          </a:prstGeom>
          <a:noFill/>
        </p:spPr>
        <p:txBody>
          <a:bodyPr wrap="square">
            <a:spAutoFit/>
          </a:bodyPr>
          <a:lstStyle/>
          <a:p>
            <a:pPr indent="457200" algn="just">
              <a:lnSpc>
                <a:spcPct val="90000"/>
              </a:lnSpc>
              <a:spcBef>
                <a:spcPts val="1000"/>
              </a:spcBef>
            </a:pPr>
            <a:r>
              <a:rPr lang="ru-RU" sz="2400" dirty="0">
                <a:latin typeface="Times New Roman" panose="02020603050405020304" pitchFamily="18" charset="0"/>
                <a:cs typeface="Times New Roman" panose="02020603050405020304" pitchFamily="18" charset="0"/>
              </a:rPr>
              <a:t>Наша работа состоит в том, чтобы проанализировать патенты и статьи, связанные с промышленным производством нашего продукта и проведение экспериментов</a:t>
            </a:r>
            <a:r>
              <a:rPr lang="en-US" sz="2400"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и расчетов, для достижения оптимальных соотношений поступающего сырья к выходу продукта.</a:t>
            </a:r>
            <a:endParaRPr lang="en-US" sz="2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990FBB84-B079-B49D-2F05-3D63C4F02F0A}"/>
              </a:ext>
            </a:extLst>
          </p:cNvPr>
          <p:cNvSpPr txBox="1"/>
          <p:nvPr/>
        </p:nvSpPr>
        <p:spPr>
          <a:xfrm>
            <a:off x="2257530" y="2808865"/>
            <a:ext cx="2301843" cy="1631216"/>
          </a:xfrm>
          <a:prstGeom prst="rect">
            <a:avLst/>
          </a:prstGeom>
          <a:noFill/>
        </p:spPr>
        <p:txBody>
          <a:bodyPr wrap="square">
            <a:spAutoFit/>
          </a:bodyPr>
          <a:lstStyle/>
          <a:p>
            <a:pPr algn="ctr"/>
            <a:r>
              <a:rPr lang="ru-RU" sz="2000" b="1" dirty="0">
                <a:latin typeface="Times New Roman" panose="02020603050405020304" pitchFamily="18" charset="0"/>
                <a:cs typeface="Times New Roman" panose="02020603050405020304" pitchFamily="18" charset="0"/>
              </a:rPr>
              <a:t>2 этап: </a:t>
            </a:r>
          </a:p>
          <a:p>
            <a:pPr algn="ctr"/>
            <a:r>
              <a:rPr lang="ru-RU" sz="2000" dirty="0">
                <a:solidFill>
                  <a:schemeClr val="tx2">
                    <a:lumMod val="90000"/>
                    <a:lumOff val="10000"/>
                  </a:schemeClr>
                </a:solidFill>
                <a:latin typeface="Times New Roman" panose="02020603050405020304" pitchFamily="18" charset="0"/>
                <a:cs typeface="Times New Roman" panose="02020603050405020304" pitchFamily="18" charset="0"/>
              </a:rPr>
              <a:t>Анализ стадии культивирования, проведение эксперимента</a:t>
            </a:r>
          </a:p>
        </p:txBody>
      </p:sp>
      <p:sp>
        <p:nvSpPr>
          <p:cNvPr id="10" name="TextBox 9">
            <a:extLst>
              <a:ext uri="{FF2B5EF4-FFF2-40B4-BE49-F238E27FC236}">
                <a16:creationId xmlns:a16="http://schemas.microsoft.com/office/drawing/2014/main" id="{986E7F1D-0FBD-1D75-6225-348DB3E6977F}"/>
              </a:ext>
            </a:extLst>
          </p:cNvPr>
          <p:cNvSpPr txBox="1"/>
          <p:nvPr/>
        </p:nvSpPr>
        <p:spPr>
          <a:xfrm>
            <a:off x="4719030" y="2897733"/>
            <a:ext cx="2621158" cy="2246769"/>
          </a:xfrm>
          <a:prstGeom prst="rect">
            <a:avLst/>
          </a:prstGeom>
          <a:noFill/>
        </p:spPr>
        <p:txBody>
          <a:bodyPr wrap="square">
            <a:spAutoFit/>
          </a:bodyPr>
          <a:lstStyle>
            <a:defPPr>
              <a:defRPr lang="ru-RU"/>
            </a:defPPr>
            <a:lvl1pPr>
              <a:defRPr>
                <a:latin typeface="Times New Roman" panose="02020603050405020304" pitchFamily="18" charset="0"/>
                <a:cs typeface="Times New Roman" panose="02020603050405020304" pitchFamily="18" charset="0"/>
              </a:defRPr>
            </a:lvl1pPr>
          </a:lstStyle>
          <a:p>
            <a:pPr algn="ctr"/>
            <a:r>
              <a:rPr lang="ru-RU" sz="2000" b="1" dirty="0"/>
              <a:t>3 этап:</a:t>
            </a:r>
          </a:p>
          <a:p>
            <a:pPr algn="ctr"/>
            <a:r>
              <a:rPr lang="ru-RU" sz="2000" dirty="0">
                <a:solidFill>
                  <a:schemeClr val="tx2">
                    <a:lumMod val="90000"/>
                    <a:lumOff val="10000"/>
                  </a:schemeClr>
                </a:solidFill>
              </a:rPr>
              <a:t>Анализ стадии ферментации, проведение оптимизационных расчетов и</a:t>
            </a:r>
            <a:r>
              <a:rPr lang="en-US" sz="2000" dirty="0">
                <a:solidFill>
                  <a:schemeClr val="tx2">
                    <a:lumMod val="90000"/>
                    <a:lumOff val="10000"/>
                  </a:schemeClr>
                </a:solidFill>
              </a:rPr>
              <a:t>/</a:t>
            </a:r>
            <a:r>
              <a:rPr lang="ru-RU" sz="2000" dirty="0">
                <a:solidFill>
                  <a:schemeClr val="tx2">
                    <a:lumMod val="90000"/>
                    <a:lumOff val="10000"/>
                  </a:schemeClr>
                </a:solidFill>
              </a:rPr>
              <a:t>либо эксперимента </a:t>
            </a:r>
          </a:p>
        </p:txBody>
      </p:sp>
      <p:sp>
        <p:nvSpPr>
          <p:cNvPr id="12" name="TextBox 11">
            <a:extLst>
              <a:ext uri="{FF2B5EF4-FFF2-40B4-BE49-F238E27FC236}">
                <a16:creationId xmlns:a16="http://schemas.microsoft.com/office/drawing/2014/main" id="{45762A3E-2EEF-A627-A63B-82A08917912A}"/>
              </a:ext>
            </a:extLst>
          </p:cNvPr>
          <p:cNvSpPr txBox="1"/>
          <p:nvPr/>
        </p:nvSpPr>
        <p:spPr>
          <a:xfrm>
            <a:off x="7249654" y="2897733"/>
            <a:ext cx="2241794" cy="923330"/>
          </a:xfrm>
          <a:prstGeom prst="rect">
            <a:avLst/>
          </a:prstGeom>
          <a:noFill/>
        </p:spPr>
        <p:txBody>
          <a:bodyPr wrap="square">
            <a:spAutoFit/>
          </a:bodyPr>
          <a:lstStyle/>
          <a:p>
            <a:pPr algn="ctr">
              <a:lnSpc>
                <a:spcPct val="90000"/>
              </a:lnSpc>
              <a:spcBef>
                <a:spcPts val="1000"/>
              </a:spcBef>
            </a:pPr>
            <a:r>
              <a:rPr lang="ru-RU" sz="2000" b="1" dirty="0">
                <a:latin typeface="Times New Roman" panose="02020603050405020304" pitchFamily="18" charset="0"/>
                <a:cs typeface="Times New Roman" panose="02020603050405020304" pitchFamily="18" charset="0"/>
              </a:rPr>
              <a:t>4 этап:</a:t>
            </a:r>
            <a:br>
              <a:rPr lang="ru-RU" sz="2000" dirty="0">
                <a:latin typeface="Times New Roman" panose="02020603050405020304" pitchFamily="18" charset="0"/>
                <a:cs typeface="Times New Roman" panose="02020603050405020304" pitchFamily="18" charset="0"/>
              </a:rPr>
            </a:br>
            <a:r>
              <a:rPr lang="ru-RU" sz="2000" dirty="0">
                <a:solidFill>
                  <a:schemeClr val="tx2">
                    <a:lumMod val="90000"/>
                    <a:lumOff val="10000"/>
                  </a:schemeClr>
                </a:solidFill>
                <a:latin typeface="Times New Roman" panose="02020603050405020304" pitchFamily="18" charset="0"/>
                <a:cs typeface="Times New Roman" panose="02020603050405020304" pitchFamily="18" charset="0"/>
              </a:rPr>
              <a:t>Анализ способов очистки продукта</a:t>
            </a:r>
          </a:p>
        </p:txBody>
      </p:sp>
      <p:sp>
        <p:nvSpPr>
          <p:cNvPr id="14" name="TextBox 13">
            <a:extLst>
              <a:ext uri="{FF2B5EF4-FFF2-40B4-BE49-F238E27FC236}">
                <a16:creationId xmlns:a16="http://schemas.microsoft.com/office/drawing/2014/main" id="{3B0EA9C1-BC91-84D6-3A28-D24D0E5D8759}"/>
              </a:ext>
            </a:extLst>
          </p:cNvPr>
          <p:cNvSpPr txBox="1"/>
          <p:nvPr/>
        </p:nvSpPr>
        <p:spPr>
          <a:xfrm>
            <a:off x="9581982" y="2903247"/>
            <a:ext cx="2427461" cy="2246769"/>
          </a:xfrm>
          <a:prstGeom prst="rect">
            <a:avLst/>
          </a:prstGeom>
          <a:noFill/>
        </p:spPr>
        <p:txBody>
          <a:bodyPr wrap="square">
            <a:spAutoFit/>
          </a:bodyPr>
          <a:lstStyle/>
          <a:p>
            <a:pPr algn="ctr"/>
            <a:r>
              <a:rPr lang="ru-RU" sz="2000" b="1" dirty="0">
                <a:latin typeface="Times New Roman" panose="02020603050405020304" pitchFamily="18" charset="0"/>
                <a:cs typeface="Times New Roman" panose="02020603050405020304" pitchFamily="18" charset="0"/>
              </a:rPr>
              <a:t>5 этап:</a:t>
            </a:r>
          </a:p>
          <a:p>
            <a:pPr algn="ctr"/>
            <a:r>
              <a:rPr lang="ru-RU" sz="2000" dirty="0">
                <a:solidFill>
                  <a:schemeClr val="tx2">
                    <a:lumMod val="90000"/>
                    <a:lumOff val="10000"/>
                  </a:schemeClr>
                </a:solidFill>
                <a:latin typeface="Times New Roman" panose="02020603050405020304" pitchFamily="18" charset="0"/>
                <a:cs typeface="Times New Roman" panose="02020603050405020304" pitchFamily="18" charset="0"/>
              </a:rPr>
              <a:t>Реализация полученных данных для получения эскизной схемы, технологической схемы.</a:t>
            </a:r>
            <a:endParaRPr lang="ru-RU" sz="2000" dirty="0">
              <a:solidFill>
                <a:schemeClr val="tx2">
                  <a:lumMod val="90000"/>
                  <a:lumOff val="10000"/>
                </a:schemeClr>
              </a:solidFill>
            </a:endParaRPr>
          </a:p>
        </p:txBody>
      </p:sp>
    </p:spTree>
    <p:extLst>
      <p:ext uri="{BB962C8B-B14F-4D97-AF65-F5344CB8AC3E}">
        <p14:creationId xmlns:p14="http://schemas.microsoft.com/office/powerpoint/2010/main" val="2063434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CDA093-037D-7D79-0D8B-0F53A24B0A12}"/>
              </a:ext>
            </a:extLst>
          </p:cNvPr>
          <p:cNvSpPr txBox="1"/>
          <p:nvPr/>
        </p:nvSpPr>
        <p:spPr>
          <a:xfrm>
            <a:off x="3573478" y="144918"/>
            <a:ext cx="5045043" cy="1138773"/>
          </a:xfrm>
          <a:prstGeom prst="rect">
            <a:avLst/>
          </a:prstGeom>
          <a:noFill/>
        </p:spPr>
        <p:txBody>
          <a:bodyPr wrap="square">
            <a:spAutoFit/>
          </a:bodyPr>
          <a:lstStyle/>
          <a:p>
            <a:pPr algn="ctr" rtl="0">
              <a:buNone/>
            </a:pPr>
            <a:r>
              <a:rPr lang="ru-RU" sz="3200">
                <a:solidFill>
                  <a:srgbClr val="2F5496"/>
                </a:solidFill>
                <a:latin typeface="Lato" panose="020F0502020204030203" pitchFamily="34" charset="0"/>
              </a:rPr>
              <a:t>Команда проекта</a:t>
            </a:r>
          </a:p>
          <a:p>
            <a:pPr>
              <a:buNone/>
            </a:pPr>
            <a:br>
              <a:rPr lang="ru-RU"/>
            </a:br>
            <a:endParaRPr lang="ru-RU" dirty="0"/>
          </a:p>
        </p:txBody>
      </p:sp>
      <p:pic>
        <p:nvPicPr>
          <p:cNvPr id="5" name="Рисунок 4">
            <a:extLst>
              <a:ext uri="{FF2B5EF4-FFF2-40B4-BE49-F238E27FC236}">
                <a16:creationId xmlns:a16="http://schemas.microsoft.com/office/drawing/2014/main" id="{A56296C9-1434-B1B1-CC50-FE35C7FE89F4}"/>
              </a:ext>
            </a:extLst>
          </p:cNvPr>
          <p:cNvPicPr>
            <a:picLocks noChangeAspect="1"/>
          </p:cNvPicPr>
          <p:nvPr/>
        </p:nvPicPr>
        <p:blipFill>
          <a:blip r:embed="rId2"/>
          <a:srcRect l="20191" t="34296" r="59974" b="31914"/>
          <a:stretch/>
        </p:blipFill>
        <p:spPr>
          <a:xfrm>
            <a:off x="131665" y="1029509"/>
            <a:ext cx="2083637" cy="2679054"/>
          </a:xfrm>
          <a:prstGeom prst="rect">
            <a:avLst/>
          </a:prstGeom>
        </p:spPr>
      </p:pic>
      <p:pic>
        <p:nvPicPr>
          <p:cNvPr id="7" name="Рисунок 6">
            <a:extLst>
              <a:ext uri="{FF2B5EF4-FFF2-40B4-BE49-F238E27FC236}">
                <a16:creationId xmlns:a16="http://schemas.microsoft.com/office/drawing/2014/main" id="{0ADAE2F1-0815-58F4-7FFA-5BA8DA4FE003}"/>
              </a:ext>
            </a:extLst>
          </p:cNvPr>
          <p:cNvPicPr>
            <a:picLocks noChangeAspect="1"/>
          </p:cNvPicPr>
          <p:nvPr/>
        </p:nvPicPr>
        <p:blipFill>
          <a:blip r:embed="rId2"/>
          <a:srcRect l="35521" t="40833" r="46771" b="26944"/>
          <a:stretch/>
        </p:blipFill>
        <p:spPr>
          <a:xfrm>
            <a:off x="2297605" y="978963"/>
            <a:ext cx="2037177" cy="2780146"/>
          </a:xfrm>
          <a:prstGeom prst="rect">
            <a:avLst/>
          </a:prstGeom>
        </p:spPr>
      </p:pic>
      <p:pic>
        <p:nvPicPr>
          <p:cNvPr id="9" name="Рисунок 8">
            <a:extLst>
              <a:ext uri="{FF2B5EF4-FFF2-40B4-BE49-F238E27FC236}">
                <a16:creationId xmlns:a16="http://schemas.microsoft.com/office/drawing/2014/main" id="{11B82C8D-CB70-13B9-EB65-CCBB601E66BC}"/>
              </a:ext>
            </a:extLst>
          </p:cNvPr>
          <p:cNvPicPr>
            <a:picLocks noChangeAspect="1"/>
          </p:cNvPicPr>
          <p:nvPr/>
        </p:nvPicPr>
        <p:blipFill>
          <a:blip r:embed="rId2"/>
          <a:srcRect l="52396" t="35139" r="27083" b="31250"/>
          <a:stretch/>
        </p:blipFill>
        <p:spPr>
          <a:xfrm>
            <a:off x="7457223" y="893011"/>
            <a:ext cx="2282958" cy="2879362"/>
          </a:xfrm>
          <a:prstGeom prst="rect">
            <a:avLst/>
          </a:prstGeom>
        </p:spPr>
      </p:pic>
      <p:pic>
        <p:nvPicPr>
          <p:cNvPr id="11" name="Рисунок 10">
            <a:extLst>
              <a:ext uri="{FF2B5EF4-FFF2-40B4-BE49-F238E27FC236}">
                <a16:creationId xmlns:a16="http://schemas.microsoft.com/office/drawing/2014/main" id="{C049CCE2-F802-FA2E-7F0A-C501A23FA731}"/>
              </a:ext>
            </a:extLst>
          </p:cNvPr>
          <p:cNvPicPr>
            <a:picLocks noChangeAspect="1"/>
          </p:cNvPicPr>
          <p:nvPr/>
        </p:nvPicPr>
        <p:blipFill>
          <a:blip r:embed="rId2"/>
          <a:srcRect l="70524" t="39028" r="8333" b="24002"/>
          <a:stretch/>
        </p:blipFill>
        <p:spPr>
          <a:xfrm>
            <a:off x="9828225" y="893011"/>
            <a:ext cx="2195576" cy="2879362"/>
          </a:xfrm>
          <a:prstGeom prst="rect">
            <a:avLst/>
          </a:prstGeom>
        </p:spPr>
      </p:pic>
      <p:sp>
        <p:nvSpPr>
          <p:cNvPr id="13" name="TextBox 12">
            <a:extLst>
              <a:ext uri="{FF2B5EF4-FFF2-40B4-BE49-F238E27FC236}">
                <a16:creationId xmlns:a16="http://schemas.microsoft.com/office/drawing/2014/main" id="{D1C301AC-74AC-2753-89E0-3377AE7C5E9E}"/>
              </a:ext>
            </a:extLst>
          </p:cNvPr>
          <p:cNvSpPr txBox="1"/>
          <p:nvPr/>
        </p:nvSpPr>
        <p:spPr>
          <a:xfrm>
            <a:off x="77085" y="3844707"/>
            <a:ext cx="2114810" cy="1354217"/>
          </a:xfrm>
          <a:prstGeom prst="rect">
            <a:avLst/>
          </a:prstGeom>
          <a:noFill/>
        </p:spPr>
        <p:txBody>
          <a:bodyPr wrap="square">
            <a:spAutoFit/>
          </a:bodyPr>
          <a:lstStyle/>
          <a:p>
            <a:pPr algn="ctr"/>
            <a:r>
              <a:rPr lang="ru-RU" sz="1600" dirty="0">
                <a:latin typeface="Times New Roman" panose="02020603050405020304" pitchFamily="18" charset="0"/>
                <a:cs typeface="Times New Roman" panose="02020603050405020304" pitchFamily="18" charset="0"/>
              </a:rPr>
              <a:t>Мельникова Дарья Дмитриевна</a:t>
            </a:r>
          </a:p>
          <a:p>
            <a:pPr algn="ctr"/>
            <a:r>
              <a:rPr lang="ru-RU" sz="1600" dirty="0">
                <a:latin typeface="Times New Roman" panose="02020603050405020304" pitchFamily="18" charset="0"/>
                <a:cs typeface="Times New Roman" panose="02020603050405020304" pitchFamily="18" charset="0"/>
              </a:rPr>
              <a:t>Студент ОГУ</a:t>
            </a:r>
          </a:p>
          <a:p>
            <a:pPr algn="ctr"/>
            <a:r>
              <a:rPr lang="ru-RU" sz="1600" dirty="0">
                <a:latin typeface="Times New Roman" panose="02020603050405020304" pitchFamily="18" charset="0"/>
                <a:cs typeface="Times New Roman" panose="02020603050405020304" pitchFamily="18" charset="0"/>
              </a:rPr>
              <a:t>Научный сотрудник </a:t>
            </a:r>
          </a:p>
          <a:p>
            <a:endParaRPr lang="ru-RU" dirty="0"/>
          </a:p>
        </p:txBody>
      </p:sp>
      <p:sp>
        <p:nvSpPr>
          <p:cNvPr id="14" name="TextBox 13">
            <a:extLst>
              <a:ext uri="{FF2B5EF4-FFF2-40B4-BE49-F238E27FC236}">
                <a16:creationId xmlns:a16="http://schemas.microsoft.com/office/drawing/2014/main" id="{F9B794E2-3191-7FBA-2344-48F081A831F8}"/>
              </a:ext>
            </a:extLst>
          </p:cNvPr>
          <p:cNvSpPr txBox="1"/>
          <p:nvPr/>
        </p:nvSpPr>
        <p:spPr>
          <a:xfrm>
            <a:off x="2417932" y="4040886"/>
            <a:ext cx="1934873" cy="1354217"/>
          </a:xfrm>
          <a:prstGeom prst="rect">
            <a:avLst/>
          </a:prstGeom>
          <a:noFill/>
        </p:spPr>
        <p:txBody>
          <a:bodyPr wrap="square">
            <a:spAutoFit/>
          </a:bodyPr>
          <a:lstStyle/>
          <a:p>
            <a:pPr algn="ctr"/>
            <a:r>
              <a:rPr lang="ru-RU" sz="1600" dirty="0">
                <a:latin typeface="Times New Roman" panose="02020603050405020304" pitchFamily="18" charset="0"/>
                <a:cs typeface="Times New Roman" panose="02020603050405020304" pitchFamily="18" charset="0"/>
              </a:rPr>
              <a:t>Сафонова Анна Валерьевна</a:t>
            </a:r>
          </a:p>
          <a:p>
            <a:pPr algn="ctr"/>
            <a:r>
              <a:rPr lang="ru-RU" sz="1600" dirty="0">
                <a:latin typeface="Times New Roman" panose="02020603050405020304" pitchFamily="18" charset="0"/>
                <a:cs typeface="Times New Roman" panose="02020603050405020304" pitchFamily="18" charset="0"/>
              </a:rPr>
              <a:t>Студент ОГУ</a:t>
            </a:r>
          </a:p>
          <a:p>
            <a:pPr algn="ctr"/>
            <a:r>
              <a:rPr lang="ru-RU" sz="1600" dirty="0">
                <a:latin typeface="Times New Roman" panose="02020603050405020304" pitchFamily="18" charset="0"/>
                <a:cs typeface="Times New Roman" panose="02020603050405020304" pitchFamily="18" charset="0"/>
              </a:rPr>
              <a:t>Научный сотрудник </a:t>
            </a:r>
          </a:p>
          <a:p>
            <a:endParaRPr lang="ru-RU" dirty="0"/>
          </a:p>
        </p:txBody>
      </p:sp>
      <p:sp>
        <p:nvSpPr>
          <p:cNvPr id="18" name="TextBox 17">
            <a:extLst>
              <a:ext uri="{FF2B5EF4-FFF2-40B4-BE49-F238E27FC236}">
                <a16:creationId xmlns:a16="http://schemas.microsoft.com/office/drawing/2014/main" id="{39C34FA1-7785-1B31-5D79-942E2F19191A}"/>
              </a:ext>
            </a:extLst>
          </p:cNvPr>
          <p:cNvSpPr txBox="1"/>
          <p:nvPr/>
        </p:nvSpPr>
        <p:spPr>
          <a:xfrm>
            <a:off x="10003143" y="3933989"/>
            <a:ext cx="1784302" cy="1354217"/>
          </a:xfrm>
          <a:prstGeom prst="rect">
            <a:avLst/>
          </a:prstGeom>
          <a:noFill/>
        </p:spPr>
        <p:txBody>
          <a:bodyPr wrap="square">
            <a:spAutoFit/>
          </a:bodyPr>
          <a:lstStyle/>
          <a:p>
            <a:pPr algn="ctr"/>
            <a:r>
              <a:rPr lang="ru-RU" sz="1600" dirty="0">
                <a:latin typeface="Times New Roman" panose="02020603050405020304" pitchFamily="18" charset="0"/>
                <a:cs typeface="Times New Roman" panose="02020603050405020304" pitchFamily="18" charset="0"/>
              </a:rPr>
              <a:t>Бессонова Елизавета Евгеньевна </a:t>
            </a:r>
          </a:p>
          <a:p>
            <a:pPr algn="ctr"/>
            <a:r>
              <a:rPr lang="ru-RU" sz="1600" dirty="0">
                <a:latin typeface="Times New Roman" panose="02020603050405020304" pitchFamily="18" charset="0"/>
                <a:cs typeface="Times New Roman" panose="02020603050405020304" pitchFamily="18" charset="0"/>
              </a:rPr>
              <a:t>Аналитик проекта</a:t>
            </a:r>
          </a:p>
          <a:p>
            <a:endParaRPr lang="ru-RU" dirty="0"/>
          </a:p>
        </p:txBody>
      </p:sp>
      <p:sp>
        <p:nvSpPr>
          <p:cNvPr id="19" name="TextBox 18">
            <a:extLst>
              <a:ext uri="{FF2B5EF4-FFF2-40B4-BE49-F238E27FC236}">
                <a16:creationId xmlns:a16="http://schemas.microsoft.com/office/drawing/2014/main" id="{7BDD242E-8974-E8C1-0D25-56D272415863}"/>
              </a:ext>
            </a:extLst>
          </p:cNvPr>
          <p:cNvSpPr txBox="1"/>
          <p:nvPr/>
        </p:nvSpPr>
        <p:spPr>
          <a:xfrm>
            <a:off x="7859603" y="3933990"/>
            <a:ext cx="1585352" cy="1354217"/>
          </a:xfrm>
          <a:prstGeom prst="rect">
            <a:avLst/>
          </a:prstGeom>
          <a:noFill/>
        </p:spPr>
        <p:txBody>
          <a:bodyPr wrap="square">
            <a:spAutoFit/>
          </a:bodyPr>
          <a:lstStyle/>
          <a:p>
            <a:pPr algn="ctr"/>
            <a:r>
              <a:rPr lang="ru-RU" sz="1600" dirty="0" err="1">
                <a:latin typeface="Times New Roman" panose="02020603050405020304" pitchFamily="18" charset="0"/>
                <a:cs typeface="Times New Roman" panose="02020603050405020304" pitchFamily="18" charset="0"/>
              </a:rPr>
              <a:t>Варников</a:t>
            </a:r>
            <a:r>
              <a:rPr lang="ru-RU" sz="1600" dirty="0">
                <a:latin typeface="Times New Roman" panose="02020603050405020304" pitchFamily="18" charset="0"/>
                <a:cs typeface="Times New Roman" panose="02020603050405020304" pitchFamily="18" charset="0"/>
              </a:rPr>
              <a:t> Глеб Игоревич</a:t>
            </a:r>
          </a:p>
          <a:p>
            <a:pPr algn="ctr"/>
            <a:r>
              <a:rPr lang="ru-RU" sz="1600" dirty="0">
                <a:latin typeface="Times New Roman" panose="02020603050405020304" pitchFamily="18" charset="0"/>
                <a:cs typeface="Times New Roman" panose="02020603050405020304" pitchFamily="18" charset="0"/>
              </a:rPr>
              <a:t>Капитан команды </a:t>
            </a:r>
          </a:p>
          <a:p>
            <a:endParaRPr lang="ru-RU" dirty="0"/>
          </a:p>
        </p:txBody>
      </p:sp>
      <p:pic>
        <p:nvPicPr>
          <p:cNvPr id="1026" name="Picture 2" descr="a cartoon of a scientist with glasses and a beaker .">
            <a:extLst>
              <a:ext uri="{FF2B5EF4-FFF2-40B4-BE49-F238E27FC236}">
                <a16:creationId xmlns:a16="http://schemas.microsoft.com/office/drawing/2014/main" id="{0B43A743-BC87-EDEF-C45B-7C4B6F163A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638800"/>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32E79CA6-0738-6C8F-57F2-E7C56E29FF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387" y="893011"/>
            <a:ext cx="2762085" cy="27620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468A752-1248-6C8D-2A80-AD42BF2F9739}"/>
              </a:ext>
            </a:extLst>
          </p:cNvPr>
          <p:cNvSpPr txBox="1"/>
          <p:nvPr/>
        </p:nvSpPr>
        <p:spPr>
          <a:xfrm>
            <a:off x="4499387" y="3708563"/>
            <a:ext cx="2889109" cy="830997"/>
          </a:xfrm>
          <a:prstGeom prst="rect">
            <a:avLst/>
          </a:prstGeom>
          <a:noFill/>
        </p:spPr>
        <p:txBody>
          <a:bodyPr wrap="square">
            <a:spAutoFit/>
          </a:bodyPr>
          <a:lstStyle/>
          <a:p>
            <a:pPr algn="ctr"/>
            <a:r>
              <a:rPr lang="ru-RU" sz="1600" dirty="0" err="1">
                <a:latin typeface="Times New Roman" panose="02020603050405020304" pitchFamily="18" charset="0"/>
                <a:cs typeface="Times New Roman" panose="02020603050405020304" pitchFamily="18" charset="0"/>
              </a:rPr>
              <a:t>Смолихина</a:t>
            </a:r>
            <a:r>
              <a:rPr lang="ru-RU" sz="1600" dirty="0">
                <a:latin typeface="Times New Roman" panose="02020603050405020304" pitchFamily="18" charset="0"/>
                <a:cs typeface="Times New Roman" panose="02020603050405020304" pitchFamily="18" charset="0"/>
              </a:rPr>
              <a:t> Полина Михайловна</a:t>
            </a:r>
          </a:p>
          <a:p>
            <a:pPr algn="ctr"/>
            <a:r>
              <a:rPr lang="ru-RU" sz="1600" dirty="0">
                <a:latin typeface="Times New Roman" panose="02020603050405020304" pitchFamily="18" charset="0"/>
                <a:cs typeface="Times New Roman" panose="02020603050405020304" pitchFamily="18" charset="0"/>
              </a:rPr>
              <a:t>Наставник проекта</a:t>
            </a:r>
          </a:p>
        </p:txBody>
      </p:sp>
    </p:spTree>
    <p:extLst>
      <p:ext uri="{BB962C8B-B14F-4D97-AF65-F5344CB8AC3E}">
        <p14:creationId xmlns:p14="http://schemas.microsoft.com/office/powerpoint/2010/main" val="3689187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EA744-DB99-5CDD-C1F5-5BB4160CF189}"/>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087FDD-1D9E-DD7F-E675-D4DC39177F00}"/>
              </a:ext>
            </a:extLst>
          </p:cNvPr>
          <p:cNvSpPr>
            <a:spLocks noGrp="1"/>
          </p:cNvSpPr>
          <p:nvPr>
            <p:ph type="ctrTitle"/>
          </p:nvPr>
        </p:nvSpPr>
        <p:spPr>
          <a:xfrm>
            <a:off x="1400268" y="1122363"/>
            <a:ext cx="9267731" cy="2462809"/>
          </a:xfrm>
        </p:spPr>
        <p:txBody>
          <a:bodyPr>
            <a:normAutofit/>
          </a:bodyPr>
          <a:lstStyle/>
          <a:p>
            <a:r>
              <a:rPr lang="ru-RU" sz="5400" b="1" dirty="0">
                <a:solidFill>
                  <a:srgbClr val="2F5496"/>
                </a:solidFill>
                <a:latin typeface="Lato" panose="020F0502020204030203" pitchFamily="34" charset="0"/>
                <a:ea typeface="+mn-ea"/>
                <a:cs typeface="+mn-cs"/>
              </a:rPr>
              <a:t>Убийца бактерий</a:t>
            </a:r>
          </a:p>
        </p:txBody>
      </p:sp>
      <p:pic>
        <p:nvPicPr>
          <p:cNvPr id="1026" name="Picture 2">
            <a:extLst>
              <a:ext uri="{FF2B5EF4-FFF2-40B4-BE49-F238E27FC236}">
                <a16:creationId xmlns:a16="http://schemas.microsoft.com/office/drawing/2014/main" id="{8FB36CD7-A552-8B46-AD04-F9CE715349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0" y="73090"/>
            <a:ext cx="1506648" cy="104927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4D1C1B5-460C-3707-E3CB-33D9811F88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8421" y="5196403"/>
            <a:ext cx="2979157" cy="154742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E2B5F01-EEC2-D92C-3542-742D37423F2D}"/>
              </a:ext>
            </a:extLst>
          </p:cNvPr>
          <p:cNvSpPr txBox="1"/>
          <p:nvPr/>
        </p:nvSpPr>
        <p:spPr>
          <a:xfrm>
            <a:off x="948351" y="5327381"/>
            <a:ext cx="6097508" cy="1015663"/>
          </a:xfrm>
          <a:prstGeom prst="rect">
            <a:avLst/>
          </a:prstGeom>
          <a:noFill/>
        </p:spPr>
        <p:txBody>
          <a:bodyPr wrap="square">
            <a:spAutoFit/>
          </a:bodyPr>
          <a:lstStyle/>
          <a:p>
            <a:pPr rtl="0">
              <a:buNone/>
            </a:pPr>
            <a:r>
              <a:rPr lang="ru-RU" sz="2400" b="1" i="0" u="none" strike="noStrike" dirty="0">
                <a:solidFill>
                  <a:srgbClr val="2F5496"/>
                </a:solidFill>
                <a:effectLst/>
                <a:latin typeface="Lato" panose="020F0502020204030203" pitchFamily="34" charset="0"/>
              </a:rPr>
              <a:t>Название команды: «</a:t>
            </a:r>
            <a:r>
              <a:rPr lang="ru-RU" sz="2400" b="1" i="0" u="none" strike="noStrike" dirty="0" err="1">
                <a:solidFill>
                  <a:srgbClr val="2F5496"/>
                </a:solidFill>
                <a:effectLst/>
                <a:latin typeface="Lato" panose="020F0502020204030203" pitchFamily="34" charset="0"/>
              </a:rPr>
              <a:t>Плеснефилы</a:t>
            </a:r>
            <a:r>
              <a:rPr lang="ru-RU" sz="2400" b="1" i="0" u="none" strike="noStrike" dirty="0">
                <a:solidFill>
                  <a:srgbClr val="2F5496"/>
                </a:solidFill>
                <a:effectLst/>
                <a:latin typeface="Lato" panose="020F0502020204030203" pitchFamily="34" charset="0"/>
              </a:rPr>
              <a:t> »</a:t>
            </a:r>
            <a:endParaRPr lang="ru-RU" sz="2400" b="0" dirty="0">
              <a:effectLst/>
            </a:endParaRPr>
          </a:p>
          <a:p>
            <a:pPr>
              <a:buNone/>
            </a:pPr>
            <a:br>
              <a:rPr lang="ru-RU" dirty="0"/>
            </a:br>
            <a:endParaRPr lang="ru-RU" dirty="0"/>
          </a:p>
        </p:txBody>
      </p:sp>
    </p:spTree>
    <p:extLst>
      <p:ext uri="{BB962C8B-B14F-4D97-AF65-F5344CB8AC3E}">
        <p14:creationId xmlns:p14="http://schemas.microsoft.com/office/powerpoint/2010/main" val="417762326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549</TotalTime>
  <Words>1419</Words>
  <Application>Microsoft Office PowerPoint</Application>
  <PresentationFormat>Широкоэкранный</PresentationFormat>
  <Paragraphs>111</Paragraphs>
  <Slides>18</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18</vt:i4>
      </vt:variant>
    </vt:vector>
  </HeadingPairs>
  <TitlesOfParts>
    <vt:vector size="24" baseType="lpstr">
      <vt:lpstr>Aptos</vt:lpstr>
      <vt:lpstr>Aptos Display</vt:lpstr>
      <vt:lpstr>Arial</vt:lpstr>
      <vt:lpstr>Lato</vt:lpstr>
      <vt:lpstr>Times New Roman</vt:lpstr>
      <vt:lpstr>Тема Office</vt:lpstr>
      <vt:lpstr>Убийца бактерий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Описание продукта</vt:lpstr>
      <vt:lpstr>Анализ стадии культивирования </vt:lpstr>
      <vt:lpstr>Презентация PowerPoint</vt:lpstr>
      <vt:lpstr>Презентация PowerPoint</vt:lpstr>
      <vt:lpstr>Презентация PowerPoint</vt:lpstr>
      <vt:lpstr>Аналоги</vt:lpstr>
      <vt:lpstr>Аналоги</vt:lpstr>
      <vt:lpstr>Презентация PowerPoint</vt:lpstr>
      <vt:lpstr>Презентация PowerPoint</vt:lpstr>
      <vt:lpstr>Убийца бактерий</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Получение отечественной формы АФС цефалоспоринов</dc:title>
  <dc:creator>Gleb Varnikov</dc:creator>
  <cp:lastModifiedBy>Gleb Varnikov</cp:lastModifiedBy>
  <cp:revision>43</cp:revision>
  <dcterms:created xsi:type="dcterms:W3CDTF">2025-03-18T12:06:51Z</dcterms:created>
  <dcterms:modified xsi:type="dcterms:W3CDTF">2025-04-15T18:51:58Z</dcterms:modified>
</cp:coreProperties>
</file>