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71" r:id="rId5"/>
    <p:sldId id="273" r:id="rId6"/>
    <p:sldId id="270" r:id="rId7"/>
    <p:sldId id="260" r:id="rId8"/>
    <p:sldId id="274" r:id="rId9"/>
    <p:sldId id="275" r:id="rId10"/>
    <p:sldId id="261" r:id="rId11"/>
    <p:sldId id="262" r:id="rId12"/>
    <p:sldId id="263" r:id="rId13"/>
    <p:sldId id="264" r:id="rId14"/>
    <p:sldId id="272" r:id="rId15"/>
    <p:sldId id="276" r:id="rId16"/>
    <p:sldId id="277" r:id="rId17"/>
    <p:sldId id="268" r:id="rId18"/>
    <p:sldId id="26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41;&#1080;&#1079;&#1085;&#1077;&#1089;%20&#1087;&#1088;&#1086;&#1077;&#1082;&#1090;\&#1043;&#1088;&#1072;&#1092;&#1080;&#1082;%20&#1090;&#1086;&#1095;&#1082;&#1080;%20&#1086;&#1082;&#1091;&#1087;&#1072;&#1077;&#1084;&#1086;&#1089;&#1090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График</a:t>
            </a:r>
            <a:r>
              <a:rPr lang="ru-RU" baseline="0"/>
              <a:t> окупаемости</a:t>
            </a:r>
          </a:p>
        </c:rich>
      </c:tx>
      <c:layout>
        <c:manualLayout>
          <c:xMode val="edge"/>
          <c:yMode val="edge"/>
          <c:x val="0.37869476174633099"/>
          <c:y val="2.606712551649341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869533162287296"/>
          <c:y val="0.15247476476507629"/>
          <c:w val="0.82822440944881892"/>
          <c:h val="0.6149843248760571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Лист1!$C$26</c:f>
              <c:strCache>
                <c:ptCount val="1"/>
                <c:pt idx="0">
                  <c:v>Общ расходы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Лист1!$C$27:$C$39</c:f>
              <c:numCache>
                <c:formatCode>#,##0\ "₽"</c:formatCode>
                <c:ptCount val="13"/>
                <c:pt idx="0">
                  <c:v>65595.600000000006</c:v>
                </c:pt>
                <c:pt idx="1">
                  <c:v>127923.20000000001</c:v>
                </c:pt>
                <c:pt idx="2">
                  <c:v>190250.80000000002</c:v>
                </c:pt>
                <c:pt idx="3">
                  <c:v>252578.40000000002</c:v>
                </c:pt>
                <c:pt idx="4">
                  <c:v>314906</c:v>
                </c:pt>
                <c:pt idx="5">
                  <c:v>377233.6</c:v>
                </c:pt>
                <c:pt idx="6">
                  <c:v>439561.19999999995</c:v>
                </c:pt>
                <c:pt idx="7">
                  <c:v>501888.79999999993</c:v>
                </c:pt>
                <c:pt idx="8">
                  <c:v>564216.39999999991</c:v>
                </c:pt>
                <c:pt idx="9">
                  <c:v>626543.99999999988</c:v>
                </c:pt>
                <c:pt idx="10">
                  <c:v>688871.59999999986</c:v>
                </c:pt>
                <c:pt idx="11">
                  <c:v>751199.19999999984</c:v>
                </c:pt>
                <c:pt idx="12">
                  <c:v>813526.79999999981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54-4461-95F0-966B6C188A33}"/>
            </c:ext>
          </c:extLst>
        </c:ser>
        <c:ser>
          <c:idx val="1"/>
          <c:order val="1"/>
          <c:tx>
            <c:strRef>
              <c:f>Лист1!$D$26</c:f>
              <c:strCache>
                <c:ptCount val="1"/>
                <c:pt idx="0">
                  <c:v>Общ доходы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Лист1!$D$27:$D$39</c:f>
              <c:numCache>
                <c:formatCode>#,##0\ "₽"</c:formatCode>
                <c:ptCount val="13"/>
                <c:pt idx="0">
                  <c:v>0</c:v>
                </c:pt>
                <c:pt idx="1">
                  <c:v>85000</c:v>
                </c:pt>
                <c:pt idx="2">
                  <c:v>170000</c:v>
                </c:pt>
                <c:pt idx="3">
                  <c:v>255000</c:v>
                </c:pt>
                <c:pt idx="4">
                  <c:v>340000</c:v>
                </c:pt>
                <c:pt idx="5">
                  <c:v>425000</c:v>
                </c:pt>
                <c:pt idx="6">
                  <c:v>510000</c:v>
                </c:pt>
                <c:pt idx="7">
                  <c:v>595000</c:v>
                </c:pt>
                <c:pt idx="8">
                  <c:v>680000</c:v>
                </c:pt>
                <c:pt idx="9">
                  <c:v>765000</c:v>
                </c:pt>
                <c:pt idx="10">
                  <c:v>850000</c:v>
                </c:pt>
                <c:pt idx="11">
                  <c:v>935000</c:v>
                </c:pt>
                <c:pt idx="12">
                  <c:v>1020000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54-4461-95F0-966B6C188A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930496"/>
        <c:axId val="60084608"/>
      </c:lineChart>
      <c:catAx>
        <c:axId val="599304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084608"/>
        <c:crosses val="autoZero"/>
        <c:auto val="1"/>
        <c:lblAlgn val="ctr"/>
        <c:lblOffset val="100"/>
        <c:noMultiLvlLbl val="0"/>
      </c:catAx>
      <c:valAx>
        <c:axId val="6008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₽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93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07B25106-7592-4DB1-8E86-80638C531141}" type="presOf" srcId="{4B8D2A1B-1AF5-4C7B-861F-7B6A3BC87275}" destId="{35FD8772-767A-40C1-9DBC-28B8FDCDD168}" srcOrd="1" destOrd="0" presId="urn:microsoft.com/office/officeart/2005/8/layout/venn2"/>
    <dgm:cxn modelId="{0331B507-A6D5-4703-A544-B7BB7622130D}" type="presOf" srcId="{A5C99BE3-4D64-4E7A-B18B-8B213C86CDEC}" destId="{1BAB291C-2D12-4C6C-AF57-8F3D2971ECEF}" srcOrd="1" destOrd="0" presId="urn:microsoft.com/office/officeart/2005/8/layout/venn2"/>
    <dgm:cxn modelId="{2BF7FB26-7CD3-4BA8-9454-7EBF5A205880}" type="presOf" srcId="{A5C99BE3-4D64-4E7A-B18B-8B213C86CDEC}" destId="{71F9D321-AD24-4B2F-9858-808383740F5B}" srcOrd="0" destOrd="0" presId="urn:microsoft.com/office/officeart/2005/8/layout/venn2"/>
    <dgm:cxn modelId="{48DEE734-F1EF-423C-9A0B-B67A7B316258}" type="presOf" srcId="{0818C206-01D3-42CA-8284-93BDB68F62D6}" destId="{A493D662-2D6B-4213-8BCC-C3E77744DC58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0132F669-5E86-4063-8602-16DD4C8FA408}" type="presOf" srcId="{0818C206-01D3-42CA-8284-93BDB68F62D6}" destId="{E9939ED1-4562-48D9-BE1C-4783B0C5CCC3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96F77C82-A58D-4D35-8F1F-3AAE6FF7A7F4}" type="presOf" srcId="{4B8D2A1B-1AF5-4C7B-861F-7B6A3BC87275}" destId="{C12AB981-CE2A-46AD-A1EC-BC438E315F66}" srcOrd="0" destOrd="0" presId="urn:microsoft.com/office/officeart/2005/8/layout/venn2"/>
    <dgm:cxn modelId="{10791484-0E4E-4419-8F54-69F8E8D2C701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5A573FBC-2AF1-4D42-AB34-401A3FC86ED2}" type="presOf" srcId="{37AF65A7-7E5E-427D-BA82-D110CBC1AE77}" destId="{2C29A3DA-C316-42BB-A5C2-535CBF0E275C}" srcOrd="1" destOrd="0" presId="urn:microsoft.com/office/officeart/2005/8/layout/venn2"/>
    <dgm:cxn modelId="{D9A416BD-DC3D-4CC3-939D-41B8575BFDB1}" type="presOf" srcId="{55BFBAC8-337F-499E-9BC4-6FD1736C15A7}" destId="{0AA7055B-6A39-42CE-9DAA-F774E35C7CE0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A5B9083F-1A21-4DEC-A518-F9E0E54AA87A}" type="presParOf" srcId="{0AA7055B-6A39-42CE-9DAA-F774E35C7CE0}" destId="{BC414194-CF75-48E5-A718-61A934C9264C}" srcOrd="0" destOrd="0" presId="urn:microsoft.com/office/officeart/2005/8/layout/venn2"/>
    <dgm:cxn modelId="{8EE556E5-651D-4221-B811-DD36F5E150BE}" type="presParOf" srcId="{BC414194-CF75-48E5-A718-61A934C9264C}" destId="{A493D662-2D6B-4213-8BCC-C3E77744DC58}" srcOrd="0" destOrd="0" presId="urn:microsoft.com/office/officeart/2005/8/layout/venn2"/>
    <dgm:cxn modelId="{FA40A914-D3A2-4CFE-849C-34D92CBF0301}" type="presParOf" srcId="{BC414194-CF75-48E5-A718-61A934C9264C}" destId="{E9939ED1-4562-48D9-BE1C-4783B0C5CCC3}" srcOrd="1" destOrd="0" presId="urn:microsoft.com/office/officeart/2005/8/layout/venn2"/>
    <dgm:cxn modelId="{1337425F-2C95-42D4-B73D-400078A22AD5}" type="presParOf" srcId="{0AA7055B-6A39-42CE-9DAA-F774E35C7CE0}" destId="{2D8272D6-E575-4238-A0D6-5D8B76F9C1BD}" srcOrd="1" destOrd="0" presId="urn:microsoft.com/office/officeart/2005/8/layout/venn2"/>
    <dgm:cxn modelId="{A1A0B698-B299-4302-8F74-E2570F483FA6}" type="presParOf" srcId="{2D8272D6-E575-4238-A0D6-5D8B76F9C1BD}" destId="{71F9D321-AD24-4B2F-9858-808383740F5B}" srcOrd="0" destOrd="0" presId="urn:microsoft.com/office/officeart/2005/8/layout/venn2"/>
    <dgm:cxn modelId="{3B3E936F-0F54-4377-8D83-3B90BDB7489E}" type="presParOf" srcId="{2D8272D6-E575-4238-A0D6-5D8B76F9C1BD}" destId="{1BAB291C-2D12-4C6C-AF57-8F3D2971ECEF}" srcOrd="1" destOrd="0" presId="urn:microsoft.com/office/officeart/2005/8/layout/venn2"/>
    <dgm:cxn modelId="{253873A5-D265-4E30-9880-DD0E623B50C4}" type="presParOf" srcId="{0AA7055B-6A39-42CE-9DAA-F774E35C7CE0}" destId="{7B9134C8-35FA-4C35-943A-88376E3E58B3}" srcOrd="2" destOrd="0" presId="urn:microsoft.com/office/officeart/2005/8/layout/venn2"/>
    <dgm:cxn modelId="{8AB73507-44E5-41D8-9F27-E24AEED63E77}" type="presParOf" srcId="{7B9134C8-35FA-4C35-943A-88376E3E58B3}" destId="{F4F73ED0-32D2-41A1-B72D-C2D81FC80C1A}" srcOrd="0" destOrd="0" presId="urn:microsoft.com/office/officeart/2005/8/layout/venn2"/>
    <dgm:cxn modelId="{786CA6C2-8282-4558-A56B-AF73AB5EF576}" type="presParOf" srcId="{7B9134C8-35FA-4C35-943A-88376E3E58B3}" destId="{2C29A3DA-C316-42BB-A5C2-535CBF0E275C}" srcOrd="1" destOrd="0" presId="urn:microsoft.com/office/officeart/2005/8/layout/venn2"/>
    <dgm:cxn modelId="{A03F0A0E-6A60-4523-ACEE-B2D397D92F95}" type="presParOf" srcId="{0AA7055B-6A39-42CE-9DAA-F774E35C7CE0}" destId="{92275A94-14E9-4F05-A906-105908E0C9A4}" srcOrd="3" destOrd="0" presId="urn:microsoft.com/office/officeart/2005/8/layout/venn2"/>
    <dgm:cxn modelId="{A57EBA44-9D31-4718-8B68-5C1448506AF6}" type="presParOf" srcId="{92275A94-14E9-4F05-A906-105908E0C9A4}" destId="{C12AB981-CE2A-46AD-A1EC-BC438E315F66}" srcOrd="0" destOrd="0" presId="urn:microsoft.com/office/officeart/2005/8/layout/venn2"/>
    <dgm:cxn modelId="{DE0E4E26-838D-4342-8D57-53583A4418E7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794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078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27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307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61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657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175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13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753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39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346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4102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259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535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40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588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493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562" y="89689"/>
            <a:ext cx="10971249" cy="151209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5321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09562" y="1604399"/>
            <a:ext cx="5354133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87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6231903" y="1604399"/>
            <a:ext cx="5354133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87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609562" y="3682062"/>
            <a:ext cx="1097212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87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9704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77F1123-7F2B-4DD7-A106-83FA310060E7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6F8A706-7437-4F37-8AF4-0D2CCAB7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20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2247544"/>
            <a:ext cx="8689976" cy="156245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/>
              <a:t>Устройство устранения протечек воды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46966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Презентация бизнес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917968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0181" y="435188"/>
            <a:ext cx="4367084" cy="99819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dirty="0"/>
              <a:t>Команда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840466" y="1813843"/>
            <a:ext cx="4893336" cy="6558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Тиунов Илья Максимович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66" y="2730305"/>
            <a:ext cx="72087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Роль: Лидер</a:t>
            </a:r>
          </a:p>
          <a:p>
            <a:endParaRPr lang="ru-RU" sz="2400" dirty="0"/>
          </a:p>
          <a:p>
            <a:r>
              <a:rPr lang="ru-RU" sz="2400" dirty="0"/>
              <a:t>Навыки: умение проектировать электрические </a:t>
            </a:r>
            <a:br>
              <a:rPr lang="ru-RU" sz="2400" dirty="0"/>
            </a:br>
            <a:r>
              <a:rPr lang="ru-RU" sz="2400" dirty="0"/>
              <a:t>устройства, создавать чертежи и схемы</a:t>
            </a:r>
          </a:p>
          <a:p>
            <a:endParaRPr lang="ru-RU" sz="2400" dirty="0"/>
          </a:p>
          <a:p>
            <a:r>
              <a:rPr lang="ru-RU" sz="2400" dirty="0"/>
              <a:t>Образование: компьютерные системы и комплексы</a:t>
            </a:r>
          </a:p>
        </p:txBody>
      </p:sp>
      <p:pic>
        <p:nvPicPr>
          <p:cNvPr id="7" name="Picture 2" descr="https://sun9-33.userapi.com/impg/RDpCGe4-dfwgG2fIFBhAMOLX-sBjobSw13DhIA/yeqTtySHr64.jpg?size=1200x1600&amp;quality=95&amp;sign=7978407f7e74a4bb39535648607f31cf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9" t="23808" r="25814" b="14849"/>
          <a:stretch/>
        </p:blipFill>
        <p:spPr bwMode="auto">
          <a:xfrm>
            <a:off x="1512204" y="2009931"/>
            <a:ext cx="2136450" cy="287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10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6477" y="375385"/>
            <a:ext cx="3599046" cy="7733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Проблема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7525" y="1509004"/>
            <a:ext cx="8981630" cy="41549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7200"/>
            <a:r>
              <a:rPr lang="ru-RU" sz="2000" dirty="0"/>
              <a:t>Практически каждое помещение оснащено трубопроводом, а это означает риски протечки воды. Так как подобное практически невозможно предугадать – используются специализированные системы для устранения и</a:t>
            </a:r>
            <a:r>
              <a:rPr lang="en-US" sz="2000" dirty="0"/>
              <a:t>/</a:t>
            </a:r>
            <a:r>
              <a:rPr lang="ru-RU" sz="2000" dirty="0"/>
              <a:t>или оповещения аварии. В целом такие устройства можно разделить на два типа:</a:t>
            </a:r>
            <a:endParaRPr lang="en-US" sz="2000" dirty="0"/>
          </a:p>
          <a:p>
            <a:pPr indent="457200"/>
            <a:endParaRPr lang="ru-RU" sz="2000" dirty="0"/>
          </a:p>
          <a:p>
            <a:pPr marL="742950" indent="-457200">
              <a:buFont typeface="+mj-lt"/>
              <a:buAutoNum type="arabicPeriod"/>
            </a:pPr>
            <a:r>
              <a:rPr lang="ru-RU" sz="2000" dirty="0"/>
              <a:t>Дорогие, автоматизированные системы, способные отключать воду автоматически</a:t>
            </a:r>
            <a:r>
              <a:rPr lang="en-US" sz="2000" dirty="0"/>
              <a:t>;</a:t>
            </a:r>
          </a:p>
          <a:p>
            <a:pPr marL="742950" indent="-457200">
              <a:buFont typeface="+mj-lt"/>
              <a:buAutoNum type="arabicPeriod"/>
            </a:pPr>
            <a:endParaRPr lang="ru-RU" sz="2000" dirty="0"/>
          </a:p>
          <a:p>
            <a:pPr marL="742950" indent="-457200">
              <a:buFont typeface="+mj-lt"/>
              <a:buAutoNum type="arabicPeriod"/>
            </a:pPr>
            <a:r>
              <a:rPr lang="ru-RU" sz="2000" dirty="0"/>
              <a:t>Дешевые, но мало функциональные оповещатели, которые не способны сами устранить протечку</a:t>
            </a:r>
            <a:r>
              <a:rPr lang="en-US" sz="2000" dirty="0"/>
              <a:t>;</a:t>
            </a:r>
            <a:endParaRPr lang="ru-RU" sz="2000" dirty="0"/>
          </a:p>
          <a:p>
            <a:pPr marL="285750" algn="ctr"/>
            <a:endParaRPr lang="ru-RU" sz="2000" b="1" dirty="0">
              <a:solidFill>
                <a:schemeClr val="accent1"/>
              </a:solidFill>
            </a:endParaRPr>
          </a:p>
          <a:p>
            <a:pPr marL="285750" algn="ctr"/>
            <a:r>
              <a:rPr lang="ru-RU" sz="2200" b="1" dirty="0">
                <a:solidFill>
                  <a:schemeClr val="accent1"/>
                </a:solidFill>
              </a:rPr>
              <a:t>На рынке не хватает такого устройства, которое могло бы исполнять основную функцию по устранению протечки воды и дешево стоить.</a:t>
            </a:r>
          </a:p>
        </p:txBody>
      </p:sp>
    </p:spTree>
    <p:extLst>
      <p:ext uri="{BB962C8B-B14F-4D97-AF65-F5344CB8AC3E}">
        <p14:creationId xmlns:p14="http://schemas.microsoft.com/office/powerpoint/2010/main" val="3706206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06300238"/>
              </p:ext>
            </p:extLst>
          </p:nvPr>
        </p:nvGraphicFramePr>
        <p:xfrm>
          <a:off x="1193456" y="2001796"/>
          <a:ext cx="9805088" cy="292898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05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3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5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3698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S</a:t>
                      </a:r>
                      <a:endParaRPr lang="ru-RU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Задача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b="0" dirty="0"/>
                        <a:t>Начать</a:t>
                      </a:r>
                      <a:r>
                        <a:rPr lang="ru-RU" b="0" baseline="0" dirty="0"/>
                        <a:t> продажи устройства в интернет магазинах</a:t>
                      </a:r>
                      <a:endParaRPr lang="ru-RU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42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M</a:t>
                      </a:r>
                      <a:endParaRPr lang="ru-RU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b="1" dirty="0"/>
                        <a:t>Измеримость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dirty="0"/>
                        <a:t>40 штук в месяц по цене 2500</a:t>
                      </a:r>
                      <a:r>
                        <a:rPr lang="ru-RU" baseline="0" dirty="0"/>
                        <a:t> рублей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92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A</a:t>
                      </a:r>
                      <a:endParaRPr lang="ru-RU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b="1" dirty="0"/>
                        <a:t>Достижимость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dirty="0"/>
                        <a:t>Требуется</a:t>
                      </a:r>
                      <a:r>
                        <a:rPr lang="ru-RU" baseline="0" dirty="0"/>
                        <a:t> спроектировать, собрать и протестировать устройство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124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R</a:t>
                      </a:r>
                      <a:endParaRPr lang="ru-RU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b="1" dirty="0"/>
                        <a:t>Актуальность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dirty="0"/>
                        <a:t>Подобные</a:t>
                      </a:r>
                      <a:r>
                        <a:rPr lang="ru-RU" baseline="0" dirty="0"/>
                        <a:t> устройства пользуются популярностью и имеют продажи </a:t>
                      </a:r>
                      <a:r>
                        <a:rPr lang="en-US" baseline="0" dirty="0"/>
                        <a:t>~</a:t>
                      </a:r>
                      <a:r>
                        <a:rPr lang="ru-RU" baseline="0" dirty="0"/>
                        <a:t>60 штук в месяц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69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T</a:t>
                      </a:r>
                      <a:endParaRPr lang="ru-RU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b="1" dirty="0"/>
                        <a:t>Временные</a:t>
                      </a:r>
                      <a:r>
                        <a:rPr lang="ru-RU" b="1" baseline="0" dirty="0"/>
                        <a:t> рамки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dirty="0"/>
                        <a:t>Месяц на</a:t>
                      </a:r>
                      <a:r>
                        <a:rPr lang="ru-RU" baseline="0" dirty="0"/>
                        <a:t> все работы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3566983" y="123568"/>
            <a:ext cx="5058034" cy="9963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/>
              <a:t>Цель проекта по </a:t>
            </a:r>
            <a:r>
              <a:rPr lang="en-US" sz="3600" dirty="0"/>
              <a:t>SMART</a:t>
            </a:r>
            <a:endParaRPr lang="ru-RU"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93456" y="5443366"/>
            <a:ext cx="9920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/>
                </a:solidFill>
                <a:cs typeface="Times New Roman" panose="02020603050405020304" pitchFamily="18" charset="0"/>
              </a:rPr>
              <a:t>Цель проекта: </a:t>
            </a:r>
            <a:r>
              <a:rPr lang="ru-RU" sz="2000" b="1" dirty="0">
                <a:cs typeface="Times New Roman" panose="02020603050405020304" pitchFamily="18" charset="0"/>
              </a:rPr>
              <a:t>С 1 февраля  2024 г. </a:t>
            </a:r>
            <a:r>
              <a:rPr lang="ru-RU" sz="2000" dirty="0">
                <a:cs typeface="Times New Roman" panose="02020603050405020304" pitchFamily="18" charset="0"/>
              </a:rPr>
              <a:t>продавать по 40 устройств в месяц </a:t>
            </a:r>
          </a:p>
        </p:txBody>
      </p:sp>
    </p:spTree>
    <p:extLst>
      <p:ext uri="{BB962C8B-B14F-4D97-AF65-F5344CB8AC3E}">
        <p14:creationId xmlns:p14="http://schemas.microsoft.com/office/powerpoint/2010/main" val="3065615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872747" y="453257"/>
            <a:ext cx="4101479" cy="774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ЧТО ЕСТЬ СЕЙЧАС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66003" y="1675750"/>
            <a:ext cx="5811141" cy="44694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cap="none" dirty="0"/>
              <a:t>На данный момент спроектирован ранний прототип устройства, он выполняет основные функции, но его элементная база отличается от конечного продукта: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cap="none" dirty="0"/>
              <a:t>Напряжение подается от аккумулятора с заданными характеристиками, но другим форм фактором.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cap="none" dirty="0"/>
              <a:t>Отсутствует электромагнитный клапан, вместо него, для наглядности, используется пищалка.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cap="none" dirty="0"/>
              <a:t>Размер устройства больше задуманного.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cap="none" dirty="0"/>
              <a:t>Длина проводов, соединяющих части устройства, значительно меньше задуманного.</a:t>
            </a:r>
          </a:p>
        </p:txBody>
      </p:sp>
      <p:pic>
        <p:nvPicPr>
          <p:cNvPr id="2050" name="Picture 2" descr="https://sun9-25.userapi.com/impg/JtV8ASzv07petzRf5MYyySdZ1V8gla6EVfaC5w/lDeIUy4kSpI.jpg?size=2560x1920&amp;quality=95&amp;sign=5fd14310dc37770de4dee8f372521b75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85" b="13909"/>
          <a:stretch/>
        </p:blipFill>
        <p:spPr bwMode="auto">
          <a:xfrm>
            <a:off x="1065302" y="3429000"/>
            <a:ext cx="3311193" cy="245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30.userapi.com/impg/GUzqoCfoISOcYKEKdjjBEyj3wpeGE1nqld-fIA/qAzoHRGgww0.jpg?size=2560x1920&amp;quality=95&amp;sign=77097a8c3a18fcefdf28347b4a24ef83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3" r="5950" b="22197"/>
          <a:stretch/>
        </p:blipFill>
        <p:spPr bwMode="auto">
          <a:xfrm>
            <a:off x="1065302" y="1675750"/>
            <a:ext cx="3310145" cy="163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038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67954249"/>
              </p:ext>
            </p:extLst>
          </p:nvPr>
        </p:nvGraphicFramePr>
        <p:xfrm>
          <a:off x="1777526" y="2366964"/>
          <a:ext cx="8639797" cy="2674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2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7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10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Роль</a:t>
                      </a:r>
                    </a:p>
                  </a:txBody>
                  <a:tcPr marL="90115" marR="901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Оценка</a:t>
                      </a:r>
                    </a:p>
                  </a:txBody>
                  <a:tcPr marL="90115" marR="9011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66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Инновационность</a:t>
                      </a:r>
                    </a:p>
                  </a:txBody>
                  <a:tcPr marL="90115" marR="901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Нет</a:t>
                      </a:r>
                    </a:p>
                  </a:txBody>
                  <a:tcPr marL="90115" marR="9011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36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Рынок</a:t>
                      </a:r>
                      <a:r>
                        <a:rPr lang="ru-RU" sz="2800" baseline="0" dirty="0"/>
                        <a:t> НТИ</a:t>
                      </a:r>
                      <a:endParaRPr lang="ru-RU" sz="2800" dirty="0"/>
                    </a:p>
                  </a:txBody>
                  <a:tcPr marL="90115" marR="901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/>
                        <a:t>Хоумнет</a:t>
                      </a:r>
                      <a:endParaRPr lang="ru-RU" sz="2800" dirty="0"/>
                    </a:p>
                  </a:txBody>
                  <a:tcPr marL="90115" marR="9011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301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Сквозные</a:t>
                      </a:r>
                      <a:r>
                        <a:rPr lang="ru-RU" sz="2800" baseline="0" dirty="0"/>
                        <a:t> технологии</a:t>
                      </a:r>
                      <a:endParaRPr lang="ru-RU" sz="2800" dirty="0"/>
                    </a:p>
                  </a:txBody>
                  <a:tcPr marL="90115" marR="901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Технологии беспроводной связи</a:t>
                      </a:r>
                      <a:endParaRPr lang="ru-RU" sz="2800" b="0" dirty="0"/>
                    </a:p>
                  </a:txBody>
                  <a:tcPr marL="90115" marR="9011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777526" y="247021"/>
            <a:ext cx="8665435" cy="15570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>
                <a:ea typeface="MS Gothic" pitchFamily="49" charset="-128"/>
              </a:rPr>
              <a:t>Роль проекта в обеспечении </a:t>
            </a:r>
            <a:br>
              <a:rPr lang="ru-RU" sz="3600" dirty="0">
                <a:ea typeface="MS Gothic" pitchFamily="49" charset="-128"/>
              </a:rPr>
            </a:br>
            <a:r>
              <a:rPr lang="ru-RU" sz="3600" dirty="0">
                <a:ea typeface="MS Gothic" pitchFamily="49" charset="-128"/>
              </a:rPr>
              <a:t>технологического суверенитета страны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77207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6573" y="336249"/>
            <a:ext cx="5658853" cy="774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Портрет потребителя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73154" y="1548652"/>
            <a:ext cx="7082023" cy="486862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1800" cap="none" dirty="0"/>
              <a:t>Предполагается, что устройство будет покупаться людьми которым хочется обезопасить себя от неожиданных протечек трубопровода, но не хочется тратить много денег.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b="1" cap="none" dirty="0"/>
              <a:t>Портрет потребителя: </a:t>
            </a:r>
            <a:r>
              <a:rPr lang="ru-RU" sz="1800" cap="none" dirty="0"/>
              <a:t>мужчина или женщина от 18 лет, имеет средние доходы, заказывает товары через интернет магазин, имеет возможность установки устройства своими силами или с помощью мастера, проживает в собственном доме или квартире и опасается возможности протечки воды. </a:t>
            </a:r>
            <a:endParaRPr lang="ru-RU" sz="1800" cap="none" dirty="0">
              <a:solidFill>
                <a:srgbClr val="92D050"/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cap="none" dirty="0"/>
              <a:t>Данное устройство будет использоваться в бытовых условиях (в квартире, в частном доме), то есть в условиях не требующих качественного контроля над системой трубопровода и/или экстремальных условиях.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cap="none" dirty="0"/>
              <a:t>Количество продаж подобных устройств за месяц составляет примерно от 50  до 70 шт.</a:t>
            </a:r>
          </a:p>
        </p:txBody>
      </p:sp>
      <p:pic>
        <p:nvPicPr>
          <p:cNvPr id="1026" name="Picture 2" descr="https://avatars.dzeninfra.ru/get-zen_doc/1895332/pub_5ef0d2796240d955aaf06011_5ef0d61f05351b71cdc154f9/scale_120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24"/>
          <a:stretch/>
        </p:blipFill>
        <p:spPr bwMode="auto">
          <a:xfrm>
            <a:off x="1078457" y="1676840"/>
            <a:ext cx="2834876" cy="458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81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355396" y="247816"/>
            <a:ext cx="7480582" cy="7489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" dirty="0"/>
              <a:t>Потенциальный объем рынка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3038" y="1348802"/>
            <a:ext cx="710101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PAM (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Potential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Available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Market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–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Потенциальный объем рынка рассчитан на Российскую Федерацию, продаваемый продукт рассчитан на широкую целевую аудиторию и использование его в частных домах, квартирах и офисах, то есть в тех помещениях, где имеется водопровод и шанс его протечки.</a:t>
            </a:r>
          </a:p>
          <a:p>
            <a:endParaRPr lang="ru-RU" sz="14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TAM (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Total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Addressable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Market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–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Потенциальным потребителем данного устройства могут стать: </a:t>
            </a:r>
            <a:r>
              <a:rPr lang="ru-RU" sz="1400" i="1" dirty="0"/>
              <a:t>мужчина или женщина от 18 лет, проживает в </a:t>
            </a:r>
            <a:r>
              <a:rPr lang="ru-RU" sz="1400" i="1" dirty="0" err="1"/>
              <a:t>гороле</a:t>
            </a:r>
            <a:r>
              <a:rPr lang="ru-RU" sz="1400" i="1" dirty="0"/>
              <a:t>, имеет возможность установки устройства своими силами или с помощью мастера, проживает в собственном доме, квартире или имеет другие помещения в которых он</a:t>
            </a:r>
            <a:r>
              <a:rPr lang="en-US" sz="1400" i="1" dirty="0"/>
              <a:t>/</a:t>
            </a:r>
            <a:r>
              <a:rPr lang="ru-RU" sz="1400" i="1" dirty="0"/>
              <a:t>она опасается возможности протечки воды</a:t>
            </a:r>
            <a:r>
              <a:rPr lang="ru-RU" sz="1400" dirty="0"/>
              <a:t>. </a:t>
            </a:r>
            <a:endParaRPr lang="ru-RU" sz="1400" dirty="0">
              <a:solidFill>
                <a:srgbClr val="92D050"/>
              </a:solidFill>
            </a:endParaRPr>
          </a:p>
          <a:p>
            <a:r>
              <a:rPr lang="ru-RU" sz="1400" b="1" i="1" dirty="0"/>
              <a:t>Примерное количество потенциальных покупателей </a:t>
            </a:r>
            <a:r>
              <a:rPr lang="en-US" sz="1400" b="1" i="1" dirty="0"/>
              <a:t>~</a:t>
            </a:r>
            <a:r>
              <a:rPr lang="ru-RU" sz="1400" b="1" i="1" dirty="0"/>
              <a:t> </a:t>
            </a:r>
            <a:r>
              <a:rPr lang="ru-RU" sz="1400" dirty="0"/>
              <a:t>48 283 708 чел.</a:t>
            </a:r>
          </a:p>
          <a:p>
            <a:endParaRPr lang="ru-RU" sz="1400" b="1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SAM (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Serviceable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Available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Market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–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Устройства конкурентов продаются в: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Интернет магазины: маркетплейсы, сайты производителей с возможностью покупки и доставки, специализированные сайты(например сантехнические товары). Объем таких продаж составляет  2000-2500 шт. в месяц</a:t>
            </a:r>
            <a:r>
              <a:rPr lang="en-US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Реальные магазины: специализированные сантехнические магазины, магазины бытовой техники или техники для дома</a:t>
            </a:r>
          </a:p>
          <a:p>
            <a:endParaRPr lang="ru-RU" sz="1400" b="1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SOM (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Serviceable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&amp; 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Obtainable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Market</a:t>
            </a:r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–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Продажи разрабатываемого устройства будут проходить на </a:t>
            </a:r>
            <a:r>
              <a:rPr lang="ru-RU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маркетплейсах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через них легче всего начать продажи, а за счет низкой цены продукт будет находиться в топе по соотношению «цена: от меньшей к большей». На основе продаж конкурентов ожидается </a:t>
            </a:r>
            <a:r>
              <a:rPr lang="en-US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~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40 устройств в месяц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6305017"/>
              </p:ext>
            </p:extLst>
          </p:nvPr>
        </p:nvGraphicFramePr>
        <p:xfrm>
          <a:off x="6791153" y="1348802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7690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306373" y="1306159"/>
            <a:ext cx="9795757" cy="41357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522461" indent="-391410" algn="ctr">
              <a:spcBef>
                <a:spcPts val="171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870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957871" y="2565401"/>
            <a:ext cx="10751918" cy="3024187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defTabSz="1105875">
              <a:defRPr/>
            </a:pPr>
            <a:endParaRPr lang="ru-RU" sz="3870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96073"/>
              </p:ext>
            </p:extLst>
          </p:nvPr>
        </p:nvGraphicFramePr>
        <p:xfrm>
          <a:off x="214" y="1126328"/>
          <a:ext cx="12191576" cy="5731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31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43831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219158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219158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43831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43831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910557">
                <a:tc rowSpan="2"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9105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910557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Расходы на создание 1 единицы продукта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Инструменты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Хранение товара на складах</a:t>
                      </a:r>
                      <a:r>
                        <a:rPr lang="ru-RU" sz="1600" i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мартекплейса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i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% комиссии от продаж которые отходят маркетплейсу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i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Налоги, 6% от дохода</a:t>
                      </a:r>
                      <a:endParaRPr lang="ru-RU" sz="160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 marL="110588" marR="110588" marT="55294" marB="55294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9794330" y="1783410"/>
            <a:ext cx="22639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Массовый рынок, женщины и мужчины имеющие риск протечки трубопровода в помещениях, которыми они владеют или за которые они ответственны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852310" y="1782926"/>
            <a:ext cx="2351347" cy="232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5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Автоматизм работы устройства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5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Низкая цена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5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Прост в эксплуатации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5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Легко менять зону в которой идёт контроль за протечками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5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Функциональные кнопки и индикация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7367013" y="3455211"/>
            <a:ext cx="2263961" cy="669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5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Прямые: продажи через маркетплейсы</a:t>
            </a:r>
          </a:p>
          <a:p>
            <a:endParaRPr lang="ru-RU" sz="145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7401021" y="1783410"/>
            <a:ext cx="2393309" cy="2232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9600">
              <a:buFont typeface="Arial" panose="020B0604020202020204" pitchFamily="34" charset="0"/>
              <a:buChar char="•"/>
            </a:pPr>
            <a:r>
              <a:rPr lang="ru-RU" sz="145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Самообслуживание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6158831" y="5336677"/>
            <a:ext cx="6095788" cy="52104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9199" indent="-19199">
              <a:buFont typeface="Arial" panose="020B0604020202020204" pitchFamily="34" charset="0"/>
              <a:buChar char="•"/>
            </a:pPr>
            <a:r>
              <a:rPr lang="ru-RU" sz="1693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Разовые сделки</a:t>
            </a:r>
          </a:p>
          <a:p>
            <a:pPr marL="19199" indent="-19199">
              <a:buFont typeface="Arial" panose="020B0604020202020204" pitchFamily="34" charset="0"/>
              <a:buChar char="•"/>
            </a:pPr>
            <a:r>
              <a:rPr lang="ru-RU" sz="1693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Продажа продукта</a:t>
            </a:r>
            <a:endParaRPr lang="ru-RU" sz="1693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515721" y="3295891"/>
            <a:ext cx="2263961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Радиоэлементы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Печатные платы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Электромагнитный клапан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Инструмент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Конифоль</a:t>
            </a: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 олово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Программное обеспечение</a:t>
            </a:r>
            <a:endParaRPr lang="ru-RU" sz="135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515721" y="1820453"/>
            <a:ext cx="2393309" cy="669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9600">
              <a:buFont typeface="Arial" panose="020B0604020202020204" pitchFamily="34" charset="0"/>
              <a:buChar char="•"/>
            </a:pPr>
            <a:r>
              <a:rPr lang="ru-RU" sz="145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Предоставление устройства, оберегающего от протечек трубопровода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34051" y="1811010"/>
            <a:ext cx="2414403" cy="1134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93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Поставщики: печатных плат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93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Радиокомпонентов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93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клапанов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027702" y="165958"/>
            <a:ext cx="4000562" cy="7489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0" tIns="0" rIns="0" bIns="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ea typeface="MS Gothic" pitchFamily="49" charset="-128"/>
              </a:rPr>
              <a:t>Бизнес-модель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017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2982" y="374751"/>
            <a:ext cx="7786036" cy="774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Процесс производства товара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66716" y="1639767"/>
            <a:ext cx="6212080" cy="480336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b="1" cap="none" dirty="0"/>
              <a:t>Перед непосредственной сборкой устройства потребуется: </a:t>
            </a:r>
            <a:r>
              <a:rPr lang="ru-RU" cap="none" dirty="0"/>
              <a:t>схема электрическая принципиальная, структурная схема и макет печатной платы.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b="1" cap="none" dirty="0"/>
              <a:t>Заказывать через специальных поставщиков: </a:t>
            </a:r>
            <a:r>
              <a:rPr lang="ru-RU" cap="none" dirty="0"/>
              <a:t>печатную плату со всеми элементами основного блока устройства и корпус устройства.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b="1" cap="none" dirty="0"/>
              <a:t>Заказывать через интернет магазин: </a:t>
            </a:r>
            <a:r>
              <a:rPr lang="ru-RU" cap="none" dirty="0"/>
              <a:t>датчик, провода, питающие элементы и электромагнитный клапан.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cap="none" dirty="0"/>
              <a:t>После получения всех элементов, их нужно будет собрать и протестировать. </a:t>
            </a:r>
            <a:r>
              <a:rPr lang="ru-RU" b="1" cap="none" dirty="0"/>
              <a:t>Для сборки потребуется : </a:t>
            </a:r>
            <a:r>
              <a:rPr lang="ru-RU" cap="none" dirty="0"/>
              <a:t>паяльник, канифоль, олово и </a:t>
            </a:r>
            <a:r>
              <a:rPr lang="ru-RU" cap="none" dirty="0" err="1"/>
              <a:t>мультиметр</a:t>
            </a:r>
            <a:r>
              <a:rPr lang="ru-RU" cap="none" dirty="0"/>
              <a:t>. </a:t>
            </a:r>
            <a:endParaRPr lang="ru-RU" cap="none" dirty="0">
              <a:solidFill>
                <a:schemeClr val="accent6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19095" y="1738780"/>
            <a:ext cx="3798820" cy="3679254"/>
            <a:chOff x="8329815" y="2222787"/>
            <a:chExt cx="2905229" cy="281378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8863218" y="3148419"/>
              <a:ext cx="1838426" cy="66253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</a:rPr>
                <a:t>Основной блок</a:t>
              </a:r>
            </a:p>
          </p:txBody>
        </p:sp>
        <p:sp>
          <p:nvSpPr>
            <p:cNvPr id="5" name="Блок-схема: знак завершения 4"/>
            <p:cNvSpPr/>
            <p:nvPr/>
          </p:nvSpPr>
          <p:spPr>
            <a:xfrm>
              <a:off x="8863217" y="2222787"/>
              <a:ext cx="1838426" cy="548641"/>
            </a:xfrm>
            <a:prstGeom prst="flowChartTerminator">
              <a:avLst/>
            </a:prstGeom>
            <a:solidFill>
              <a:schemeClr val="bg1"/>
            </a:solidFill>
            <a:ln w="254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</a:rPr>
                <a:t>Датчик</a:t>
              </a:r>
            </a:p>
          </p:txBody>
        </p:sp>
        <p:sp>
          <p:nvSpPr>
            <p:cNvPr id="6" name="Овал 5"/>
            <p:cNvSpPr/>
            <p:nvPr/>
          </p:nvSpPr>
          <p:spPr>
            <a:xfrm>
              <a:off x="8329815" y="4199177"/>
              <a:ext cx="2905229" cy="837398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</a:rPr>
                <a:t>Электромагнитный клапан</a:t>
              </a:r>
            </a:p>
          </p:txBody>
        </p:sp>
        <p:cxnSp>
          <p:nvCxnSpPr>
            <p:cNvPr id="7" name="Прямая со стрелкой 6"/>
            <p:cNvCxnSpPr>
              <a:stCxn id="5" idx="2"/>
              <a:endCxn id="4" idx="0"/>
            </p:cNvCxnSpPr>
            <p:nvPr/>
          </p:nvCxnSpPr>
          <p:spPr>
            <a:xfrm>
              <a:off x="9782430" y="2771428"/>
              <a:ext cx="1" cy="376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>
              <a:stCxn id="4" idx="2"/>
              <a:endCxn id="6" idx="0"/>
            </p:cNvCxnSpPr>
            <p:nvPr/>
          </p:nvCxnSpPr>
          <p:spPr>
            <a:xfrm flipH="1">
              <a:off x="9782430" y="3810955"/>
              <a:ext cx="1" cy="3882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5154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3693" y="346509"/>
            <a:ext cx="6024613" cy="774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Организационный 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297393" y="1730870"/>
            <a:ext cx="8675407" cy="393499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b="1" dirty="0"/>
              <a:t>ИП «Тиунов Илья Максимович».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/>
              <a:t>Для реализации проекта выбран ИП:</a:t>
            </a:r>
          </a:p>
          <a:p>
            <a:pPr>
              <a:lnSpc>
                <a:spcPct val="110000"/>
              </a:lnSpc>
            </a:pPr>
            <a:r>
              <a:rPr lang="ru-RU" sz="2000" cap="none" dirty="0"/>
              <a:t> простое ведение дел без бухучета</a:t>
            </a:r>
            <a:r>
              <a:rPr lang="en-US" sz="2000" cap="none" dirty="0"/>
              <a:t>;</a:t>
            </a:r>
            <a:endParaRPr lang="ru-RU" sz="2000" cap="none" dirty="0"/>
          </a:p>
          <a:p>
            <a:pPr>
              <a:lnSpc>
                <a:spcPct val="110000"/>
              </a:lnSpc>
            </a:pPr>
            <a:r>
              <a:rPr lang="ru-RU" sz="2000" cap="none" dirty="0"/>
              <a:t>свободное распоряжение выручкой</a:t>
            </a:r>
            <a:r>
              <a:rPr lang="en-US" sz="2000" cap="none" dirty="0"/>
              <a:t>;</a:t>
            </a:r>
            <a:endParaRPr lang="ru-RU" sz="2000" cap="none" dirty="0"/>
          </a:p>
          <a:p>
            <a:pPr>
              <a:lnSpc>
                <a:spcPct val="110000"/>
              </a:lnSpc>
            </a:pPr>
            <a:r>
              <a:rPr lang="ru-RU" sz="2000" cap="none" dirty="0"/>
              <a:t>ИП может работать один без сотрудников</a:t>
            </a:r>
            <a:r>
              <a:rPr lang="en-US" sz="2000" cap="none" dirty="0"/>
              <a:t>;</a:t>
            </a:r>
            <a:endParaRPr lang="ru-RU" sz="2000" cap="none" dirty="0"/>
          </a:p>
          <a:p>
            <a:pPr>
              <a:lnSpc>
                <a:spcPct val="110000"/>
              </a:lnSpc>
            </a:pPr>
            <a:r>
              <a:rPr lang="ru-RU" sz="2000" cap="none" dirty="0"/>
              <a:t>ИП легко и дешево открыть</a:t>
            </a:r>
            <a:r>
              <a:rPr lang="ru-RU" cap="none" dirty="0"/>
              <a:t>.</a:t>
            </a:r>
            <a:endParaRPr lang="en-US" sz="2000" cap="none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cap="none" dirty="0"/>
              <a:t>В качестве системы налогообложения подойдет УСН – 6%</a:t>
            </a:r>
            <a:r>
              <a:rPr lang="en-US" sz="2000" b="1" cap="none" dirty="0"/>
              <a:t> </a:t>
            </a:r>
            <a:r>
              <a:rPr lang="ru-RU" b="1" cap="none" dirty="0"/>
              <a:t>от дохода</a:t>
            </a:r>
            <a:r>
              <a:rPr lang="ru-RU" sz="2000" b="1" cap="none" dirty="0"/>
              <a:t>, потому что предприниматели платят единый налог и сдают одну общую декларацию.</a:t>
            </a:r>
            <a:endParaRPr lang="en-US" sz="2000" b="1" cap="none" dirty="0"/>
          </a:p>
        </p:txBody>
      </p:sp>
    </p:spTree>
    <p:extLst>
      <p:ext uri="{BB962C8B-B14F-4D97-AF65-F5344CB8AC3E}">
        <p14:creationId xmlns:p14="http://schemas.microsoft.com/office/powerpoint/2010/main" val="606760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5095" y="336249"/>
            <a:ext cx="6050693" cy="774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Маркетинговый план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2064" y="1636536"/>
            <a:ext cx="1598765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Цена</a:t>
            </a:r>
          </a:p>
          <a:p>
            <a:pPr algn="ctr"/>
            <a:r>
              <a:rPr lang="ru-RU" sz="1600" dirty="0"/>
              <a:t>2500 рублей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9178" y="3716546"/>
            <a:ext cx="1664535" cy="132343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Место продажи</a:t>
            </a:r>
          </a:p>
          <a:p>
            <a:pPr algn="ctr"/>
            <a:r>
              <a:rPr lang="en-US" sz="1600" dirty="0"/>
              <a:t>OZON</a:t>
            </a:r>
            <a:r>
              <a:rPr lang="ru-RU" sz="1600" dirty="0"/>
              <a:t> </a:t>
            </a:r>
            <a:r>
              <a:rPr lang="en-US" sz="1600" dirty="0"/>
              <a:t>WILDBERRIES </a:t>
            </a:r>
            <a:r>
              <a:rPr lang="en-US" sz="1600" dirty="0" err="1"/>
              <a:t>AliExpress</a:t>
            </a:r>
            <a:r>
              <a:rPr lang="ru-RU" sz="1600" dirty="0"/>
              <a:t> </a:t>
            </a:r>
          </a:p>
        </p:txBody>
      </p:sp>
      <p:sp>
        <p:nvSpPr>
          <p:cNvPr id="7" name="Объект 2"/>
          <p:cNvSpPr>
            <a:spLocks noGrp="1"/>
          </p:cNvSpPr>
          <p:nvPr>
            <p:ph idx="4294967295"/>
          </p:nvPr>
        </p:nvSpPr>
        <p:spPr>
          <a:xfrm>
            <a:off x="2735093" y="1343838"/>
            <a:ext cx="6186485" cy="46697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200" b="1" cap="none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Описание продукта</a:t>
            </a:r>
          </a:p>
          <a:p>
            <a:pPr marL="0" indent="0" algn="just">
              <a:buNone/>
            </a:pPr>
            <a:r>
              <a:rPr lang="ru-RU" sz="1200" dirty="0"/>
              <a:t>	</a:t>
            </a:r>
            <a:r>
              <a:rPr lang="ru-RU" sz="1300" cap="none" dirty="0"/>
              <a:t>Система защиты от протечек. Отличительной особенностью устройства будет его простота и дешевизна.</a:t>
            </a:r>
          </a:p>
          <a:p>
            <a:pPr marL="0" indent="0" algn="just">
              <a:buNone/>
            </a:pPr>
            <a:r>
              <a:rPr lang="ru-RU" sz="1300" cap="none" dirty="0"/>
              <a:t>	Оно будет поделено на 3 взаимосвязанных устройства</a:t>
            </a:r>
            <a:r>
              <a:rPr lang="en-US" sz="1300" cap="none" dirty="0"/>
              <a:t>:</a:t>
            </a:r>
            <a:endParaRPr lang="ru-RU" sz="1300" cap="none" dirty="0"/>
          </a:p>
          <a:p>
            <a:pPr marL="0" indent="0" algn="just">
              <a:buNone/>
            </a:pPr>
            <a:r>
              <a:rPr lang="ru-RU" sz="1300" cap="none" dirty="0"/>
              <a:t>	Первая часть устройства – основной блок, обрабатывающий сигнал от второй части устройства и подающий сигнал на 3 часть устройства. На нем будут расположены функциональные кнопки и питающие элементы</a:t>
            </a:r>
          </a:p>
          <a:p>
            <a:pPr marL="0" indent="0" algn="just">
              <a:buNone/>
            </a:pPr>
            <a:r>
              <a:rPr lang="ru-RU" sz="1300" cap="none" dirty="0"/>
              <a:t>	Вторая часть устройства  – датчик, будет находится непосредственно в месте возможной протечки и в случае её обнаружения подавать сигнал второму устройству.</a:t>
            </a:r>
          </a:p>
          <a:p>
            <a:pPr marL="0" indent="0" algn="just">
              <a:buNone/>
            </a:pPr>
            <a:r>
              <a:rPr lang="ru-RU" sz="1300" cap="none" dirty="0"/>
              <a:t>	Третья часть устройства - электромагнитный клапан,  устанавливается в трубе в радиусе длины провода от первого устройства. Оно будет принимать сигнал и в случае обнаружения протечки первым устройством, оно подаст сигнал на второе устройство и перекроет ход воды.»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70488" y="2221311"/>
            <a:ext cx="2583155" cy="258532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ysClr val="windowText" lastClr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Продвижение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Чаще всего покупатели фильтруют товары по возрастанию цены, предполагается что цена на товар будет одной из самых маленький по сравнению с конкурентами. 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04189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8308" y="365124"/>
            <a:ext cx="6775383" cy="774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План реализации проекта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21079"/>
              </p:ext>
            </p:extLst>
          </p:nvPr>
        </p:nvGraphicFramePr>
        <p:xfrm>
          <a:off x="1751889" y="1568163"/>
          <a:ext cx="8673981" cy="418672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53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4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5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864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Задача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Действие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Ресурсы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06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Рассчитать</a:t>
                      </a:r>
                      <a:r>
                        <a:rPr lang="ru-RU" sz="2000" baseline="0" dirty="0"/>
                        <a:t> электрические элементы</a:t>
                      </a:r>
                    </a:p>
                    <a:p>
                      <a:pPr algn="ctr"/>
                      <a:r>
                        <a:rPr lang="ru-RU" sz="2000" baseline="0" dirty="0"/>
                        <a:t>для реализации логики устройства 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Проектирование</a:t>
                      </a:r>
                      <a:r>
                        <a:rPr lang="ru-RU" sz="2000" baseline="0" dirty="0"/>
                        <a:t> схемы электрической принципиальной</a:t>
                      </a:r>
                      <a:endParaRPr lang="ru-RU" sz="2000" dirty="0"/>
                    </a:p>
                    <a:p>
                      <a:pPr algn="ctr"/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Компьютер,</a:t>
                      </a:r>
                      <a:r>
                        <a:rPr lang="ru-RU" sz="2000" baseline="0" dirty="0"/>
                        <a:t> интернет, КОМПАС 3</a:t>
                      </a:r>
                      <a:r>
                        <a:rPr lang="en-US" sz="2000" baseline="0" dirty="0"/>
                        <a:t>D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826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Расчет</a:t>
                      </a:r>
                      <a:r>
                        <a:rPr lang="ru-RU" sz="2000" baseline="0" dirty="0"/>
                        <a:t> цены для создания печатной платы и электрических элементов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Создание чертежа печатной платы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Компьютер,</a:t>
                      </a:r>
                      <a:r>
                        <a:rPr lang="ru-RU" sz="2000" baseline="0" dirty="0"/>
                        <a:t> интернет, </a:t>
                      </a:r>
                      <a:r>
                        <a:rPr lang="en-US" sz="2000" baseline="0" dirty="0"/>
                        <a:t>Sprint Layout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275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Проверка</a:t>
                      </a:r>
                      <a:r>
                        <a:rPr lang="ru-RU" sz="2000" baseline="0" dirty="0"/>
                        <a:t> работоспособности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Создание</a:t>
                      </a:r>
                      <a:r>
                        <a:rPr lang="ru-RU" sz="2000" baseline="0" dirty="0"/>
                        <a:t> прототипа и проведение тестов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Компьютер,</a:t>
                      </a:r>
                      <a:r>
                        <a:rPr lang="ru-RU" sz="2000" baseline="0" dirty="0"/>
                        <a:t> интернет, </a:t>
                      </a:r>
                      <a:r>
                        <a:rPr lang="ru-RU" sz="2000" baseline="0" dirty="0" err="1"/>
                        <a:t>мультиметр</a:t>
                      </a:r>
                      <a:r>
                        <a:rPr lang="ru-RU" sz="2000" baseline="0" dirty="0"/>
                        <a:t>, паяльник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797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092709" y="355499"/>
            <a:ext cx="6255619" cy="77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План работ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1133"/>
            <a:ext cx="11904626" cy="57256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4506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3880021" y="263611"/>
            <a:ext cx="4431958" cy="5436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Финансовый план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8932" y="2753474"/>
            <a:ext cx="34129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</a:rPr>
              <a:t>Комиссия интернет магазина в количестве 15% от стоимости 1шт. товара (375 р) учтена в доходах</a:t>
            </a:r>
            <a:r>
              <a:rPr lang="ru-RU" sz="1600" dirty="0"/>
              <a:t>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570285"/>
              </p:ext>
            </p:extLst>
          </p:nvPr>
        </p:nvGraphicFramePr>
        <p:xfrm>
          <a:off x="4458312" y="995768"/>
          <a:ext cx="3275374" cy="234486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5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31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РАЗОВЫЕ РАСХОДЫ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5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Цена, руб.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9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Открытие ИП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800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9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Паяльник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733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9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Мультиметр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361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9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Припой 60 г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274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9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Конифоль 20 г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57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Прототипы устройства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9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3 268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576890"/>
              </p:ext>
            </p:extLst>
          </p:nvPr>
        </p:nvGraphicFramePr>
        <p:xfrm>
          <a:off x="160559" y="3797300"/>
          <a:ext cx="11870881" cy="2758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8604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602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0854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198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№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Доходы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85 000,0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1 020 000,0 ₽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2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69 121,9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65 853,9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859 368,8 ₽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2.1.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Производство 40 шт продукта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62 127,6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807 658,8 ₽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2.3.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Хранение товара на складе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2 600,0 ₽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2.4.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Финансовый страховой взнос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3 526,3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45 842,0 ₽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2.5.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Разовые расходы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3 268,0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3 268,0 ₽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2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3.1.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Прибыль до налогооблажения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-69 121,9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19 146,1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160 631,2 ₽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8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3.2.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Налоги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5 100,0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5 100,0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5 100,0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5 291,5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5 291,5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5 291,5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5 291,5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5 291,5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5 291,5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5 291,5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5 291,5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5 291,5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62 806,3 ₽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7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3.3.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Прибыль после налогооблажения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-69 121,9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14 046,1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14 046,1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14 046,1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13 854,6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13 854,6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13 854,6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13 854,6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13 854,6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13 854,6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13 854,6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13 854,6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13 854,6 ₽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97 708,1 ₽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141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306205" y="1306159"/>
            <a:ext cx="9796100" cy="41357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522426" indent="-391384" algn="ctr" defTabSz="1105799">
              <a:spcBef>
                <a:spcPts val="171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900" spc="-1" dirty="0">
              <a:solidFill>
                <a:prstClr val="black"/>
              </a:solidFill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22840" y="-38719"/>
            <a:ext cx="12184817" cy="1638893"/>
          </a:xfrm>
        </p:spPr>
        <p:txBody>
          <a:bodyPr lIns="870709"/>
          <a:lstStyle/>
          <a:p>
            <a:pPr algn="l"/>
            <a:r>
              <a:rPr lang="ru-RU" sz="4800" dirty="0">
                <a:ea typeface="MS Gothic" pitchFamily="49" charset="-128"/>
              </a:rPr>
              <a:t>Экономика проекта</a:t>
            </a:r>
            <a:br>
              <a:rPr lang="ru-RU" sz="4800" dirty="0">
                <a:ea typeface="MS Gothic" pitchFamily="49" charset="-128"/>
              </a:rPr>
            </a:br>
            <a:br>
              <a:rPr lang="ru-RU" sz="4800" dirty="0">
                <a:ea typeface="MS Gothic" pitchFamily="49" charset="-128"/>
              </a:rPr>
            </a:br>
            <a:r>
              <a:rPr lang="en-US" sz="17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7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7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957692" y="2565402"/>
            <a:ext cx="10752294" cy="3024187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defTabSz="1105799">
              <a:defRPr/>
            </a:pPr>
            <a:endParaRPr lang="ru-RU" sz="3900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028117"/>
              </p:ext>
            </p:extLst>
          </p:nvPr>
        </p:nvGraphicFramePr>
        <p:xfrm>
          <a:off x="325680" y="1705786"/>
          <a:ext cx="11757149" cy="4747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8563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5741916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786880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699790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4011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4011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520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itchFamily="34" charset="0"/>
                        </a:rPr>
                        <a:t>1 020 000,0 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5250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itchFamily="34" charset="0"/>
                        </a:rPr>
                        <a:t>859 368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5250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itchFamily="34" charset="0"/>
                        </a:rPr>
                        <a:t>97 708,1 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месяц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13 854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месяца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itchFamily="34" charset="0"/>
                        </a:rPr>
                        <a:t>69 121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141 %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41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5.2</a:t>
                      </a:r>
                      <a:r>
                        <a:rPr lang="en-US" sz="1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%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12" marR="6912" marT="6912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135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2709" y="355499"/>
            <a:ext cx="6255619" cy="774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Финансовые результаты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15626" y="4720480"/>
            <a:ext cx="35635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График окупаемости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15626" y="5342097"/>
            <a:ext cx="3284989" cy="110799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Точка безубыточности </a:t>
            </a:r>
            <a:r>
              <a:rPr lang="ru-RU" sz="1600" dirty="0"/>
              <a:t>наступит на 4 месяце продаж.</a:t>
            </a:r>
          </a:p>
          <a:p>
            <a:pPr algn="ctr"/>
            <a:r>
              <a:rPr lang="ru-RU" sz="1600" b="1" dirty="0"/>
              <a:t>Прибыль</a:t>
            </a:r>
            <a:r>
              <a:rPr lang="ru-RU" sz="1600" dirty="0"/>
              <a:t> за первый год составит </a:t>
            </a:r>
            <a:r>
              <a:rPr lang="ru-RU" sz="1600" dirty="0">
                <a:solidFill>
                  <a:srgbClr val="000000"/>
                </a:solidFill>
                <a:cs typeface="Calibri" pitchFamily="34" charset="0"/>
              </a:rPr>
              <a:t>97 708</a:t>
            </a:r>
            <a:r>
              <a:rPr lang="en-US" sz="1600" dirty="0">
                <a:solidFill>
                  <a:srgbClr val="000000"/>
                </a:solidFill>
                <a:cs typeface="Calibri" pitchFamily="34" charset="0"/>
              </a:rPr>
              <a:t> </a:t>
            </a:r>
            <a:r>
              <a:rPr lang="ru-RU" sz="1600" dirty="0"/>
              <a:t>рублей.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3403094"/>
              </p:ext>
            </p:extLst>
          </p:nvPr>
        </p:nvGraphicFramePr>
        <p:xfrm>
          <a:off x="2956896" y="1436914"/>
          <a:ext cx="6146284" cy="3743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2192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6241" y="394000"/>
            <a:ext cx="2559518" cy="777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Контакты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202475" y="4472539"/>
            <a:ext cx="3787049" cy="115368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cap="none" dirty="0" err="1"/>
              <a:t>ВКонтакте</a:t>
            </a:r>
            <a:r>
              <a:rPr lang="ru-RU" sz="2400" b="1" cap="none" dirty="0"/>
              <a:t>: </a:t>
            </a:r>
            <a:r>
              <a:rPr lang="en-US" sz="2400" b="1" cap="none" dirty="0"/>
              <a:t>legushka3</a:t>
            </a:r>
            <a:endParaRPr lang="ru-RU" sz="2400" b="1" cap="none" dirty="0"/>
          </a:p>
          <a:p>
            <a:pPr marL="0" indent="0" algn="ctr">
              <a:buNone/>
            </a:pPr>
            <a:r>
              <a:rPr lang="ru-RU" sz="2400" b="1" cap="none" dirty="0"/>
              <a:t>Почта: </a:t>
            </a:r>
            <a:r>
              <a:rPr lang="en-US" sz="2400" b="1" cap="none" dirty="0"/>
              <a:t>zzzzz_00@inbox.ru</a:t>
            </a:r>
            <a:endParaRPr lang="ru-RU" sz="2400" b="1" cap="none" dirty="0"/>
          </a:p>
        </p:txBody>
      </p:sp>
      <p:pic>
        <p:nvPicPr>
          <p:cNvPr id="3074" name="Picture 2" descr="https://sun9-60.userapi.com/impg/BTS7b6LINqkWjEwzGE9YN_Yi6iTltN2sJ3D8sw/GPeV62ja_mM.jpg?size=1200x1600&amp;quality=95&amp;sign=b2fe5ab3c3a4112ae446c6fa64997499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2" t="17153" r="13325" b="5554"/>
          <a:stretch/>
        </p:blipFill>
        <p:spPr bwMode="auto">
          <a:xfrm>
            <a:off x="4954496" y="1611384"/>
            <a:ext cx="2283006" cy="286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12963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2107</TotalTime>
  <Words>1736</Words>
  <Application>Microsoft Office PowerPoint</Application>
  <PresentationFormat>Широкоэкранный</PresentationFormat>
  <Paragraphs>415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Tw Cen MT</vt:lpstr>
      <vt:lpstr>Wingdings</vt:lpstr>
      <vt:lpstr>Капля</vt:lpstr>
      <vt:lpstr>Устройство устранения протечек воды</vt:lpstr>
      <vt:lpstr>Команда проекта</vt:lpstr>
      <vt:lpstr>Проблема</vt:lpstr>
      <vt:lpstr>Презентация PowerPoint</vt:lpstr>
      <vt:lpstr>ЧТО ЕСТЬ СЕЙЧАС</vt:lpstr>
      <vt:lpstr>Презентация PowerPoint</vt:lpstr>
      <vt:lpstr>Портрет потребителя</vt:lpstr>
      <vt:lpstr>Потенциальный объем рынка</vt:lpstr>
      <vt:lpstr>Презентация PowerPoint</vt:lpstr>
      <vt:lpstr>Процесс производства товара</vt:lpstr>
      <vt:lpstr>Организационный план</vt:lpstr>
      <vt:lpstr>Маркетинговый план</vt:lpstr>
      <vt:lpstr>План реализации проекта</vt:lpstr>
      <vt:lpstr>Презентация PowerPoint</vt:lpstr>
      <vt:lpstr>Презентация PowerPoint</vt:lpstr>
      <vt:lpstr>Экономика проекта  ( Указать показатели за период окупаемости стартовых инвестиций, но нем менее 1 года)</vt:lpstr>
      <vt:lpstr>Финансовые результаты</vt:lpstr>
      <vt:lpstr>Контакты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LeGushka</dc:creator>
  <cp:lastModifiedBy>Александр Семенов</cp:lastModifiedBy>
  <cp:revision>135</cp:revision>
  <dcterms:created xsi:type="dcterms:W3CDTF">2023-04-27T16:04:18Z</dcterms:created>
  <dcterms:modified xsi:type="dcterms:W3CDTF">2023-07-30T20:48:07Z</dcterms:modified>
</cp:coreProperties>
</file>