
<file path=[Content_Types].xml><?xml version="1.0" encoding="utf-8"?>
<Types xmlns="http://schemas.openxmlformats.org/package/2006/content-types">
  <Default Extension="wmf" ContentType="image/x-wmf"/>
  <Default Extension="png" ContentType="image/png"/>
  <Default Extension="jpg" ContentType="image/jpeg"/>
  <Default Extension="jpeg" ContentType="image/jpeg"/>
  <Default Extension="xml" ContentType="application/xml"/>
  <Default Extension="rels" ContentType="application/vnd.openxmlformats-package.relationships+xml"/>
  <Default Extension="bin" ContentType="application/vnd.openxmlformats-officedocument.oleObject"/>
  <Override PartName="/ppt/slides/slide18.xml" ContentType="application/vnd.openxmlformats-officedocument.presentationml.slide+xml"/>
  <Override PartName="/ppt/slides/slide17.xml" ContentType="application/vnd.openxmlformats-officedocument.presentationml.slide+xml"/>
  <Override PartName="/ppt/slides/slide13.xml" ContentType="application/vnd.openxmlformats-officedocument.presentationml.slide+xml"/>
  <Override PartName="/ppt/slides/slide11.xml" ContentType="application/vnd.openxmlformats-officedocument.presentationml.slide+xml"/>
  <Override PartName="/ppt/slides/slide10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15.xml" ContentType="application/vnd.openxmlformats-officedocument.presentationml.slide+xml"/>
  <Override PartName="/ppt/slides/slide3.xml" ContentType="application/vnd.openxmlformats-officedocument.presentationml.slide+xml"/>
  <Override PartName="/ppt/slides/slide12.xml" ContentType="application/vnd.openxmlformats-officedocument.presentationml.slide+xml"/>
  <Override PartName="/ppt/slides/slide8.xml" ContentType="application/vnd.openxmlformats-officedocument.presentationml.slide+xml"/>
  <Override PartName="/ppt/slideLayouts/slideLayout9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slideLayouts/slideLayout2.xml" ContentType="application/vnd.openxmlformats-officedocument.presentationml.slideLayout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14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1.xml" ContentType="application/vnd.openxmlformats-officedocument.presentationml.slideLayout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slides/slide16.xml" ContentType="application/vnd.openxmlformats-officedocument.presentationml.slide+xml"/>
  <Override PartName="/ppt/slideLayouts/slideLayout1.xml" ContentType="application/vnd.openxmlformats-officedocument.presentationml.slideLayout+xml"/>
  <Override PartName="/ppt/slides/slide2.xml" ContentType="application/vnd.openxmlformats-officedocument.presentationml.slide+xml"/>
  <Override PartName="/ppt/viewProps.xml" ContentType="application/vnd.openxmlformats-officedocument.presentationml.viewProps+xml"/>
  <Override PartName="/ppt/slideLayouts/slideLayout6.xml" ContentType="application/vnd.openxmlformats-officedocument.presentationml.slideLayout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aveSubsetFonts="1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12192000" cy="6858000"/>
  <p:notesSz cx="12192000" cy="6858000"/>
  <p:defaultTextStyle>
    <a:defPPr lvl="0">
      <a:defRPr lang="ru-RU"/>
    </a:defPPr>
    <a:lvl1pPr marL="0" lvl="1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lvl="2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lvl="3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lvl="4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>
              <a:solidFill>
                <a:schemeClr val="lt1"/>
              </a:solidFill>
            </a:ln>
          </a:left>
          <a:right>
            <a:ln w="12700">
              <a:solidFill>
                <a:schemeClr val="lt1"/>
              </a:solidFill>
            </a:ln>
          </a:right>
          <a:top>
            <a:ln w="12700">
              <a:solidFill>
                <a:schemeClr val="lt1"/>
              </a:solidFill>
            </a:ln>
          </a:top>
          <a:bottom>
            <a:ln w="12700">
              <a:solidFill>
                <a:schemeClr val="lt1"/>
              </a:solidFill>
            </a:ln>
          </a:bottom>
          <a:insideH>
            <a:ln w="12700">
              <a:solidFill>
                <a:schemeClr val="lt1"/>
              </a:solidFill>
            </a:ln>
          </a:insideH>
          <a:insideV>
            <a:ln w="12700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  <a:fill>
          <a:solidFill>
            <a:schemeClr val="accent1">
              <a:tint val="40000"/>
            </a:schemeClr>
          </a:solidFill>
        </a:fill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prstClr val="black"/>
        </a:fontRef>
        <a:schemeClr val="lt1"/>
      </a:tcTxStyle>
      <a:tcStyle>
        <a:tcBdr>
          <a:bottom>
            <a:ln w="38100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 varScale="1">
        <p:scale>
          <a:sx n="75" d="100"/>
          <a:sy n="75" d="100"/>
        </p:scale>
        <p:origin x="874" y="43"/>
      </p:cViewPr>
      <p:guideLst>
        <p:guide pos="3840"/>
        <p:guide pos="2160" orient="horz"/>
      </p:guideLst>
    </p:cSldViewPr>
  </p:slide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20" Type="http://schemas.openxmlformats.org/officeDocument/2006/relationships/slide" Target="slides/slide18.xml"/><Relationship Id="rId21" Type="http://schemas.openxmlformats.org/officeDocument/2006/relationships/presProps" Target="presProps.xml" /><Relationship Id="rId22" Type="http://schemas.openxmlformats.org/officeDocument/2006/relationships/tableStyles" Target="tableStyles.xml" /><Relationship Id="rId23" Type="http://schemas.openxmlformats.org/officeDocument/2006/relationships/viewProps" Target="viewProps.xml" 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itle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secHead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Obj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 bwMode="auto">
          <a:xfrm>
            <a:off x="838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6172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TxTwoObj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365125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839788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 bwMode="auto">
          <a:xfrm>
            <a:off x="6172200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/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itleOnly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/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blank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/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Tx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picTx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vertTx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vertTitleAndTx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724900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EFC4AAEA-DA4C-41D5-9E24-9DD2010ADA13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C217B5C-8AB7-4DC7-BF76-1427AC079428}" type="slidenum">
              <a:rPr lang="ru-RU"/>
              <a:t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g"/><Relationship Id="rId3" Type="http://schemas.openxmlformats.org/officeDocument/2006/relationships/image" Target="../media/image4.png"/><Relationship Id="rId4" Type="http://schemas.openxmlformats.org/officeDocument/2006/relationships/image" Target="../media/image5.jpg"/><Relationship Id="rId5" Type="http://schemas.openxmlformats.org/officeDocument/2006/relationships/image" Target="../media/image6.jpg"/><Relationship Id="rId6" Type="http://schemas.openxmlformats.org/officeDocument/2006/relationships/image" Target="../media/image7.jpg"/><Relationship Id="rId7" Type="http://schemas.openxmlformats.org/officeDocument/2006/relationships/image" Target="../media/image8.jpg"/><Relationship Id="rId8" Type="http://schemas.openxmlformats.org/officeDocument/2006/relationships/image" Target="../media/image9.jpg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Relationship Id="rId4" Type="http://schemas.openxmlformats.org/officeDocument/2006/relationships/image" Target="../media/image12.jpg"/><Relationship Id="rId5" Type="http://schemas.openxmlformats.org/officeDocument/2006/relationships/image" Target="../media/image13.png"/><Relationship Id="rId6" Type="http://schemas.openxmlformats.org/officeDocument/2006/relationships/image" Target="../media/image14.png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image" Target="../media/image16.png"/><Relationship Id="rId4" Type="http://schemas.openxmlformats.org/officeDocument/2006/relationships/image" Target="../media/image17.png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png"/><Relationship Id="rId3" Type="http://schemas.openxmlformats.org/officeDocument/2006/relationships/image" Target="../media/image19.png"/><Relationship Id="rId4" Type="http://schemas.openxmlformats.org/officeDocument/2006/relationships/image" Target="../media/image20.png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1.png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2.png"/><Relationship Id="rId3" Type="http://schemas.openxmlformats.org/officeDocument/2006/relationships/image" Target="../media/image23.png"/><Relationship Id="rId4" Type="http://schemas.openxmlformats.org/officeDocument/2006/relationships/image" Target="../media/image24.png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png"/><Relationship Id="rId3" Type="http://schemas.openxmlformats.org/officeDocument/2006/relationships/image" Target="../media/image26.png"/><Relationship Id="rId4" Type="http://schemas.openxmlformats.org/officeDocument/2006/relationships/image" Target="../media/image27.png"/><Relationship Id="rId5" Type="http://schemas.openxmlformats.org/officeDocument/2006/relationships/image" Target="../media/image28.png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9.png"/><Relationship Id="rId3" Type="http://schemas.openxmlformats.org/officeDocument/2006/relationships/image" Target="../media/image30.png"/><Relationship Id="rId4" Type="http://schemas.openxmlformats.org/officeDocument/2006/relationships/image" Target="../media/image31.png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Relationship Id="rId4" Type="http://schemas.openxmlformats.org/officeDocument/2006/relationships/image" Target="../media/image14.png"/><Relationship Id="rId5" Type="http://schemas.openxmlformats.org/officeDocument/2006/relationships/image" Target="../media/image32.jpg"/><Relationship Id="rId6" Type="http://schemas.openxmlformats.org/officeDocument/2006/relationships/image" Target="../media/image13.png"/><Relationship Id="rId7" Type="http://schemas.openxmlformats.org/officeDocument/2006/relationships/image" Target="../media/image33.png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4.png"/><Relationship Id="rId3" Type="http://schemas.openxmlformats.org/officeDocument/2006/relationships/image" Target="../media/image35.png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6.png"/><Relationship Id="rId3" Type="http://schemas.openxmlformats.org/officeDocument/2006/relationships/image" Target="../media/image37.jpg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8.png"/><Relationship Id="rId3" Type="http://schemas.openxmlformats.org/officeDocument/2006/relationships/image" Target="../media/image39.png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0.png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1.png"/><Relationship Id="rId3" Type="http://schemas.openxmlformats.org/officeDocument/2006/relationships/image" Target="../media/image42.png"/><Relationship Id="rId4" Type="http://schemas.openxmlformats.org/officeDocument/2006/relationships/image" Target="../media/image43.png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4.jpg"/><Relationship Id="rId3" Type="http://schemas.openxmlformats.org/officeDocument/2006/relationships/image" Target="../media/image4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0" y="0"/>
            <a:ext cx="12192000" cy="586836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49885978" name="Овал 1"/>
          <p:cNvSpPr/>
          <p:nvPr/>
        </p:nvSpPr>
        <p:spPr bwMode="auto">
          <a:xfrm>
            <a:off x="6551271" y="-3433845"/>
            <a:ext cx="8348704" cy="8348704"/>
          </a:xfrm>
          <a:prstGeom prst="ellipse">
            <a:avLst/>
          </a:prstGeom>
          <a:gradFill>
            <a:gsLst>
              <a:gs pos="0">
                <a:srgbClr val="E63035"/>
              </a:gs>
              <a:gs pos="80000">
                <a:schemeClr val="tx1">
                  <a:alpha val="0"/>
                </a:schemeClr>
              </a:gs>
            </a:gsLst>
            <a:path path="circle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11019097" y="6091773"/>
            <a:ext cx="995423" cy="599781"/>
          </a:xfrm>
          <a:prstGeom prst="rect">
            <a:avLst/>
          </a:prstGeom>
          <a:noFill/>
        </p:spPr>
      </p:pic>
      <p:sp>
        <p:nvSpPr>
          <p:cNvPr id="1985953194" name="Овал 2"/>
          <p:cNvSpPr/>
          <p:nvPr/>
        </p:nvSpPr>
        <p:spPr bwMode="auto">
          <a:xfrm flipH="0" flipV="0">
            <a:off x="-2141106" y="1952159"/>
            <a:ext cx="4922177" cy="4922177"/>
          </a:xfrm>
          <a:prstGeom prst="ellipse">
            <a:avLst/>
          </a:prstGeom>
          <a:gradFill>
            <a:gsLst>
              <a:gs pos="0">
                <a:srgbClr val="08C8D6"/>
              </a:gs>
              <a:gs pos="60000">
                <a:schemeClr val="tx1">
                  <a:alpha val="0"/>
                </a:schemeClr>
              </a:gs>
            </a:gsLst>
            <a:path path="circle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" name="TextBox 2"/>
          <p:cNvSpPr txBox="1"/>
          <p:nvPr/>
        </p:nvSpPr>
        <p:spPr bwMode="auto">
          <a:xfrm>
            <a:off x="732730" y="2482812"/>
            <a:ext cx="2591508" cy="7623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44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ГОТОВЬ!</a:t>
            </a:r>
            <a:endParaRPr/>
          </a:p>
        </p:txBody>
      </p:sp>
      <p:sp>
        <p:nvSpPr>
          <p:cNvPr id="4" name="TextBox 3"/>
          <p:cNvSpPr txBox="1"/>
          <p:nvPr/>
        </p:nvSpPr>
        <p:spPr bwMode="auto">
          <a:xfrm flipH="0" flipV="0">
            <a:off x="732730" y="3245172"/>
            <a:ext cx="8227074" cy="64044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sz="1800" b="0" i="0" u="none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rPr>
              <a:t>Мобильное приложение, которое подбирает рецепты из продуктов в вашем холодильнике с персонализированными рекомендациями.</a:t>
            </a:r>
            <a:endParaRPr sz="2400"/>
          </a:p>
        </p:txBody>
      </p:sp>
      <p:pic>
        <p:nvPicPr>
          <p:cNvPr id="1622748579" name="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 flipH="0" flipV="0">
            <a:off x="9371331" y="2867533"/>
            <a:ext cx="2708581" cy="270858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1999" cy="797559"/>
            <a:chOff x="0" y="0"/>
            <a:chExt cx="12191999" cy="797559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4" y="330199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776695" y="380819"/>
              <a:ext cx="2052903" cy="3661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ru-RU">
                  <a:latin typeface="Arial Black"/>
                  <a:cs typeface="Arial"/>
                </a:rPr>
                <a:t>НАША КОМАНДА</a:t>
              </a:r>
              <a:endParaRPr/>
            </a:p>
          </p:txBody>
        </p:sp>
      </p:grpSp>
      <p:sp>
        <p:nvSpPr>
          <p:cNvPr id="9" name="Прямоугольник 8"/>
          <p:cNvSpPr/>
          <p:nvPr/>
        </p:nvSpPr>
        <p:spPr bwMode="auto">
          <a:xfrm>
            <a:off x="289713" y="1635759"/>
            <a:ext cx="2895600" cy="2885440"/>
          </a:xfrm>
          <a:prstGeom prst="rect">
            <a:avLst/>
          </a:prstGeom>
          <a:blipFill>
            <a:blip r:embed="rId2"/>
            <a:stretch/>
          </a:blipFill>
          <a:ln>
            <a:solidFill>
              <a:srgbClr val="08C8D6"/>
            </a:solidFill>
          </a:ln>
          <a:effectLst>
            <a:outerShdw blurRad="203200" dist="152400" dir="2580000" sx="79000" sy="79000" algn="ctr" rotWithShape="0">
              <a:srgbClr val="000000">
                <a:alpha val="19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0" name="TextBox 9"/>
          <p:cNvSpPr txBox="1"/>
          <p:nvPr/>
        </p:nvSpPr>
        <p:spPr bwMode="auto">
          <a:xfrm>
            <a:off x="410108" y="4687994"/>
            <a:ext cx="2710969" cy="10366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ru-RU" b="1">
                <a:latin typeface="Arial"/>
                <a:cs typeface="Arial"/>
              </a:rPr>
              <a:t>Кирилл Челышев</a:t>
            </a:r>
            <a:endParaRPr/>
          </a:p>
          <a:p>
            <a:pPr algn="ctr">
              <a:defRPr/>
            </a:pPr>
            <a:r>
              <a:rPr lang="ru-RU" sz="1600">
                <a:latin typeface="Arial"/>
                <a:cs typeface="Arial"/>
              </a:rPr>
              <a:t>лидер команды</a:t>
            </a:r>
            <a:endParaRPr/>
          </a:p>
          <a:p>
            <a:pPr algn="ctr">
              <a:defRPr/>
            </a:pPr>
            <a:r>
              <a:rPr lang="ru-RU" sz="1400">
                <a:latin typeface="Arial"/>
                <a:cs typeface="Arial"/>
              </a:rPr>
              <a:t>опыт публичных выступлений.</a:t>
            </a:r>
            <a:endParaRPr lang="ru-RU" sz="1400">
              <a:latin typeface="Arial"/>
              <a:cs typeface="Arial"/>
            </a:endParaRPr>
          </a:p>
          <a:p>
            <a:pPr algn="ctr">
              <a:defRPr/>
            </a:pPr>
            <a:r>
              <a:rPr lang="ru-RU" sz="1400">
                <a:latin typeface="Arial"/>
                <a:cs typeface="Arial"/>
              </a:rPr>
              <a:t>senior python dev</a:t>
            </a:r>
            <a:endParaRPr lang="ru-RU" sz="1400">
              <a:latin typeface="Arial"/>
              <a:cs typeface="Arial"/>
            </a:endParaRPr>
          </a:p>
        </p:txBody>
      </p:sp>
      <p:sp>
        <p:nvSpPr>
          <p:cNvPr id="12" name="TextBox 11"/>
          <p:cNvSpPr txBox="1"/>
          <p:nvPr/>
        </p:nvSpPr>
        <p:spPr bwMode="auto">
          <a:xfrm>
            <a:off x="3796577" y="2255159"/>
            <a:ext cx="2338183" cy="823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ru-RU" sz="1800" b="1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Вадим Балковой</a:t>
            </a:r>
            <a:endParaRPr sz="1800"/>
          </a:p>
          <a:p>
            <a:pPr>
              <a:defRPr/>
            </a:pPr>
            <a:r>
              <a:rPr lang="ru-RU" sz="1600">
                <a:latin typeface="Arial"/>
                <a:cs typeface="Arial"/>
              </a:rPr>
              <a:t>IT аналитик</a:t>
            </a:r>
            <a:endParaRPr/>
          </a:p>
          <a:p>
            <a:pPr>
              <a:defRPr/>
            </a:pPr>
            <a:r>
              <a:rPr lang="ru-RU" sz="1400">
                <a:latin typeface="Arial"/>
                <a:cs typeface="Arial"/>
              </a:rPr>
              <a:t>junior c# dev, data science.</a:t>
            </a:r>
            <a:endParaRPr lang="ru-RU">
              <a:latin typeface="Arial"/>
              <a:cs typeface="Arial"/>
            </a:endParaRPr>
          </a:p>
        </p:txBody>
      </p:sp>
      <p:sp>
        <p:nvSpPr>
          <p:cNvPr id="14" name="TextBox 13"/>
          <p:cNvSpPr txBox="1"/>
          <p:nvPr/>
        </p:nvSpPr>
        <p:spPr bwMode="auto">
          <a:xfrm>
            <a:off x="5312192" y="4970330"/>
            <a:ext cx="2185620" cy="12500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ru-RU" b="1">
                <a:latin typeface="Arial"/>
                <a:cs typeface="Arial"/>
              </a:rPr>
              <a:t>Максим Секацкий</a:t>
            </a:r>
            <a:endParaRPr/>
          </a:p>
          <a:p>
            <a:pPr>
              <a:defRPr/>
            </a:pPr>
            <a:r>
              <a:rPr lang="ru-RU" sz="1600">
                <a:latin typeface="Arial"/>
                <a:cs typeface="Arial"/>
              </a:rPr>
              <a:t>дизайнер</a:t>
            </a:r>
            <a:endParaRPr/>
          </a:p>
          <a:p>
            <a:pPr>
              <a:defRPr/>
            </a:pPr>
            <a:r>
              <a:rPr lang="ru-RU" sz="1400">
                <a:latin typeface="Arial"/>
                <a:cs typeface="Arial"/>
              </a:rPr>
              <a:t>7-8 лет опыта, </a:t>
            </a:r>
            <a:endParaRPr lang="ru-RU" sz="1400">
              <a:latin typeface="Arial"/>
              <a:cs typeface="Arial"/>
            </a:endParaRPr>
          </a:p>
          <a:p>
            <a:pPr>
              <a:defRPr/>
            </a:pPr>
            <a:r>
              <a:rPr lang="ru-RU" sz="1400">
                <a:latin typeface="Arial"/>
                <a:cs typeface="Arial"/>
              </a:rPr>
              <a:t>разработка</a:t>
            </a:r>
            <a:endParaRPr lang="ru-RU" sz="1400">
              <a:latin typeface="Arial"/>
              <a:cs typeface="Arial"/>
            </a:endParaRPr>
          </a:p>
          <a:p>
            <a:pPr>
              <a:defRPr/>
            </a:pPr>
            <a:r>
              <a:rPr lang="ru-RU" sz="1400">
                <a:latin typeface="Arial"/>
                <a:cs typeface="Arial"/>
              </a:rPr>
              <a:t>UI/ UX интерфейсов</a:t>
            </a:r>
            <a:endParaRPr lang="ru-RU">
              <a:latin typeface="Arial"/>
              <a:cs typeface="Arial"/>
            </a:endParaRPr>
          </a:p>
        </p:txBody>
      </p:sp>
      <p:sp>
        <p:nvSpPr>
          <p:cNvPr id="16" name="TextBox 15"/>
          <p:cNvSpPr txBox="1"/>
          <p:nvPr/>
        </p:nvSpPr>
        <p:spPr bwMode="auto">
          <a:xfrm>
            <a:off x="6610218" y="2255159"/>
            <a:ext cx="2437761" cy="823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ru-RU" b="1">
                <a:latin typeface="Arial"/>
                <a:cs typeface="Arial"/>
              </a:rPr>
              <a:t>Татьяна Коротаева</a:t>
            </a:r>
            <a:endParaRPr/>
          </a:p>
          <a:p>
            <a:pPr>
              <a:defRPr/>
            </a:pPr>
            <a:r>
              <a:rPr lang="ru-RU" sz="1600">
                <a:latin typeface="Arial"/>
                <a:cs typeface="Arial"/>
              </a:rPr>
              <a:t>креативный директор</a:t>
            </a:r>
            <a:endParaRPr/>
          </a:p>
          <a:p>
            <a:pPr>
              <a:defRPr/>
            </a:pPr>
            <a:r>
              <a:rPr lang="ru-RU" sz="1400">
                <a:latin typeface="Arial"/>
                <a:cs typeface="Arial"/>
              </a:rPr>
              <a:t>11 летний опыт художника.</a:t>
            </a:r>
            <a:endParaRPr lang="ru-RU">
              <a:latin typeface="Arial"/>
              <a:cs typeface="Arial"/>
            </a:endParaRPr>
          </a:p>
        </p:txBody>
      </p:sp>
      <p:sp>
        <p:nvSpPr>
          <p:cNvPr id="18" name="TextBox 17"/>
          <p:cNvSpPr txBox="1"/>
          <p:nvPr/>
        </p:nvSpPr>
        <p:spPr bwMode="auto">
          <a:xfrm>
            <a:off x="7977766" y="5077010"/>
            <a:ext cx="2421877" cy="10366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ru-RU" b="1">
                <a:latin typeface="Arial"/>
                <a:cs typeface="Arial"/>
              </a:rPr>
              <a:t>Роман Шикляев</a:t>
            </a:r>
            <a:endParaRPr/>
          </a:p>
          <a:p>
            <a:pPr>
              <a:defRPr/>
            </a:pPr>
            <a:r>
              <a:rPr lang="ru-RU" sz="1600">
                <a:latin typeface="Arial"/>
                <a:cs typeface="Arial"/>
              </a:rPr>
              <a:t>разработчик</a:t>
            </a:r>
            <a:endParaRPr/>
          </a:p>
          <a:p>
            <a:pPr>
              <a:defRPr/>
            </a:pPr>
            <a:r>
              <a:rPr lang="ru-RU" sz="1400">
                <a:latin typeface="Arial"/>
                <a:cs typeface="Arial"/>
              </a:rPr>
              <a:t>5-6 лет,</a:t>
            </a:r>
            <a:endParaRPr lang="ru-RU" sz="1400">
              <a:latin typeface="Arial"/>
              <a:cs typeface="Arial"/>
            </a:endParaRPr>
          </a:p>
          <a:p>
            <a:pPr>
              <a:defRPr/>
            </a:pPr>
            <a:r>
              <a:rPr lang="ru-RU" sz="1400">
                <a:latin typeface="Arial"/>
                <a:cs typeface="Arial"/>
              </a:rPr>
              <a:t>знание Python, алгоритмов</a:t>
            </a:r>
            <a:endParaRPr lang="ru-RU">
              <a:latin typeface="Arial"/>
              <a:cs typeface="Arial"/>
            </a:endParaRPr>
          </a:p>
        </p:txBody>
      </p:sp>
      <p:sp>
        <p:nvSpPr>
          <p:cNvPr id="1809159491" name="TextBox 15"/>
          <p:cNvSpPr txBox="1"/>
          <p:nvPr/>
        </p:nvSpPr>
        <p:spPr bwMode="auto">
          <a:xfrm>
            <a:off x="9682332" y="2239919"/>
            <a:ext cx="1847980" cy="8537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ru-RU" b="1">
                <a:latin typeface="Arial"/>
                <a:cs typeface="Arial"/>
              </a:rPr>
              <a:t>Егор Иванов</a:t>
            </a:r>
            <a:endParaRPr/>
          </a:p>
          <a:p>
            <a:pPr>
              <a:defRPr/>
            </a:pPr>
            <a:r>
              <a:rPr lang="ru-RU" sz="1600">
                <a:latin typeface="Arial"/>
                <a:cs typeface="Arial"/>
              </a:rPr>
              <a:t>повар универсал/</a:t>
            </a:r>
            <a:endParaRPr lang="ru-RU" sz="1600">
              <a:latin typeface="Arial"/>
              <a:cs typeface="Arial"/>
            </a:endParaRPr>
          </a:p>
          <a:p>
            <a:pPr>
              <a:defRPr/>
            </a:pPr>
            <a:r>
              <a:rPr lang="ru-RU" sz="1600">
                <a:latin typeface="Arial"/>
                <a:cs typeface="Arial"/>
              </a:rPr>
              <a:t>программист.</a:t>
            </a:r>
            <a:endParaRPr/>
          </a:p>
        </p:txBody>
      </p:sp>
      <p:pic>
        <p:nvPicPr>
          <p:cNvPr id="758374176" name="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 flipH="0" flipV="0">
            <a:off x="9692959" y="789667"/>
            <a:ext cx="1761570" cy="1320652"/>
          </a:xfrm>
          <a:prstGeom prst="rect">
            <a:avLst/>
          </a:prstGeom>
        </p:spPr>
      </p:pic>
      <p:pic>
        <p:nvPicPr>
          <p:cNvPr id="2107011919" name="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 flipH="0" flipV="0">
            <a:off x="4189159" y="745070"/>
            <a:ext cx="1365249" cy="136524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34849754" name=""/>
          <p:cNvPicPr>
            <a:picLocks noChangeAspect="1"/>
          </p:cNvPicPr>
          <p:nvPr/>
        </p:nvPicPr>
        <p:blipFill>
          <a:blip r:embed="rId5"/>
          <a:srcRect l="0" t="5211" r="4043" b="15029"/>
          <a:stretch/>
        </p:blipFill>
        <p:spPr bwMode="auto">
          <a:xfrm flipH="0" flipV="0">
            <a:off x="7111408" y="804034"/>
            <a:ext cx="1336995" cy="130628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16454326" name="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 flipH="0" flipV="0">
            <a:off x="9891119" y="745069"/>
            <a:ext cx="1365248" cy="136524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53872807" name=""/>
          <p:cNvPicPr>
            <a:picLocks noChangeAspect="1"/>
          </p:cNvPicPr>
          <p:nvPr/>
        </p:nvPicPr>
        <p:blipFill>
          <a:blip r:embed="rId7"/>
          <a:stretch/>
        </p:blipFill>
        <p:spPr bwMode="auto">
          <a:xfrm flipH="0" flipV="0">
            <a:off x="8506080" y="3605082"/>
            <a:ext cx="1365247" cy="136524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66700570" name=""/>
          <p:cNvPicPr>
            <a:picLocks noChangeAspect="1"/>
          </p:cNvPicPr>
          <p:nvPr/>
        </p:nvPicPr>
        <p:blipFill>
          <a:blip r:embed="rId8"/>
          <a:stretch/>
        </p:blipFill>
        <p:spPr bwMode="auto">
          <a:xfrm flipH="0" flipV="0">
            <a:off x="5722379" y="3605082"/>
            <a:ext cx="1365247" cy="136524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 bwMode="auto">
          <a:xfrm>
            <a:off x="326074" y="968010"/>
            <a:ext cx="5772802" cy="55781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b="1">
                <a:latin typeface="Arial"/>
                <a:cs typeface="Arial"/>
              </a:rPr>
              <a:t>Проблема</a:t>
            </a:r>
            <a:r>
              <a:rPr lang="ru-RU" b="1">
                <a:latin typeface="Arial"/>
                <a:cs typeface="Arial"/>
              </a:rPr>
              <a:t>:</a:t>
            </a:r>
            <a:endParaRPr b="1"/>
          </a:p>
          <a:p>
            <a:pPr>
              <a:defRPr/>
            </a:pPr>
            <a:r>
              <a:rPr lang="ru-RU" sz="18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Одной из частых проблем, с которой сталкиваются люди при готовке, является нехватка идей, что приготовить на основе имеющихся продуктов. Часто возникают ситуации, когда в холодильнике или кухонных шкафах есть различные продукты, но сложно представить, как их сочетать и приготовить что-то вкусное и полезное.</a:t>
            </a:r>
            <a:endParaRPr lang="ru-RU">
              <a:latin typeface="Arial"/>
              <a:cs typeface="Arial"/>
            </a:endParaRPr>
          </a:p>
          <a:p>
            <a:pPr>
              <a:defRPr/>
            </a:pPr>
            <a:endParaRPr lang="ru-RU">
              <a:latin typeface="Arial"/>
              <a:cs typeface="Arial"/>
            </a:endParaRPr>
          </a:p>
          <a:p>
            <a:pPr>
              <a:defRPr/>
            </a:pPr>
            <a:r>
              <a:rPr lang="ru-RU" b="1">
                <a:latin typeface="Arial"/>
                <a:cs typeface="Arial"/>
              </a:rPr>
              <a:t>В настоящее время эту проблему решают следующими способами:</a:t>
            </a:r>
            <a:endParaRPr b="1"/>
          </a:p>
          <a:p>
            <a:pPr>
              <a:defRPr/>
            </a:pPr>
            <a:r>
              <a:rPr lang="ru-RU" sz="18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Люди смотрят рецепты в интернете или книгах.</a:t>
            </a:r>
            <a:endParaRPr lang="ru-RU">
              <a:latin typeface="Arial"/>
              <a:cs typeface="Arial"/>
            </a:endParaRPr>
          </a:p>
          <a:p>
            <a:pPr>
              <a:defRPr/>
            </a:pPr>
            <a:endParaRPr lang="ru-RU">
              <a:latin typeface="Arial"/>
              <a:cs typeface="Arial"/>
            </a:endParaRPr>
          </a:p>
          <a:p>
            <a:pPr>
              <a:defRPr/>
            </a:pPr>
            <a:r>
              <a:rPr lang="ru-RU" b="1">
                <a:latin typeface="Arial"/>
                <a:cs typeface="Arial"/>
              </a:rPr>
              <a:t>Они неэффективны</a:t>
            </a:r>
            <a:r>
              <a:rPr lang="ru-RU" b="1">
                <a:latin typeface="Arial"/>
                <a:cs typeface="Arial"/>
              </a:rPr>
              <a:t>, потому что</a:t>
            </a:r>
            <a:r>
              <a:rPr lang="ru-RU">
                <a:latin typeface="Arial"/>
                <a:cs typeface="Arial"/>
              </a:rPr>
              <a:t>:</a:t>
            </a:r>
            <a:endParaRPr/>
          </a:p>
          <a:p>
            <a:pPr>
              <a:defRPr/>
            </a:pPr>
            <a:r>
              <a:rPr lang="ru-RU" sz="18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На поиск рецепта в интернете может уйти много времени, а так же может не хватить определенных продуктов. Та же проблема и с рецептами в книгах, но к тому же книги сейчас не популярны и занимают много места, более того, не все рецепты оттуда могут нравится человеку.</a:t>
            </a:r>
            <a:endParaRPr lang="ru-RU">
              <a:latin typeface="Arial"/>
              <a:cs typeface="Arial"/>
            </a:endParaRPr>
          </a:p>
        </p:txBody>
      </p:sp>
      <p:grpSp>
        <p:nvGrpSpPr>
          <p:cNvPr id="7" name="Группа 6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8" name="Прямоугольник 7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9" name="Прямоугольник 8"/>
            <p:cNvSpPr/>
            <p:nvPr/>
          </p:nvSpPr>
          <p:spPr bwMode="auto">
            <a:xfrm>
              <a:off x="419315" y="330200"/>
              <a:ext cx="2804160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0" name="TextBox 9"/>
            <p:cNvSpPr txBox="1"/>
            <p:nvPr/>
          </p:nvSpPr>
          <p:spPr bwMode="auto">
            <a:xfrm>
              <a:off x="988474" y="405643"/>
              <a:ext cx="166584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ru-RU">
                  <a:latin typeface="Arial Black"/>
                  <a:cs typeface="Arial"/>
                </a:rPr>
                <a:t>ПРОБЛЕМА</a:t>
              </a:r>
              <a:endParaRPr/>
            </a:p>
          </p:txBody>
        </p:sp>
      </p:grpSp>
      <p:sp>
        <p:nvSpPr>
          <p:cNvPr id="13" name="Прямоугольник 12"/>
          <p:cNvSpPr/>
          <p:nvPr/>
        </p:nvSpPr>
        <p:spPr bwMode="auto">
          <a:xfrm>
            <a:off x="6228081" y="1458410"/>
            <a:ext cx="5265580" cy="3569309"/>
          </a:xfrm>
          <a:prstGeom prst="rect">
            <a:avLst/>
          </a:prstGeom>
          <a:solidFill>
            <a:schemeClr val="bg1"/>
          </a:solidFill>
          <a:ln>
            <a:solidFill>
              <a:srgbClr val="08C8D6"/>
            </a:solidFill>
            <a:prstDash val="lgDash"/>
          </a:ln>
          <a:effectLst>
            <a:outerShdw blurRad="203200" dist="152400" dir="2580000" sx="79000" sy="79000" algn="ctr" rotWithShape="0">
              <a:srgbClr val="000000">
                <a:alpha val="19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7" name="TextBox 16"/>
          <p:cNvSpPr txBox="1"/>
          <p:nvPr/>
        </p:nvSpPr>
        <p:spPr bwMode="auto">
          <a:xfrm>
            <a:off x="7295985" y="5241949"/>
            <a:ext cx="3278322" cy="640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>
                <a:latin typeface="Arial"/>
                <a:cs typeface="Arial"/>
              </a:rPr>
              <a:t>Статистика «01.10.2023»</a:t>
            </a:r>
            <a:endParaRPr/>
          </a:p>
          <a:p>
            <a:pPr algn="ctr">
              <a:defRPr/>
            </a:pPr>
            <a:r>
              <a:rPr lang="ru-RU">
                <a:latin typeface="Arial"/>
                <a:cs typeface="Arial"/>
              </a:rPr>
              <a:t>Источник: Опрос в соц.сетях</a:t>
            </a:r>
            <a:endParaRPr lang="ru-RU"/>
          </a:p>
        </p:txBody>
      </p:sp>
      <p:pic>
        <p:nvPicPr>
          <p:cNvPr id="19" name="Рисунок 18" descr="Круговая диаграмма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6796268" y="1966937"/>
            <a:ext cx="1790173" cy="1790173"/>
          </a:xfrm>
          <a:prstGeom prst="rect">
            <a:avLst/>
          </a:prstGeom>
        </p:spPr>
      </p:pic>
      <p:pic>
        <p:nvPicPr>
          <p:cNvPr id="21" name="Рисунок 20" descr="Диаграмма с подъемом контур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9434824" y="1966938"/>
            <a:ext cx="1790173" cy="1790173"/>
          </a:xfrm>
          <a:prstGeom prst="rect">
            <a:avLst/>
          </a:prstGeom>
        </p:spPr>
      </p:pic>
      <p:pic>
        <p:nvPicPr>
          <p:cNvPr id="2146443216" name="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 flipH="0" flipV="0">
            <a:off x="6154124" y="1458409"/>
            <a:ext cx="5339535" cy="3569308"/>
          </a:xfrm>
          <a:prstGeom prst="rect">
            <a:avLst/>
          </a:prstGeom>
          <a:ln w="28575">
            <a:noFill/>
            <a:prstDash val="solid"/>
          </a:ln>
          <a:effectLst/>
        </p:spPr>
      </p:pic>
      <p:pic>
        <p:nvPicPr>
          <p:cNvPr id="592200347" name="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 rot="16825845">
            <a:off x="10731660" y="782785"/>
            <a:ext cx="1523999" cy="1523999"/>
          </a:xfrm>
          <a:prstGeom prst="rect">
            <a:avLst/>
          </a:prstGeom>
        </p:spPr>
      </p:pic>
      <p:pic>
        <p:nvPicPr>
          <p:cNvPr id="692692459" name="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 flipH="0" flipV="0">
            <a:off x="6796267" y="5312311"/>
            <a:ext cx="499716" cy="49971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7" name="Группа 6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8" name="Прямоугольник 7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1600" i="1"/>
            </a:p>
          </p:txBody>
        </p:sp>
        <p:sp>
          <p:nvSpPr>
            <p:cNvPr id="9" name="Прямоугольник 8"/>
            <p:cNvSpPr/>
            <p:nvPr/>
          </p:nvSpPr>
          <p:spPr bwMode="auto">
            <a:xfrm>
              <a:off x="419315" y="330200"/>
              <a:ext cx="3170670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1600" i="1"/>
            </a:p>
          </p:txBody>
        </p:sp>
        <p:sp>
          <p:nvSpPr>
            <p:cNvPr id="10" name="TextBox 9"/>
            <p:cNvSpPr txBox="1"/>
            <p:nvPr/>
          </p:nvSpPr>
          <p:spPr bwMode="auto">
            <a:xfrm>
              <a:off x="452588" y="390789"/>
              <a:ext cx="313739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ru-RU">
                  <a:latin typeface="Arial Black"/>
                  <a:cs typeface="Arial"/>
                </a:rPr>
                <a:t>ЦЕЛЕВАЯ АУДИТОРИЯ</a:t>
              </a:r>
              <a:endParaRPr/>
            </a:p>
          </p:txBody>
        </p:sp>
      </p:grpSp>
      <p:sp>
        <p:nvSpPr>
          <p:cNvPr id="2" name="TextBox 1"/>
          <p:cNvSpPr txBox="1"/>
          <p:nvPr/>
        </p:nvSpPr>
        <p:spPr bwMode="auto">
          <a:xfrm>
            <a:off x="419314" y="2981670"/>
            <a:ext cx="309938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1600" i="1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Поместите изображение вашего типичного пользователя</a:t>
            </a:r>
            <a:endParaRPr/>
          </a:p>
        </p:txBody>
      </p:sp>
      <p:sp>
        <p:nvSpPr>
          <p:cNvPr id="3" name="TextBox 2"/>
          <p:cNvSpPr txBox="1"/>
          <p:nvPr/>
        </p:nvSpPr>
        <p:spPr bwMode="auto">
          <a:xfrm flipH="0" flipV="0">
            <a:off x="5389764" y="749246"/>
            <a:ext cx="5906255" cy="58525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3879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AutoNum type="arabicPeriod"/>
              <a:defRPr/>
            </a:pPr>
            <a:endParaRPr lang="ru-RU" b="0" strike="noStrike" cap="none" spc="0">
              <a:solidFill>
                <a:schemeClr val="tx1">
                  <a:lumMod val="85000"/>
                  <a:lumOff val="15000"/>
                </a:schemeClr>
              </a:solidFill>
              <a:latin typeface="Arial"/>
              <a:cs typeface="Arial"/>
            </a:endParaRPr>
          </a:p>
          <a:p>
            <a:pPr marL="283878" indent="-283878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AutoNum type="arabicPeriod"/>
              <a:defRPr/>
            </a:pPr>
            <a:r>
              <a:rPr lang="ru-RU" b="1" strike="noStrike" cap="none" spc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Общие характеристики:</a:t>
            </a:r>
            <a:r>
              <a:rPr lang="ru-RU" b="0" strike="noStrike" cap="none" spc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 Одинокие люди, занимающиеся готовкой, в возрасте от 17 до 25 лет,  чей бюджет ограничен и они хотят задействовать только необходимые продукты, студенты, люди без большого кулинарного опыта, родители, люди следящие за своим питанием, аллергики с определённым рационом питания.</a:t>
            </a:r>
            <a:endParaRPr lang="ru-RU" b="0" strike="noStrike" cap="none" spc="0">
              <a:solidFill>
                <a:schemeClr val="tx1">
                  <a:lumMod val="85000"/>
                  <a:lumOff val="15000"/>
                </a:schemeClr>
              </a:solidFill>
              <a:latin typeface="Arial"/>
              <a:cs typeface="Arial"/>
            </a:endParaRPr>
          </a:p>
          <a:p>
            <a:pPr marL="283879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AutoNum type="arabicPeriod"/>
              <a:defRPr/>
            </a:pPr>
            <a:r>
              <a:rPr lang="ru-RU" b="1" strike="noStrike" cap="none" spc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Проблемы и потребности</a:t>
            </a:r>
            <a:r>
              <a:rPr lang="ru-RU" b="1" strike="noStrike" cap="none" spc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:</a:t>
            </a:r>
            <a:r>
              <a:rPr lang="ru-RU" b="0" strike="noStrike" cap="none" spc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 нужда быстро приготовить что-то по карману и в короткий срок.</a:t>
            </a:r>
            <a:endParaRPr lang="ru-RU" b="0" strike="noStrike" cap="none" spc="0">
              <a:solidFill>
                <a:schemeClr val="tx1">
                  <a:lumMod val="85000"/>
                  <a:lumOff val="15000"/>
                </a:schemeClr>
              </a:solidFill>
              <a:latin typeface="Arial"/>
              <a:cs typeface="Arial"/>
            </a:endParaRPr>
          </a:p>
          <a:p>
            <a:pPr marL="283878" marR="0" indent="-283878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AutoNum type="arabicPeriod" startAt="1"/>
              <a:defRPr/>
            </a:pPr>
            <a:r>
              <a:rPr lang="ru-RU" b="1" strike="noStrike" cap="none" spc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Продукты</a:t>
            </a:r>
            <a:r>
              <a:rPr lang="ru-RU" b="1" strike="noStrike" cap="none" spc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, которые сейчас использует для решения проблемы:</a:t>
            </a:r>
            <a:r>
              <a:rPr lang="ru-RU" b="0" strike="noStrike" cap="none" spc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 Кулинарные сайты и книги, доставки еды.</a:t>
            </a:r>
            <a:endParaRPr b="0" strike="noStrike" cap="none" spc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83878" marR="0" indent="-283878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AutoNum type="arabicPeriod" startAt="1"/>
              <a:defRPr/>
            </a:pPr>
            <a:r>
              <a:rPr lang="ru-RU" b="1" strike="noStrike" cap="none" spc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Причины</a:t>
            </a:r>
            <a:r>
              <a:rPr lang="ru-RU" b="1" strike="noStrike" cap="none" spc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, по которым текущие решения «не работают»: </a:t>
            </a:r>
            <a:r>
              <a:rPr lang="ru-RU" b="0" strike="noStrike" cap="none" spc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кулинарные справочники не учитывают аллергические реакции, бюджет и продукты в наличии, доставки еды дорогие.</a:t>
            </a:r>
            <a:endParaRPr b="0" strike="noStrike" cap="none" spc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83878" marR="0" indent="-283878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AutoNum type="arabicPeriod" startAt="1"/>
              <a:defRPr/>
            </a:pPr>
            <a:r>
              <a:rPr lang="ru-RU" b="1" strike="noStrike" cap="none" spc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Что ценит</a:t>
            </a:r>
            <a:r>
              <a:rPr lang="ru-RU" b="1" strike="noStrike" cap="none" spc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, на что обращает внимание</a:t>
            </a:r>
            <a:r>
              <a:rPr lang="ru-RU" b="1" strike="noStrike" cap="none" spc="0">
                <a:latin typeface="Arial"/>
                <a:cs typeface="Arial"/>
              </a:rPr>
              <a:t>:</a:t>
            </a:r>
            <a:r>
              <a:rPr lang="ru-RU" b="1" strike="noStrike" cap="none" spc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 </a:t>
            </a:r>
            <a:r>
              <a:rPr lang="ru-RU" b="0" strike="noStrike" cap="none" spc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калории, предпочтения, аллергия, стоимость.</a:t>
            </a:r>
            <a:endParaRPr lang="ru-RU" b="0" strike="noStrike" cap="none" spc="0">
              <a:solidFill>
                <a:schemeClr val="tx1">
                  <a:lumMod val="85000"/>
                  <a:lumOff val="15000"/>
                </a:schemeClr>
              </a:solidFill>
              <a:latin typeface="Arial"/>
              <a:cs typeface="Arial"/>
            </a:endParaRPr>
          </a:p>
          <a:p>
            <a:pPr>
              <a:defRPr/>
            </a:pPr>
            <a:endParaRPr lang="ru-RU">
              <a:latin typeface="Arial"/>
              <a:cs typeface="Arial"/>
            </a:endParaRPr>
          </a:p>
          <a:p>
            <a:pPr>
              <a:defRPr/>
            </a:pPr>
            <a:endParaRPr lang="ru-RU">
              <a:latin typeface="Arial"/>
              <a:cs typeface="Arial"/>
            </a:endParaRPr>
          </a:p>
        </p:txBody>
      </p:sp>
      <p:pic>
        <p:nvPicPr>
          <p:cNvPr id="615277160" name="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 flipH="0" flipV="0">
            <a:off x="68987" y="2124939"/>
            <a:ext cx="5065766" cy="3375454"/>
          </a:xfrm>
          <a:prstGeom prst="rect">
            <a:avLst/>
          </a:prstGeom>
        </p:spPr>
      </p:pic>
      <p:pic>
        <p:nvPicPr>
          <p:cNvPr id="355289945" name="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 rot="504523" flipH="0" flipV="0">
            <a:off x="3899439" y="1583612"/>
            <a:ext cx="1610412" cy="1523999"/>
          </a:xfrm>
          <a:prstGeom prst="rect">
            <a:avLst/>
          </a:prstGeom>
        </p:spPr>
      </p:pic>
      <p:pic>
        <p:nvPicPr>
          <p:cNvPr id="227302954" name="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 rot="421192" flipH="0" flipV="0">
            <a:off x="10817693" y="5398460"/>
            <a:ext cx="1304060" cy="130406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7" name="Группа 6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8" name="Прямоугольник 7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1600" i="1"/>
            </a:p>
          </p:txBody>
        </p:sp>
        <p:sp>
          <p:nvSpPr>
            <p:cNvPr id="9" name="Прямоугольник 8"/>
            <p:cNvSpPr/>
            <p:nvPr/>
          </p:nvSpPr>
          <p:spPr bwMode="auto">
            <a:xfrm>
              <a:off x="419315" y="330200"/>
              <a:ext cx="3099387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1600" i="1"/>
            </a:p>
          </p:txBody>
        </p:sp>
        <p:sp>
          <p:nvSpPr>
            <p:cNvPr id="10" name="TextBox 9"/>
            <p:cNvSpPr txBox="1"/>
            <p:nvPr/>
          </p:nvSpPr>
          <p:spPr bwMode="auto">
            <a:xfrm>
              <a:off x="794644" y="390789"/>
              <a:ext cx="222689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ru-RU">
                  <a:latin typeface="Arial Black"/>
                  <a:cs typeface="Arial"/>
                </a:rPr>
                <a:t>ИДЕЯ ПРОЕКТА</a:t>
              </a:r>
              <a:endParaRPr/>
            </a:p>
          </p:txBody>
        </p:sp>
      </p:grpSp>
      <p:sp>
        <p:nvSpPr>
          <p:cNvPr id="5" name="TextBox 4"/>
          <p:cNvSpPr txBox="1"/>
          <p:nvPr/>
        </p:nvSpPr>
        <p:spPr bwMode="auto">
          <a:xfrm flipH="0" flipV="0">
            <a:off x="413595" y="1663713"/>
            <a:ext cx="6084869" cy="2286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b="1">
                <a:latin typeface="Arial"/>
                <a:cs typeface="Arial"/>
              </a:rPr>
              <a:t>Предлагаемая идея</a:t>
            </a:r>
            <a:r>
              <a:rPr lang="ru-RU">
                <a:latin typeface="Arial"/>
                <a:cs typeface="Arial"/>
              </a:rPr>
              <a:t>:</a:t>
            </a:r>
            <a:endParaRPr/>
          </a:p>
          <a:p>
            <a:pPr>
              <a:defRPr/>
            </a:pPr>
            <a:r>
              <a:rPr lang="ru-RU" sz="18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Приложение, подбирающее рецепты исходя из имеющихся продуктов, предпочтений и ограничений </a:t>
            </a:r>
            <a:r>
              <a:rPr lang="ru-RU" sz="18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(аллергия, диета)</a:t>
            </a:r>
            <a:r>
              <a:rPr lang="ru-RU">
                <a:latin typeface="Arial"/>
                <a:cs typeface="Arial"/>
              </a:rPr>
              <a:t>. </a:t>
            </a:r>
            <a:endParaRPr lang="ru-RU">
              <a:latin typeface="Arial"/>
              <a:cs typeface="Arial"/>
            </a:endParaRPr>
          </a:p>
          <a:p>
            <a:pPr>
              <a:defRPr/>
            </a:pPr>
            <a:endParaRPr lang="ru-RU">
              <a:latin typeface="Arial"/>
              <a:cs typeface="Arial"/>
            </a:endParaRPr>
          </a:p>
          <a:p>
            <a:pPr>
              <a:defRPr/>
            </a:pPr>
            <a:r>
              <a:rPr lang="ru-RU" b="1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Мы сможем </a:t>
            </a:r>
            <a:r>
              <a:rPr lang="ru-RU" b="1">
                <a:solidFill>
                  <a:schemeClr val="tx1"/>
                </a:solidFill>
                <a:latin typeface="Arial"/>
                <a:cs typeface="Arial"/>
              </a:rPr>
              <a:t>реализовать</a:t>
            </a:r>
            <a:r>
              <a:rPr lang="ru-RU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 проект в период до 3-х лет, за сумму до 1 млн р</a:t>
            </a:r>
            <a:r>
              <a:rPr lang="ru-RU">
                <a:latin typeface="Arial"/>
                <a:cs typeface="Arial"/>
              </a:rPr>
              <a:t>ублей, силами нашей команды.</a:t>
            </a:r>
            <a:endParaRPr/>
          </a:p>
          <a:p>
            <a:pPr>
              <a:defRPr/>
            </a:pPr>
            <a:endParaRPr lang="ru-RU">
              <a:latin typeface="Arial"/>
              <a:cs typeface="Arial"/>
            </a:endParaRPr>
          </a:p>
        </p:txBody>
      </p:sp>
      <p:pic>
        <p:nvPicPr>
          <p:cNvPr id="2099000895" name="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 rot="21206325" flipH="0" flipV="0">
            <a:off x="8439052" y="1463431"/>
            <a:ext cx="1429833" cy="1429833"/>
          </a:xfrm>
          <a:prstGeom prst="rect">
            <a:avLst/>
          </a:prstGeom>
        </p:spPr>
      </p:pic>
      <p:pic>
        <p:nvPicPr>
          <p:cNvPr id="1533906040" name="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 rot="567262">
            <a:off x="10149416" y="5022091"/>
            <a:ext cx="1523999" cy="1523999"/>
          </a:xfrm>
          <a:prstGeom prst="rect">
            <a:avLst/>
          </a:prstGeom>
        </p:spPr>
      </p:pic>
      <p:pic>
        <p:nvPicPr>
          <p:cNvPr id="34629254" name="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 rot="399088" flipH="0" flipV="0">
            <a:off x="8511031" y="2400049"/>
            <a:ext cx="2731041" cy="273104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542745" y="402364"/>
              <a:ext cx="273023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ПРОДУКТ ПРОЕКТА</a:t>
              </a:r>
              <a:endParaRPr/>
            </a:p>
          </p:txBody>
        </p:sp>
      </p:grpSp>
      <p:sp>
        <p:nvSpPr>
          <p:cNvPr id="5" name="Прямоугольник 4"/>
          <p:cNvSpPr/>
          <p:nvPr/>
        </p:nvSpPr>
        <p:spPr bwMode="auto">
          <a:xfrm flipH="0" flipV="0">
            <a:off x="419313" y="1178559"/>
            <a:ext cx="4308684" cy="4282439"/>
          </a:xfrm>
          <a:prstGeom prst="rect">
            <a:avLst/>
          </a:prstGeom>
          <a:blipFill>
            <a:blip r:embed="rId2"/>
            <a:stretch/>
          </a:blipFill>
          <a:ln w="19050">
            <a:solidFill>
              <a:srgbClr val="08C8D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19" name="TextBox 18"/>
          <p:cNvSpPr txBox="1"/>
          <p:nvPr/>
        </p:nvSpPr>
        <p:spPr bwMode="auto">
          <a:xfrm>
            <a:off x="1051822" y="5657333"/>
            <a:ext cx="30436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Примеры внешнего вида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21" name="TextBox 20"/>
          <p:cNvSpPr txBox="1"/>
          <p:nvPr/>
        </p:nvSpPr>
        <p:spPr bwMode="auto">
          <a:xfrm flipH="0" flipV="0">
            <a:off x="5321818" y="1178559"/>
            <a:ext cx="5899037" cy="44809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Продукт: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Мы предлагаем создать приложение, подбирающее рецепты исходя из имеющихся продуктов, предпочтений и ограничений, и в котором пользователи могут делиться своими рецептами.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Основные функции / возможности:</a:t>
            </a:r>
            <a:endParaRPr b="1"/>
          </a:p>
          <a:p>
            <a:pPr marL="283879" indent="-283879">
              <a:buFont typeface="Arial"/>
              <a:buChar char="•"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Выбор имеющихся продуктов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cs typeface="Arial"/>
            </a:endParaRPr>
          </a:p>
          <a:p>
            <a:pPr marL="283879" indent="-283879">
              <a:buFont typeface="Arial"/>
              <a:buChar char="•"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Отказ от определенных ингридиентов.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cs typeface="Arial"/>
            </a:endParaRPr>
          </a:p>
          <a:p>
            <a:pPr marL="283879" indent="-283879">
              <a:buFont typeface="Arial"/>
              <a:buChar char="•"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Выбор рецептов, основываясь на имеющихся продуктах и предпочтениях.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cs typeface="Arial"/>
            </a:endParaRPr>
          </a:p>
          <a:p>
            <a:pPr marL="283879" indent="-283879">
              <a:buFont typeface="Arial"/>
              <a:buChar char="•"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Элементы социальной сети и обмен рецептами.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cs typeface="Arial"/>
            </a:endParaRPr>
          </a:p>
          <a:p>
            <a:pPr marL="283879" indent="-283879">
              <a:buFont typeface="Arial"/>
              <a:buChar char="•"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Перевод на разные языки при помощи ИИ.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cs typeface="Arial"/>
            </a:endParaRPr>
          </a:p>
          <a:p>
            <a:pPr marL="283879" marR="0" lvl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Перевод из разных систем измерения.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Сценарий использования:</a:t>
            </a:r>
            <a:b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</a:b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Скачивание приложения </a:t>
            </a:r>
            <a:r>
              <a:rPr sz="1800" b="1" i="0" u="none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→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Выбор имеющихся продуктов </a:t>
            </a:r>
            <a:r>
              <a:rPr lang="ru-RU" sz="1800" b="1" i="0" u="none" strike="noStrike" cap="none" spc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→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Выбор рецепта </a:t>
            </a:r>
            <a:r>
              <a:rPr lang="ru-RU" sz="1800" b="1" i="0" u="none" strike="noStrike" cap="none" spc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→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Готовка.</a:t>
            </a: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542745" y="402364"/>
              <a:ext cx="198644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ТЕХНОЛОГИЯ</a:t>
              </a:r>
              <a:endParaRPr/>
            </a:p>
          </p:txBody>
        </p:sp>
      </p:grpSp>
      <p:sp>
        <p:nvSpPr>
          <p:cNvPr id="21" name="TextBox 20"/>
          <p:cNvSpPr txBox="1"/>
          <p:nvPr/>
        </p:nvSpPr>
        <p:spPr bwMode="auto">
          <a:xfrm>
            <a:off x="492008" y="1198877"/>
            <a:ext cx="5716666" cy="47247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Технологии, используемые в решении:</a:t>
            </a:r>
            <a:endParaRPr sz="1600" b="1"/>
          </a:p>
          <a:p>
            <a:pPr>
              <a:defRPr/>
            </a:pPr>
            <a:r>
              <a:rPr lang="ru-RU" sz="16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Элементы социальной сети</a:t>
            </a:r>
            <a:r>
              <a:rPr lang="ru-RU" sz="16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:</a:t>
            </a: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обмен рецептами, комментарии, оценка блюд по шкале, топ рецептов, рейтинг пользователей </a:t>
            </a:r>
            <a:endParaRPr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ru-RU" sz="16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Кроссплатформенная разработка</a:t>
            </a:r>
            <a:r>
              <a:rPr lang="ru-RU" sz="16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:</a:t>
            </a: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приложение будет работать как на IOS, так и на Android</a:t>
            </a:r>
            <a:endParaRPr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ru-RU" sz="16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Системы алгоритмов</a:t>
            </a: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, которые будут подбирать рецепты для каждого пользователя, основываясь на его желаниях</a:t>
            </a:r>
            <a:endParaRPr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Искусственный интеллект</a:t>
            </a: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, который будет переводить приложение на другие языки</a:t>
            </a:r>
            <a:endParaRPr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Продукт обладает следующими техническими параметрами:</a:t>
            </a:r>
            <a:endParaRPr sz="1600" b="1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Приложение, написанное на оптимизированном фреймворке, занимает довольно мало памяти, так мало что хранит в кэше, не имеет возрастных ограничений</a:t>
            </a:r>
            <a:endParaRPr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Уровень готовности технологии:</a:t>
            </a: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TRL </a:t>
            </a:r>
            <a:r>
              <a:rPr lang="en-US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2</a:t>
            </a:r>
            <a:endParaRPr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790065584" name="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 rot="975391" flipH="0" flipV="0">
            <a:off x="8239264" y="1180663"/>
            <a:ext cx="1797535" cy="1797535"/>
          </a:xfrm>
          <a:prstGeom prst="rect">
            <a:avLst/>
          </a:prstGeom>
        </p:spPr>
      </p:pic>
      <p:pic>
        <p:nvPicPr>
          <p:cNvPr id="1322822237" name="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 rot="622163">
            <a:off x="9361450" y="3709847"/>
            <a:ext cx="1523999" cy="1523999"/>
          </a:xfrm>
          <a:prstGeom prst="rect">
            <a:avLst/>
          </a:prstGeom>
        </p:spPr>
      </p:pic>
      <p:pic>
        <p:nvPicPr>
          <p:cNvPr id="72725963" name="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 rot="20332484">
            <a:off x="8247017" y="3633107"/>
            <a:ext cx="1523999" cy="152399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4" y="330200"/>
              <a:ext cx="3786925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542745" y="402364"/>
              <a:ext cx="35541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КОНКУРЕНТНЫЙ АНАЛИЗ</a:t>
              </a:r>
              <a:endParaRPr/>
            </a:p>
          </p:txBody>
        </p:sp>
      </p:grpSp>
      <p:graphicFrame>
        <p:nvGraphicFramePr>
          <p:cNvPr id="1759835122" name="Таблица 12"/>
          <p:cNvGraphicFramePr>
            <a:graphicFrameLocks xmlns:a="http://schemas.openxmlformats.org/drawingml/2006/main"/>
          </p:cNvGraphicFramePr>
          <p:nvPr/>
        </p:nvGraphicFramePr>
        <p:xfrm>
          <a:off x="58124" y="869004"/>
          <a:ext cx="12049124" cy="5888710"/>
        </p:xfrm>
        <a:graphic>
          <a:graphicData uri="http://schemas.openxmlformats.org/drawingml/2006/table">
            <a:tbl>
              <a:tblPr firstRow="1" firstCol="0" lastRow="0" lastCol="0" bandRow="1" bandCol="0"/>
              <a:tblGrid>
                <a:gridCol w="1552876"/>
                <a:gridCol w="1498556"/>
                <a:gridCol w="1498556"/>
                <a:gridCol w="1498556"/>
                <a:gridCol w="1498556"/>
                <a:gridCol w="1498556"/>
                <a:gridCol w="1498556"/>
                <a:gridCol w="1498556"/>
              </a:tblGrid>
              <a:tr h="468062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1">
                          <a:solidFill>
                            <a:schemeClr val="bg1"/>
                          </a:solidFill>
                          <a:latin typeface="OpenSymbol"/>
                          <a:ea typeface="OpenSymbol"/>
                          <a:cs typeface="OpenSymbol"/>
                        </a:rPr>
                        <a:t>Критерии</a:t>
                      </a:r>
                      <a:endParaRPr sz="1200">
                        <a:latin typeface="OpenSymbol"/>
                        <a:cs typeface="OpenSymbo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1">
                          <a:solidFill>
                            <a:schemeClr val="bg1"/>
                          </a:solidFill>
                          <a:latin typeface="OpenSymbol"/>
                          <a:ea typeface="OpenSymbol"/>
                          <a:cs typeface="OpenSymbol"/>
                        </a:rPr>
                        <a:t>Наш проект</a:t>
                      </a:r>
                      <a:endParaRPr sz="1200" b="1">
                        <a:solidFill>
                          <a:schemeClr val="bg1"/>
                        </a:solidFill>
                        <a:latin typeface="OpenSymbol"/>
                        <a:cs typeface="OpenSymbol"/>
                      </a:endParaRPr>
                    </a:p>
                    <a:p>
                      <a:pPr algn="ctr">
                        <a:defRPr/>
                      </a:pPr>
                      <a:r>
                        <a:rPr lang="ru-RU" sz="1200" b="1">
                          <a:solidFill>
                            <a:schemeClr val="bg1"/>
                          </a:solidFill>
                          <a:latin typeface="OpenSymbol"/>
                          <a:ea typeface="OpenSymbol"/>
                          <a:cs typeface="OpenSymbol"/>
                        </a:rPr>
                        <a:t>«Готовь!»</a:t>
                      </a:r>
                      <a:endParaRPr sz="1200" b="1">
                        <a:solidFill>
                          <a:schemeClr val="bg1"/>
                        </a:solidFill>
                        <a:latin typeface="OpenSymbol"/>
                        <a:cs typeface="OpenSymbo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1">
                          <a:solidFill>
                            <a:schemeClr val="bg1"/>
                          </a:solidFill>
                          <a:latin typeface="OpenSymbol"/>
                          <a:ea typeface="OpenSymbol"/>
                          <a:cs typeface="OpenSymbol"/>
                        </a:rPr>
                        <a:t>Mary’s Recipes</a:t>
                      </a:r>
                      <a:endParaRPr sz="1200" b="1">
                        <a:solidFill>
                          <a:schemeClr val="bg1"/>
                        </a:solidFill>
                        <a:latin typeface="OpenSymbol"/>
                        <a:cs typeface="OpenSymbo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200" b="1" i="0" u="none">
                          <a:solidFill>
                            <a:schemeClr val="bg1"/>
                          </a:solidFill>
                          <a:latin typeface="OpenSymbol"/>
                          <a:ea typeface="OpenSymbol"/>
                          <a:cs typeface="OpenSymbol"/>
                        </a:rPr>
                        <a:t>AllRecipes.com</a:t>
                      </a:r>
                      <a:endParaRPr sz="1200" b="1">
                        <a:solidFill>
                          <a:schemeClr val="bg1"/>
                        </a:solidFill>
                        <a:latin typeface="OpenSymbol"/>
                        <a:cs typeface="OpenSymbo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200" b="0" i="0" u="none">
                          <a:solidFill>
                            <a:schemeClr val="bg1"/>
                          </a:solidFill>
                          <a:latin typeface="OpenSymbol"/>
                          <a:ea typeface="OpenSymbol"/>
                          <a:cs typeface="OpenSymbol"/>
                        </a:rPr>
                        <a:t>EasyRecipes</a:t>
                      </a:r>
                      <a:endParaRPr sz="1200">
                        <a:solidFill>
                          <a:schemeClr val="bg1"/>
                        </a:solidFill>
                        <a:latin typeface="OpenSymbol"/>
                        <a:cs typeface="OpenSymbo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200" b="1" i="0" u="none">
                          <a:solidFill>
                            <a:schemeClr val="bg1"/>
                          </a:solidFill>
                          <a:latin typeface="OpenSymbol"/>
                          <a:ea typeface="OpenSymbol"/>
                          <a:cs typeface="OpenSymbol"/>
                        </a:rPr>
                        <a:t>Yummly</a:t>
                      </a:r>
                      <a:endParaRPr sz="1200">
                        <a:solidFill>
                          <a:schemeClr val="bg1"/>
                        </a:solidFill>
                        <a:latin typeface="OpenSymbol"/>
                        <a:cs typeface="OpenSymbo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200" b="1" i="0" u="none">
                          <a:solidFill>
                            <a:schemeClr val="bg1"/>
                          </a:solidFill>
                          <a:latin typeface="OpenSymbol"/>
                          <a:ea typeface="OpenSymbol"/>
                          <a:cs typeface="OpenSymbol"/>
                        </a:rPr>
                        <a:t>Food.RU</a:t>
                      </a:r>
                      <a:endParaRPr sz="1200">
                        <a:solidFill>
                          <a:schemeClr val="bg1"/>
                        </a:solidFill>
                        <a:latin typeface="OpenSymbol"/>
                        <a:cs typeface="OpenSymbo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OpenSymbol"/>
                          <a:ea typeface="OpenSymbol"/>
                          <a:cs typeface="OpenSymbol"/>
                        </a:rPr>
                        <a:t>Аймкук</a:t>
                      </a:r>
                      <a:endParaRPr sz="1200" b="1">
                        <a:solidFill>
                          <a:schemeClr val="bg1"/>
                        </a:solidFill>
                        <a:latin typeface="OpenSymbol"/>
                        <a:cs typeface="OpenSymbo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</a:tr>
              <a:tr h="1675966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000" b="0" i="0" u="none" strike="noStrike" cap="none" spc="0">
                          <a:solidFill>
                            <a:schemeClr val="tx1"/>
                          </a:solidFill>
                          <a:latin typeface="OpenSymbol"/>
                          <a:ea typeface="OpenSymbol"/>
                          <a:cs typeface="OpenSymbol"/>
                        </a:rPr>
                        <a:t>UI | UX дизайн</a:t>
                      </a:r>
                      <a:endParaRPr sz="1000">
                        <a:latin typeface="OpenSymbol"/>
                        <a:cs typeface="OpenSymbo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000" i="0">
                          <a:solidFill>
                            <a:schemeClr val="tx1"/>
                          </a:solidFill>
                          <a:latin typeface="OpenSymbol"/>
                          <a:ea typeface="OpenSymbol"/>
                          <a:cs typeface="OpenSymbol"/>
                        </a:rPr>
                        <a:t>Интуитивный и приятный глазу дизайн</a:t>
                      </a:r>
                      <a:endParaRPr sz="1000" i="0">
                        <a:solidFill>
                          <a:schemeClr val="tx1"/>
                        </a:solidFill>
                        <a:latin typeface="OpenSymbol"/>
                        <a:cs typeface="OpenSymbo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000" i="0">
                          <a:solidFill>
                            <a:schemeClr val="tx1"/>
                          </a:solidFill>
                          <a:latin typeface="OpenSymbol"/>
                          <a:ea typeface="OpenSymbol"/>
                          <a:cs typeface="OpenSymbol"/>
                        </a:rPr>
                        <a:t>Скучный и неудобный, некоторые функции трудно найти.</a:t>
                      </a:r>
                      <a:endParaRPr sz="1000" i="0">
                        <a:solidFill>
                          <a:schemeClr val="tx1"/>
                        </a:solidFill>
                        <a:latin typeface="OpenSymbol"/>
                        <a:cs typeface="OpenSymbo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000" i="0">
                          <a:solidFill>
                            <a:schemeClr val="tx1"/>
                          </a:solidFill>
                          <a:latin typeface="OpenSymbol"/>
                          <a:ea typeface="OpenSymbol"/>
                          <a:cs typeface="OpenSymbol"/>
                        </a:rPr>
                        <a:t>Местами удобный, но где-то довольно архаичный</a:t>
                      </a:r>
                      <a:endParaRPr sz="1000" i="0">
                        <a:solidFill>
                          <a:schemeClr val="tx1"/>
                        </a:solidFill>
                        <a:latin typeface="OpenSymbol"/>
                        <a:cs typeface="OpenSymbo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000" i="0">
                          <a:solidFill>
                            <a:schemeClr val="tx1"/>
                          </a:solidFill>
                          <a:latin typeface="OpenSymbol"/>
                          <a:ea typeface="OpenSymbol"/>
                          <a:cs typeface="OpenSymbol"/>
                        </a:rPr>
                        <a:t>Красивый и удобный UI дизайн, в UX есть недочёты</a:t>
                      </a:r>
                      <a:endParaRPr sz="1000" i="0">
                        <a:solidFill>
                          <a:schemeClr val="tx1"/>
                        </a:solidFill>
                        <a:latin typeface="OpenSymbol"/>
                        <a:cs typeface="OpenSymbo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000">
                        <a:latin typeface="OpenSymbol"/>
                        <a:cs typeface="OpenSymbol"/>
                      </a:endParaRPr>
                    </a:p>
                    <a:p>
                      <a:pPr>
                        <a:defRPr/>
                      </a:pPr>
                      <a:r>
                        <a:rPr sz="1000" b="0" i="0" u="none">
                          <a:solidFill>
                            <a:srgbClr val="000000"/>
                          </a:solidFill>
                          <a:latin typeface="OpenSymbol"/>
                          <a:ea typeface="OpenSymbol"/>
                          <a:cs typeface="OpenSymbol"/>
                        </a:rPr>
                        <a:t>Нормальный </a:t>
                      </a:r>
                      <a:r>
                        <a:rPr sz="1000" b="0" i="0" u="none">
                          <a:solidFill>
                            <a:srgbClr val="000000"/>
                          </a:solidFill>
                          <a:latin typeface="OpenSymbol"/>
                          <a:ea typeface="OpenSymbol"/>
                          <a:cs typeface="OpenSymbol"/>
                        </a:rPr>
                        <a:t>UI</a:t>
                      </a:r>
                      <a:r>
                        <a:rPr sz="1000" b="0" i="0" u="none">
                          <a:solidFill>
                            <a:srgbClr val="000000"/>
                          </a:solidFill>
                          <a:latin typeface="OpenSymbol"/>
                          <a:ea typeface="OpenSymbol"/>
                          <a:cs typeface="OpenSymbol"/>
                        </a:rPr>
                        <a:t> </a:t>
                      </a:r>
                      <a:r>
                        <a:rPr sz="1000" b="0" i="0" u="none">
                          <a:solidFill>
                            <a:srgbClr val="000000"/>
                          </a:solidFill>
                          <a:latin typeface="OpenSymbol"/>
                          <a:ea typeface="OpenSymbol"/>
                          <a:cs typeface="OpenSymbol"/>
                        </a:rPr>
                        <a:t>дизайн</a:t>
                      </a:r>
                      <a:r>
                        <a:rPr sz="1000" b="0" i="0" u="none">
                          <a:solidFill>
                            <a:srgbClr val="000000"/>
                          </a:solidFill>
                          <a:latin typeface="OpenSymbol"/>
                          <a:ea typeface="OpenSymbol"/>
                          <a:cs typeface="OpenSymbol"/>
                        </a:rPr>
                        <a:t>, но </a:t>
                      </a:r>
                      <a:r>
                        <a:rPr sz="1000" b="0" i="0" u="none">
                          <a:solidFill>
                            <a:srgbClr val="000000"/>
                          </a:solidFill>
                          <a:latin typeface="OpenSymbol"/>
                          <a:ea typeface="OpenSymbol"/>
                          <a:cs typeface="OpenSymbol"/>
                        </a:rPr>
                        <a:t>UX</a:t>
                      </a:r>
                      <a:r>
                        <a:rPr sz="1000" b="0" i="0" u="none">
                          <a:solidFill>
                            <a:srgbClr val="000000"/>
                          </a:solidFill>
                          <a:latin typeface="OpenSymbol"/>
                          <a:ea typeface="OpenSymbol"/>
                          <a:cs typeface="OpenSymbol"/>
                        </a:rPr>
                        <a:t> </a:t>
                      </a:r>
                      <a:r>
                        <a:rPr sz="1000" b="0" i="0" u="none">
                          <a:solidFill>
                            <a:srgbClr val="000000"/>
                          </a:solidFill>
                          <a:latin typeface="OpenSymbol"/>
                          <a:ea typeface="OpenSymbol"/>
                          <a:cs typeface="OpenSymbol"/>
                        </a:rPr>
                        <a:t>очень не продуманный – нет </a:t>
                      </a:r>
                      <a:r>
                        <a:rPr sz="1000" b="0" i="0" u="none">
                          <a:solidFill>
                            <a:srgbClr val="000000"/>
                          </a:solidFill>
                          <a:latin typeface="OpenSymbol"/>
                          <a:ea typeface="OpenSymbol"/>
                          <a:cs typeface="OpenSymbol"/>
                        </a:rPr>
                        <a:t>Russian</a:t>
                      </a:r>
                      <a:r>
                        <a:rPr sz="1000" b="0" i="0" u="none">
                          <a:solidFill>
                            <a:srgbClr val="000000"/>
                          </a:solidFill>
                          <a:latin typeface="OpenSymbol"/>
                          <a:ea typeface="OpenSymbol"/>
                          <a:cs typeface="OpenSymbol"/>
                        </a:rPr>
                        <a:t> </a:t>
                      </a:r>
                      <a:r>
                        <a:rPr sz="1000" b="0" i="0" u="none">
                          <a:solidFill>
                            <a:srgbClr val="000000"/>
                          </a:solidFill>
                          <a:latin typeface="OpenSymbol"/>
                          <a:ea typeface="OpenSymbol"/>
                          <a:cs typeface="OpenSymbol"/>
                        </a:rPr>
                        <a:t>language</a:t>
                      </a:r>
                      <a:r>
                        <a:rPr sz="1000" b="0" i="0" u="none">
                          <a:solidFill>
                            <a:srgbClr val="000000"/>
                          </a:solidFill>
                          <a:latin typeface="OpenSymbol"/>
                          <a:ea typeface="OpenSymbol"/>
                          <a:cs typeface="OpenSymbol"/>
                        </a:rPr>
                        <a:t>, захламлённость интерфейса.</a:t>
                      </a:r>
                      <a:endParaRPr sz="1000">
                        <a:latin typeface="OpenSymbol"/>
                        <a:cs typeface="OpenSymbo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000" i="0">
                          <a:solidFill>
                            <a:schemeClr val="tx1"/>
                          </a:solidFill>
                          <a:latin typeface="OpenSymbol"/>
                          <a:ea typeface="OpenSymbol"/>
                          <a:cs typeface="OpenSymbol"/>
                        </a:rPr>
                        <a:t>Местами неудачные решения, в целом удобный и красивый</a:t>
                      </a:r>
                      <a:endParaRPr sz="1000" i="0">
                        <a:solidFill>
                          <a:schemeClr val="tx1"/>
                        </a:solidFill>
                        <a:latin typeface="OpenSymbol"/>
                        <a:cs typeface="OpenSymbo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000" i="0">
                          <a:solidFill>
                            <a:schemeClr val="tx1"/>
                          </a:solidFill>
                          <a:latin typeface="OpenSymbol"/>
                          <a:ea typeface="OpenSymbol"/>
                          <a:cs typeface="OpenSymbol"/>
                        </a:rPr>
                        <a:t>Не удобный, очень перегруженный UI | UХ дизайн. МС</a:t>
                      </a:r>
                      <a:endParaRPr sz="1000" i="0">
                        <a:solidFill>
                          <a:schemeClr val="tx1"/>
                        </a:solidFill>
                        <a:latin typeface="OpenSymbol"/>
                        <a:cs typeface="OpenSymbo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924391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000" b="0" i="0" u="none" strike="noStrike" cap="none" spc="0">
                          <a:solidFill>
                            <a:schemeClr val="tx1"/>
                          </a:solidFill>
                          <a:latin typeface="OpenSymbol"/>
                          <a:ea typeface="OpenSymbol"/>
                          <a:cs typeface="OpenSymbol"/>
                        </a:rPr>
                        <a:t>Наличие рекламы</a:t>
                      </a:r>
                      <a:endParaRPr sz="1000">
                        <a:latin typeface="OpenSymbol"/>
                        <a:cs typeface="OpenSymbo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000" i="0">
                          <a:solidFill>
                            <a:schemeClr val="tx1"/>
                          </a:solidFill>
                          <a:latin typeface="OpenSymbol"/>
                          <a:ea typeface="OpenSymbol"/>
                          <a:cs typeface="OpenSymbol"/>
                        </a:rPr>
                        <a:t>Ненавязчивая реклама, возможность ее отключить за символическую цену</a:t>
                      </a:r>
                      <a:endParaRPr sz="1000" i="0">
                        <a:solidFill>
                          <a:schemeClr val="tx1"/>
                        </a:solidFill>
                        <a:latin typeface="OpenSymbol"/>
                        <a:cs typeface="OpenSymbo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000" i="0">
                          <a:solidFill>
                            <a:schemeClr val="tx1"/>
                          </a:solidFill>
                          <a:latin typeface="OpenSymbol"/>
                          <a:ea typeface="OpenSymbol"/>
                          <a:cs typeface="OpenSymbol"/>
                        </a:rPr>
                        <a:t>Реклама отсутствует.</a:t>
                      </a:r>
                      <a:endParaRPr sz="1000" i="0">
                        <a:solidFill>
                          <a:schemeClr val="tx1"/>
                        </a:solidFill>
                        <a:latin typeface="OpenSymbol"/>
                        <a:cs typeface="OpenSymbo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000" i="0">
                          <a:solidFill>
                            <a:schemeClr val="tx1"/>
                          </a:solidFill>
                          <a:latin typeface="OpenSymbol"/>
                          <a:ea typeface="OpenSymbol"/>
                          <a:cs typeface="OpenSymbol"/>
                        </a:rPr>
                        <a:t>Реклама присутствует минимально</a:t>
                      </a:r>
                      <a:endParaRPr sz="1000" i="0">
                        <a:solidFill>
                          <a:schemeClr val="tx1"/>
                        </a:solidFill>
                        <a:latin typeface="OpenSymbol"/>
                        <a:cs typeface="OpenSymbo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000" i="0">
                          <a:solidFill>
                            <a:schemeClr val="tx1"/>
                          </a:solidFill>
                          <a:latin typeface="OpenSymbol"/>
                          <a:ea typeface="OpenSymbol"/>
                          <a:cs typeface="OpenSymbol"/>
                        </a:rPr>
                        <a:t>Есть, но только естественная(по типу ВкусВилла)</a:t>
                      </a:r>
                      <a:endParaRPr sz="1000" i="0">
                        <a:solidFill>
                          <a:schemeClr val="tx1"/>
                        </a:solidFill>
                        <a:latin typeface="OpenSymbol"/>
                        <a:cs typeface="OpenSymbo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000" i="0">
                          <a:solidFill>
                            <a:schemeClr val="tx1"/>
                          </a:solidFill>
                          <a:latin typeface="OpenSymbol"/>
                          <a:ea typeface="OpenSymbol"/>
                          <a:cs typeface="OpenSymbol"/>
                        </a:rPr>
                        <a:t>Нет</a:t>
                      </a:r>
                      <a:endParaRPr sz="1000" i="0">
                        <a:solidFill>
                          <a:schemeClr val="tx1"/>
                        </a:solidFill>
                        <a:latin typeface="OpenSymbol"/>
                        <a:cs typeface="OpenSymbo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000" i="0">
                          <a:solidFill>
                            <a:schemeClr val="tx1"/>
                          </a:solidFill>
                          <a:latin typeface="OpenSymbol"/>
                          <a:ea typeface="OpenSymbol"/>
                          <a:cs typeface="OpenSymbol"/>
                        </a:rPr>
                        <a:t>Обилие рекламы</a:t>
                      </a:r>
                      <a:endParaRPr sz="1000" i="0">
                        <a:solidFill>
                          <a:schemeClr val="tx1"/>
                        </a:solidFill>
                        <a:latin typeface="OpenSymbol"/>
                        <a:cs typeface="OpenSymbo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000" i="0">
                          <a:solidFill>
                            <a:schemeClr val="tx1"/>
                          </a:solidFill>
                          <a:latin typeface="OpenSymbol"/>
                          <a:ea typeface="OpenSymbol"/>
                          <a:cs typeface="OpenSymbol"/>
                        </a:rPr>
                        <a:t>Очень много навязчивой рекласмм</a:t>
                      </a:r>
                      <a:endParaRPr sz="1000" i="0">
                        <a:solidFill>
                          <a:schemeClr val="tx1"/>
                        </a:solidFill>
                        <a:latin typeface="OpenSymbol"/>
                        <a:cs typeface="OpenSymbo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757374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000" b="0" i="0" u="none" strike="noStrike" cap="none" spc="0">
                          <a:solidFill>
                            <a:schemeClr val="tx1"/>
                          </a:solidFill>
                          <a:latin typeface="OpenSymbol"/>
                          <a:ea typeface="OpenSymbol"/>
                          <a:cs typeface="OpenSymbol"/>
                        </a:rPr>
                        <a:t>Можно ли пользоваться с мобильных устройств</a:t>
                      </a:r>
                      <a:endParaRPr sz="1000" i="0">
                        <a:solidFill>
                          <a:schemeClr val="tx1"/>
                        </a:solidFill>
                        <a:latin typeface="OpenSymbol"/>
                        <a:cs typeface="OpenSymbo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000" i="0">
                          <a:solidFill>
                            <a:schemeClr val="tx1"/>
                          </a:solidFill>
                          <a:latin typeface="OpenSymbol"/>
                          <a:ea typeface="OpenSymbol"/>
                          <a:cs typeface="OpenSymbol"/>
                        </a:rPr>
                        <a:t>Это мобильное приложение</a:t>
                      </a:r>
                      <a:endParaRPr sz="1000" i="0">
                        <a:solidFill>
                          <a:schemeClr val="tx1"/>
                        </a:solidFill>
                        <a:latin typeface="OpenSymbol"/>
                        <a:cs typeface="OpenSymbo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000" i="0">
                          <a:solidFill>
                            <a:schemeClr val="tx1"/>
                          </a:solidFill>
                          <a:latin typeface="OpenSymbol"/>
                          <a:ea typeface="OpenSymbol"/>
                          <a:cs typeface="OpenSymbol"/>
                        </a:rPr>
                        <a:t>Это мобильное приложение.</a:t>
                      </a:r>
                      <a:endParaRPr sz="1000" i="0">
                        <a:solidFill>
                          <a:schemeClr val="tx1"/>
                        </a:solidFill>
                        <a:latin typeface="OpenSymbol"/>
                        <a:cs typeface="OpenSymbo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000" i="0">
                          <a:solidFill>
                            <a:schemeClr val="tx1"/>
                          </a:solidFill>
                          <a:latin typeface="OpenSymbol"/>
                          <a:ea typeface="OpenSymbol"/>
                          <a:cs typeface="OpenSymbol"/>
                        </a:rPr>
                        <a:t>Есть как сайт, так и мобильное приложение</a:t>
                      </a:r>
                      <a:endParaRPr sz="1000" i="0">
                        <a:solidFill>
                          <a:schemeClr val="tx1"/>
                        </a:solidFill>
                        <a:latin typeface="OpenSymbol"/>
                        <a:cs typeface="OpenSymbo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000" i="0">
                          <a:solidFill>
                            <a:schemeClr val="tx1"/>
                          </a:solidFill>
                          <a:latin typeface="OpenSymbol"/>
                          <a:ea typeface="OpenSymbol"/>
                          <a:cs typeface="OpenSymbol"/>
                        </a:rPr>
                        <a:t>Приложение хорошо адаптировано под телефон</a:t>
                      </a:r>
                      <a:endParaRPr sz="1000" i="0">
                        <a:solidFill>
                          <a:schemeClr val="tx1"/>
                        </a:solidFill>
                        <a:latin typeface="OpenSymbol"/>
                        <a:cs typeface="OpenSymbo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000" i="0">
                          <a:solidFill>
                            <a:schemeClr val="tx1"/>
                          </a:solidFill>
                          <a:latin typeface="OpenSymbol"/>
                          <a:ea typeface="OpenSymbol"/>
                          <a:cs typeface="OpenSymbol"/>
                        </a:rPr>
                        <a:t>Приложение доступно на Android/ios </a:t>
                      </a:r>
                      <a:endParaRPr sz="1000" i="0">
                        <a:solidFill>
                          <a:schemeClr val="tx1"/>
                        </a:solidFill>
                        <a:latin typeface="OpenSymbol"/>
                        <a:cs typeface="OpenSymbo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000" i="0">
                          <a:solidFill>
                            <a:schemeClr val="tx1"/>
                          </a:solidFill>
                          <a:latin typeface="OpenSymbol"/>
                          <a:ea typeface="OpenSymbol"/>
                          <a:cs typeface="OpenSymbol"/>
                        </a:rPr>
                        <a:t>Доступно для любых смартфонов</a:t>
                      </a:r>
                      <a:endParaRPr sz="1000" i="0">
                        <a:solidFill>
                          <a:schemeClr val="tx1"/>
                        </a:solidFill>
                        <a:latin typeface="OpenSymbol"/>
                        <a:cs typeface="OpenSymbo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000" i="0">
                          <a:solidFill>
                            <a:schemeClr val="tx1"/>
                          </a:solidFill>
                          <a:latin typeface="OpenSymbol"/>
                          <a:ea typeface="OpenSymbol"/>
                          <a:cs typeface="OpenSymbol"/>
                        </a:rPr>
                        <a:t>Нет, это вебсайт</a:t>
                      </a:r>
                      <a:endParaRPr sz="1000" i="0">
                        <a:solidFill>
                          <a:schemeClr val="tx1"/>
                        </a:solidFill>
                        <a:latin typeface="OpenSymbol"/>
                        <a:cs typeface="OpenSymbo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1756700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000" b="0" i="0" u="none" strike="noStrike" cap="none" spc="0">
                          <a:solidFill>
                            <a:schemeClr val="tx1"/>
                          </a:solidFill>
                          <a:latin typeface="OpenSymbol"/>
                          <a:ea typeface="OpenSymbol"/>
                          <a:cs typeface="OpenSymbol"/>
                        </a:rPr>
                        <a:t>Структура рецепта</a:t>
                      </a:r>
                      <a:endParaRPr sz="1000" i="0">
                        <a:solidFill>
                          <a:schemeClr val="tx1"/>
                        </a:solidFill>
                        <a:latin typeface="OpenSymbol"/>
                        <a:cs typeface="OpenSymbo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000" i="0">
                          <a:solidFill>
                            <a:schemeClr val="tx1"/>
                          </a:solidFill>
                          <a:latin typeface="OpenSymbol"/>
                          <a:ea typeface="OpenSymbol"/>
                          <a:cs typeface="OpenSymbol"/>
                        </a:rPr>
                        <a:t>Текст, пошаговые иллюстрации</a:t>
                      </a:r>
                      <a:endParaRPr sz="1000" i="0">
                        <a:solidFill>
                          <a:schemeClr val="tx1"/>
                        </a:solidFill>
                        <a:latin typeface="OpenSymbol"/>
                        <a:cs typeface="OpenSymbo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000" i="0">
                          <a:solidFill>
                            <a:schemeClr val="tx1"/>
                          </a:solidFill>
                          <a:latin typeface="OpenSymbol"/>
                          <a:ea typeface="OpenSymbol"/>
                          <a:cs typeface="OpenSymbol"/>
                        </a:rPr>
                        <a:t>Есть только текстовый рецепт. Фото- и виде</a:t>
                      </a:r>
                      <a:r>
                        <a:rPr lang="ru-RU" sz="1000" i="0">
                          <a:solidFill>
                            <a:schemeClr val="tx1"/>
                          </a:solidFill>
                          <a:latin typeface="OpenSymbol"/>
                          <a:ea typeface="OpenSymbol"/>
                          <a:cs typeface="OpenSymbol"/>
                        </a:rPr>
                        <a:t>о- рецепты отсутствуют.</a:t>
                      </a:r>
                      <a:endParaRPr sz="1000" i="0">
                        <a:solidFill>
                          <a:schemeClr val="tx1"/>
                        </a:solidFill>
                        <a:latin typeface="OpenSymbol"/>
                        <a:cs typeface="OpenSymbo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000" i="0">
                          <a:solidFill>
                            <a:schemeClr val="tx1"/>
                          </a:solidFill>
                          <a:latin typeface="OpenSymbol"/>
                          <a:ea typeface="OpenSymbol"/>
                          <a:cs typeface="OpenSymbol"/>
                        </a:rPr>
                        <a:t>Только текстовое описание, нет наглядного представления</a:t>
                      </a:r>
                      <a:endParaRPr sz="1000" i="0">
                        <a:solidFill>
                          <a:schemeClr val="tx1"/>
                        </a:solidFill>
                        <a:latin typeface="OpenSymbol"/>
                        <a:cs typeface="OpenSymbo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000" i="0">
                          <a:solidFill>
                            <a:schemeClr val="tx1"/>
                          </a:solidFill>
                          <a:latin typeface="OpenSymbol"/>
                          <a:ea typeface="OpenSymbol"/>
                          <a:cs typeface="OpenSymbol"/>
                        </a:rPr>
                        <a:t>Есть только текстовый рецепт и финальное фото блюда</a:t>
                      </a:r>
                      <a:r>
                        <a:rPr lang="ru-RU" sz="1000" i="0">
                          <a:solidFill>
                            <a:schemeClr val="tx1"/>
                          </a:solidFill>
                          <a:latin typeface="OpenSymbol"/>
                          <a:ea typeface="OpenSymbol"/>
                          <a:cs typeface="OpenSymbol"/>
                        </a:rPr>
                        <a:t>е</a:t>
                      </a:r>
                      <a:endParaRPr sz="1000" i="0">
                        <a:solidFill>
                          <a:schemeClr val="tx1"/>
                        </a:solidFill>
                        <a:latin typeface="OpenSymbol"/>
                        <a:cs typeface="OpenSymbo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000">
                        <a:latin typeface="OpenSymbol"/>
                        <a:cs typeface="OpenSymbol"/>
                      </a:endParaRPr>
                    </a:p>
                    <a:p>
                      <a:pPr>
                        <a:defRPr/>
                      </a:pPr>
                      <a:r>
                        <a:rPr sz="1000" b="0" i="0" u="none">
                          <a:solidFill>
                            <a:srgbClr val="000000"/>
                          </a:solidFill>
                          <a:latin typeface="OpenSymbol"/>
                          <a:ea typeface="OpenSymbol"/>
                          <a:cs typeface="OpenSymbol"/>
                        </a:rPr>
                        <a:t>Подробные рецепты с видео и шагами доступны только с   ПОДПИСКОЙ </a:t>
                      </a:r>
                      <a:r>
                        <a:rPr sz="1000" b="0" i="0" u="none">
                          <a:solidFill>
                            <a:srgbClr val="000000"/>
                          </a:solidFill>
                          <a:latin typeface="OpenSymbol"/>
                          <a:ea typeface="OpenSymbol"/>
                          <a:cs typeface="OpenSymbol"/>
                        </a:rPr>
                        <a:t>PRO</a:t>
                      </a:r>
                      <a:r>
                        <a:rPr sz="1000" b="0" i="0" u="none">
                          <a:solidFill>
                            <a:srgbClr val="000000"/>
                          </a:solidFill>
                          <a:latin typeface="OpenSymbol"/>
                          <a:ea typeface="OpenSymbol"/>
                          <a:cs typeface="OpenSymbol"/>
                        </a:rPr>
                        <a:t> </a:t>
                      </a:r>
                      <a:r>
                        <a:rPr sz="1000" b="0" i="0" u="none">
                          <a:solidFill>
                            <a:srgbClr val="000000"/>
                          </a:solidFill>
                          <a:latin typeface="OpenSymbol"/>
                          <a:ea typeface="OpenSymbol"/>
                          <a:cs typeface="OpenSymbol"/>
                        </a:rPr>
                        <a:t>и не работает в РФ</a:t>
                      </a:r>
                      <a:endParaRPr sz="1000">
                        <a:latin typeface="OpenSymbol"/>
                        <a:cs typeface="OpenSymbo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000" i="0">
                          <a:solidFill>
                            <a:schemeClr val="tx1"/>
                          </a:solidFill>
                          <a:latin typeface="OpenSymbol"/>
                          <a:ea typeface="OpenSymbol"/>
                          <a:cs typeface="OpenSymbol"/>
                        </a:rPr>
                        <a:t>Пошаговые рецепты с фотографиями</a:t>
                      </a:r>
                      <a:endParaRPr sz="1000" i="0">
                        <a:solidFill>
                          <a:schemeClr val="tx1"/>
                        </a:solidFill>
                        <a:latin typeface="OpenSymbol"/>
                        <a:cs typeface="OpenSymbo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000" i="0">
                          <a:solidFill>
                            <a:schemeClr val="tx1"/>
                          </a:solidFill>
                          <a:latin typeface="OpenSymbol"/>
                          <a:ea typeface="OpenSymbol"/>
                          <a:cs typeface="OpenSymbol"/>
                        </a:rPr>
                        <a:t>Пошаговые рецепты с фотографиями</a:t>
                      </a:r>
                      <a:endParaRPr sz="1000" i="0">
                        <a:solidFill>
                          <a:schemeClr val="tx1"/>
                        </a:solidFill>
                        <a:latin typeface="OpenSymbol"/>
                        <a:cs typeface="OpenSymbol"/>
                      </a:endParaRPr>
                    </a:p>
                  </a:txBody>
                  <a:tcPr anchor="ctr">
                    <a:lnL w="6347" algn="ctr">
                      <a:solidFill>
                        <a:schemeClr val="tx1"/>
                      </a:solidFill>
                    </a:lnL>
                    <a:lnR w="6347" algn="ctr">
                      <a:solidFill>
                        <a:schemeClr val="tx1"/>
                      </a:solidFill>
                    </a:lnR>
                    <a:lnT w="6347" algn="ctr">
                      <a:solidFill>
                        <a:schemeClr val="tx1"/>
                      </a:solidFill>
                    </a:lnT>
                    <a:lnB w="6347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113630900" name="Группа 19"/>
          <p:cNvGrpSpPr/>
          <p:nvPr/>
        </p:nvGrpSpPr>
        <p:grpSpPr bwMode="auto">
          <a:xfrm>
            <a:off x="0" y="0"/>
            <a:ext cx="12191999" cy="797559"/>
            <a:chOff x="0" y="0"/>
            <a:chExt cx="12191999" cy="797559"/>
          </a:xfrm>
        </p:grpSpPr>
        <p:sp>
          <p:nvSpPr>
            <p:cNvPr id="414834134" name="Прямоугольник 6"/>
            <p:cNvSpPr/>
            <p:nvPr/>
          </p:nvSpPr>
          <p:spPr bwMode="auto">
            <a:xfrm>
              <a:off x="0" y="0"/>
              <a:ext cx="12191999" cy="590308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07540118" name="Прямоугольник 7"/>
            <p:cNvSpPr/>
            <p:nvPr/>
          </p:nvSpPr>
          <p:spPr bwMode="auto">
            <a:xfrm>
              <a:off x="419313" y="330199"/>
              <a:ext cx="3786924" cy="467359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1487356985" name="TextBox 3"/>
            <p:cNvSpPr txBox="1"/>
            <p:nvPr/>
          </p:nvSpPr>
          <p:spPr bwMode="auto">
            <a:xfrm>
              <a:off x="542745" y="402363"/>
              <a:ext cx="3554177" cy="369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КОНКУРЕНТНЫЙ АНАЛИЗ</a:t>
              </a:r>
              <a:endParaRPr/>
            </a:p>
          </p:txBody>
        </p:sp>
      </p:grpSp>
      <p:graphicFrame>
        <p:nvGraphicFramePr>
          <p:cNvPr id="1674477744" name="Таблица 12"/>
          <p:cNvGraphicFramePr>
            <a:graphicFrameLocks xmlns:a="http://schemas.openxmlformats.org/drawingml/2006/main"/>
          </p:cNvGraphicFramePr>
          <p:nvPr/>
        </p:nvGraphicFramePr>
        <p:xfrm>
          <a:off x="115274" y="880911"/>
          <a:ext cx="12030075" cy="5912763"/>
        </p:xfrm>
        <a:graphic>
          <a:graphicData uri="http://schemas.openxmlformats.org/drawingml/2006/table">
            <a:tbl>
              <a:tblPr firstRow="1" firstCol="0" lastRow="0" lastCol="0" bandRow="1" bandCol="0"/>
              <a:tblGrid>
                <a:gridCol w="1550420"/>
                <a:gridCol w="1496186"/>
                <a:gridCol w="1496186"/>
                <a:gridCol w="1496186"/>
                <a:gridCol w="1496186"/>
                <a:gridCol w="1496186"/>
                <a:gridCol w="1496186"/>
                <a:gridCol w="1496186"/>
              </a:tblGrid>
              <a:tr h="511455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1">
                          <a:solidFill>
                            <a:schemeClr val="bg1"/>
                          </a:solidFill>
                          <a:latin typeface="OpenSymbol"/>
                          <a:ea typeface="OpenSymbol"/>
                          <a:cs typeface="OpenSymbol"/>
                        </a:rPr>
                        <a:t>Критерии</a:t>
                      </a:r>
                      <a:endParaRPr sz="1200" b="1">
                        <a:latin typeface="OpenSymbol"/>
                        <a:cs typeface="OpenSymbo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1">
                          <a:solidFill>
                            <a:schemeClr val="bg1"/>
                          </a:solidFill>
                          <a:latin typeface="OpenSymbol"/>
                          <a:ea typeface="OpenSymbol"/>
                          <a:cs typeface="OpenSymbol"/>
                        </a:rPr>
                        <a:t>Наш проект</a:t>
                      </a:r>
                      <a:endParaRPr sz="1200" b="1">
                        <a:solidFill>
                          <a:schemeClr val="bg1"/>
                        </a:solidFill>
                        <a:latin typeface="OpenSymbol"/>
                        <a:cs typeface="OpenSymbol"/>
                      </a:endParaRPr>
                    </a:p>
                    <a:p>
                      <a:pPr algn="ctr">
                        <a:defRPr/>
                      </a:pPr>
                      <a:r>
                        <a:rPr lang="ru-RU" sz="1200" b="1">
                          <a:solidFill>
                            <a:schemeClr val="bg1"/>
                          </a:solidFill>
                          <a:latin typeface="OpenSymbol"/>
                          <a:ea typeface="OpenSymbol"/>
                          <a:cs typeface="OpenSymbol"/>
                        </a:rPr>
                        <a:t>«Название»</a:t>
                      </a:r>
                      <a:endParaRPr sz="1200" b="1">
                        <a:solidFill>
                          <a:schemeClr val="bg1"/>
                        </a:solidFill>
                        <a:latin typeface="OpenSymbol"/>
                        <a:cs typeface="OpenSymbo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1">
                          <a:solidFill>
                            <a:schemeClr val="bg1"/>
                          </a:solidFill>
                          <a:latin typeface="OpenSymbol"/>
                          <a:ea typeface="OpenSymbol"/>
                          <a:cs typeface="OpenSymbol"/>
                        </a:rPr>
                        <a:t>Mary’s Recipes</a:t>
                      </a:r>
                      <a:endParaRPr sz="1200" b="1">
                        <a:solidFill>
                          <a:schemeClr val="bg1"/>
                        </a:solidFill>
                        <a:latin typeface="OpenSymbol"/>
                        <a:cs typeface="OpenSymbo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200" b="1" i="0" u="none">
                          <a:solidFill>
                            <a:schemeClr val="bg1"/>
                          </a:solidFill>
                          <a:latin typeface="OpenSymbol"/>
                          <a:ea typeface="OpenSymbol"/>
                          <a:cs typeface="OpenSymbol"/>
                        </a:rPr>
                        <a:t>AllRecipes.com</a:t>
                      </a:r>
                      <a:endParaRPr sz="1200" b="1">
                        <a:solidFill>
                          <a:schemeClr val="bg1"/>
                        </a:solidFill>
                        <a:latin typeface="OpenSymbol"/>
                        <a:cs typeface="OpenSymbol"/>
                      </a:endParaRPr>
                    </a:p>
                  </a:txBody>
                  <a:tcPr anchor="ctr">
                    <a:lnL w="6347" algn="ctr">
                      <a:solidFill>
                        <a:schemeClr val="tx1"/>
                      </a:solidFill>
                    </a:lnL>
                    <a:lnR w="6347" algn="ctr">
                      <a:solidFill>
                        <a:schemeClr val="tx1"/>
                      </a:solidFill>
                    </a:lnR>
                    <a:lnT w="6347" algn="ctr">
                      <a:solidFill>
                        <a:schemeClr val="tx1"/>
                      </a:solidFill>
                    </a:lnT>
                    <a:lnB w="6347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200" b="1" i="0" u="none">
                          <a:solidFill>
                            <a:schemeClr val="bg1"/>
                          </a:solidFill>
                          <a:latin typeface="OpenSymbol"/>
                          <a:ea typeface="OpenSymbol"/>
                          <a:cs typeface="OpenSymbol"/>
                        </a:rPr>
                        <a:t>EasyRecipes</a:t>
                      </a:r>
                      <a:endParaRPr sz="1200" b="1">
                        <a:solidFill>
                          <a:schemeClr val="bg1"/>
                        </a:solidFill>
                        <a:latin typeface="OpenSymbol"/>
                        <a:cs typeface="OpenSymbol"/>
                      </a:endParaRPr>
                    </a:p>
                  </a:txBody>
                  <a:tcPr anchor="ctr">
                    <a:lnL w="6347" algn="ctr">
                      <a:solidFill>
                        <a:schemeClr val="tx1"/>
                      </a:solidFill>
                    </a:lnL>
                    <a:lnR w="6347" algn="ctr">
                      <a:solidFill>
                        <a:schemeClr val="tx1"/>
                      </a:solidFill>
                    </a:lnR>
                    <a:lnT w="6347" algn="ctr">
                      <a:solidFill>
                        <a:schemeClr val="tx1"/>
                      </a:solidFill>
                    </a:lnT>
                    <a:lnB w="6347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200" b="1" i="0" u="none">
                          <a:solidFill>
                            <a:schemeClr val="bg1"/>
                          </a:solidFill>
                          <a:latin typeface="OpenSymbol"/>
                          <a:ea typeface="OpenSymbol"/>
                          <a:cs typeface="OpenSymbol"/>
                        </a:rPr>
                        <a:t>Yummly</a:t>
                      </a:r>
                      <a:endParaRPr sz="1200" b="1">
                        <a:solidFill>
                          <a:schemeClr val="bg1"/>
                        </a:solidFill>
                        <a:latin typeface="OpenSymbol"/>
                        <a:cs typeface="OpenSymbo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200" b="1" i="0" u="none">
                          <a:solidFill>
                            <a:schemeClr val="bg1"/>
                          </a:solidFill>
                          <a:latin typeface="OpenSymbol"/>
                          <a:ea typeface="OpenSymbol"/>
                          <a:cs typeface="OpenSymbol"/>
                        </a:rPr>
                        <a:t>Food.RU</a:t>
                      </a:r>
                      <a:endParaRPr sz="1200" b="1">
                        <a:solidFill>
                          <a:schemeClr val="bg1"/>
                        </a:solidFill>
                        <a:latin typeface="OpenSymbol"/>
                        <a:cs typeface="OpenSymbo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OpenSymbol"/>
                          <a:ea typeface="OpenSymbol"/>
                          <a:cs typeface="OpenSymbol"/>
                        </a:rPr>
                        <a:t>Аймкук</a:t>
                      </a:r>
                      <a:endParaRPr sz="1200" b="1">
                        <a:solidFill>
                          <a:schemeClr val="bg1"/>
                        </a:solidFill>
                        <a:latin typeface="OpenSymbol"/>
                        <a:cs typeface="OpenSymbo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</a:tr>
              <a:tr h="2902787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000" b="0" i="0" u="none" strike="noStrike" cap="none" spc="0">
                          <a:solidFill>
                            <a:schemeClr val="tx1"/>
                          </a:solidFill>
                          <a:latin typeface="OpenSymbol"/>
                          <a:ea typeface="OpenSymbol"/>
                          <a:cs typeface="OpenSymbol"/>
                        </a:rPr>
                        <a:t>Наличие граммовок, кбжу, времени приготовления в рецептах</a:t>
                      </a:r>
                      <a:endParaRPr sz="1000">
                        <a:latin typeface="OpenSymbol"/>
                        <a:cs typeface="OpenSymbo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000" i="0">
                          <a:solidFill>
                            <a:schemeClr val="tx1"/>
                          </a:solidFill>
                          <a:latin typeface="OpenSymbol"/>
                          <a:ea typeface="OpenSymbol"/>
                          <a:cs typeface="OpenSymbol"/>
                        </a:rPr>
                        <a:t>Грамотно расписанные граммовки, кбжу и примерное время приготовления</a:t>
                      </a:r>
                      <a:endParaRPr sz="1000" i="0">
                        <a:solidFill>
                          <a:schemeClr val="tx1"/>
                        </a:solidFill>
                        <a:latin typeface="OpenSymbol"/>
                        <a:cs typeface="OpenSymbo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000" i="0">
                          <a:solidFill>
                            <a:schemeClr val="tx1"/>
                          </a:solidFill>
                          <a:latin typeface="OpenSymbol"/>
                          <a:ea typeface="OpenSymbol"/>
                          <a:cs typeface="OpenSymbol"/>
                        </a:rPr>
                        <a:t>Есть граммовка, рассчитанная на количество порций, и время  приготовления. КБЖУ только по подписке.</a:t>
                      </a:r>
                      <a:endParaRPr sz="1000" i="0">
                        <a:solidFill>
                          <a:schemeClr val="tx1"/>
                        </a:solidFill>
                        <a:latin typeface="OpenSymbol"/>
                        <a:cs typeface="OpenSymbo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000" i="0">
                          <a:solidFill>
                            <a:schemeClr val="tx1"/>
                          </a:solidFill>
                          <a:latin typeface="OpenSymbol"/>
                          <a:ea typeface="OpenSymbol"/>
                          <a:cs typeface="OpenSymbol"/>
                        </a:rPr>
                        <a:t>Есть граммовка, КБЖУ, время приготовления</a:t>
                      </a:r>
                      <a:endParaRPr sz="1000" i="0">
                        <a:solidFill>
                          <a:schemeClr val="tx1"/>
                        </a:solidFill>
                        <a:latin typeface="OpenSymbol"/>
                        <a:cs typeface="OpenSymbol"/>
                      </a:endParaRPr>
                    </a:p>
                  </a:txBody>
                  <a:tcPr anchor="ctr">
                    <a:lnL w="6347" algn="ctr">
                      <a:solidFill>
                        <a:schemeClr val="tx1"/>
                      </a:solidFill>
                    </a:lnL>
                    <a:lnR w="6347" algn="ctr">
                      <a:solidFill>
                        <a:schemeClr val="tx1"/>
                      </a:solidFill>
                    </a:lnR>
                    <a:lnT w="6347" algn="ctr">
                      <a:solidFill>
                        <a:schemeClr val="tx1"/>
                      </a:solidFill>
                    </a:lnT>
                    <a:lnB w="6347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000" i="0">
                          <a:solidFill>
                            <a:schemeClr val="tx1"/>
                          </a:solidFill>
                          <a:latin typeface="OpenSymbol"/>
                          <a:ea typeface="OpenSymbol"/>
                          <a:cs typeface="OpenSymbol"/>
                        </a:rPr>
                        <a:t>КБЖУ отсутствует, граммовки есть, но не везде написаны понятно, время приготовления есть</a:t>
                      </a:r>
                      <a:endParaRPr sz="1000" i="0">
                        <a:solidFill>
                          <a:schemeClr val="tx1"/>
                        </a:solidFill>
                        <a:latin typeface="OpenSymbol"/>
                        <a:cs typeface="OpenSymbol"/>
                      </a:endParaRPr>
                    </a:p>
                  </a:txBody>
                  <a:tcPr anchor="ctr">
                    <a:lnL w="6347" algn="ctr">
                      <a:solidFill>
                        <a:schemeClr val="tx1"/>
                      </a:solidFill>
                    </a:lnL>
                    <a:lnR w="6347" algn="ctr">
                      <a:solidFill>
                        <a:schemeClr val="tx1"/>
                      </a:solidFill>
                    </a:lnR>
                    <a:lnT w="6347" algn="ctr">
                      <a:solidFill>
                        <a:schemeClr val="tx1"/>
                      </a:solidFill>
                    </a:lnT>
                    <a:lnB w="6347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sz="1000" b="0" i="0" u="none">
                          <a:solidFill>
                            <a:srgbClr val="000000"/>
                          </a:solidFill>
                          <a:latin typeface="OpenSymbol"/>
                          <a:ea typeface="OpenSymbol"/>
                          <a:cs typeface="OpenSymbol"/>
                        </a:rPr>
                        <a:t>КБЖУ есть, грамовки расписаны для каждого продукта, БОЛЬШОЙ МИНУС всё только на английском, но есть чек лист по продуктам, которые надо купить в магазине (удобно однако)</a:t>
                      </a:r>
                      <a:endParaRPr sz="1000">
                        <a:latin typeface="OpenSymbol"/>
                        <a:cs typeface="OpenSymbol"/>
                      </a:endParaRPr>
                    </a:p>
                    <a:p>
                      <a:pPr>
                        <a:defRPr/>
                      </a:pPr>
                      <a:endParaRPr sz="1000">
                        <a:latin typeface="OpenSymbol"/>
                        <a:cs typeface="OpenSymbo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000" i="0">
                          <a:solidFill>
                            <a:schemeClr val="tx1"/>
                          </a:solidFill>
                          <a:latin typeface="OpenSymbol"/>
                          <a:ea typeface="OpenSymbol"/>
                          <a:cs typeface="OpenSymbol"/>
                        </a:rPr>
                        <a:t>КБЖУ присутствует</a:t>
                      </a:r>
                      <a:br>
                        <a:rPr lang="ru-RU" sz="1000" i="0">
                          <a:solidFill>
                            <a:schemeClr val="tx1"/>
                          </a:solidFill>
                          <a:latin typeface="OpenSymbol"/>
                          <a:ea typeface="OpenSymbol"/>
                          <a:cs typeface="OpenSymbol"/>
                        </a:rPr>
                      </a:br>
                      <a:br>
                        <a:rPr lang="ru-RU" sz="1000" i="0">
                          <a:solidFill>
                            <a:schemeClr val="tx1"/>
                          </a:solidFill>
                          <a:latin typeface="OpenSymbol"/>
                          <a:ea typeface="OpenSymbol"/>
                          <a:cs typeface="OpenSymbol"/>
                        </a:rPr>
                      </a:br>
                      <a:r>
                        <a:rPr lang="ru-RU" sz="1000" i="0">
                          <a:solidFill>
                            <a:schemeClr val="tx1"/>
                          </a:solidFill>
                          <a:latin typeface="OpenSymbol"/>
                          <a:ea typeface="OpenSymbol"/>
                          <a:cs typeface="OpenSymbol"/>
                        </a:rPr>
                        <a:t>Время на приготовление рецепта</a:t>
                      </a:r>
                      <a:endParaRPr sz="1000" i="0">
                        <a:solidFill>
                          <a:schemeClr val="tx1"/>
                        </a:solidFill>
                        <a:latin typeface="OpenSymbol"/>
                        <a:cs typeface="OpenSymbol"/>
                      </a:endParaRPr>
                    </a:p>
                    <a:p>
                      <a:pPr algn="ctr">
                        <a:defRPr/>
                      </a:pPr>
                      <a:br>
                        <a:rPr lang="ru-RU" sz="1000" i="0">
                          <a:solidFill>
                            <a:schemeClr val="tx1"/>
                          </a:solidFill>
                          <a:latin typeface="OpenSymbol"/>
                          <a:ea typeface="OpenSymbol"/>
                          <a:cs typeface="OpenSymbol"/>
                        </a:rPr>
                      </a:br>
                      <a:r>
                        <a:rPr lang="ru-RU" sz="1000" i="0">
                          <a:solidFill>
                            <a:schemeClr val="tx1"/>
                          </a:solidFill>
                          <a:latin typeface="OpenSymbol"/>
                          <a:ea typeface="OpenSymbol"/>
                          <a:cs typeface="OpenSymbol"/>
                        </a:rPr>
                        <a:t>Расчет граммовки на порцию</a:t>
                      </a:r>
                      <a:endParaRPr sz="1000" i="0">
                        <a:solidFill>
                          <a:schemeClr val="tx1"/>
                        </a:solidFill>
                        <a:latin typeface="OpenSymbol"/>
                        <a:cs typeface="OpenSymbo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000" i="0">
                          <a:solidFill>
                            <a:schemeClr val="tx1"/>
                          </a:solidFill>
                          <a:latin typeface="OpenSymbol"/>
                          <a:ea typeface="OpenSymbol"/>
                          <a:cs typeface="OpenSymbol"/>
                        </a:rPr>
                        <a:t>Указано КБЖУ, граммовки</a:t>
                      </a:r>
                      <a:endParaRPr sz="1000" i="0">
                        <a:solidFill>
                          <a:schemeClr val="tx1"/>
                        </a:solidFill>
                        <a:latin typeface="OpenSymbol"/>
                        <a:cs typeface="OpenSymbo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971658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000" b="0" i="0" u="none" strike="noStrike" cap="none" spc="0">
                          <a:solidFill>
                            <a:schemeClr val="tx1"/>
                          </a:solidFill>
                          <a:latin typeface="OpenSymbol"/>
                          <a:ea typeface="OpenSymbol"/>
                          <a:cs typeface="OpenSymbol"/>
                        </a:rPr>
                        <a:t>Платное / бесплатное</a:t>
                      </a:r>
                      <a:endParaRPr sz="1000">
                        <a:latin typeface="OpenSymbol"/>
                        <a:cs typeface="OpenSymbo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000" i="0">
                          <a:solidFill>
                            <a:schemeClr val="tx1"/>
                          </a:solidFill>
                          <a:latin typeface="OpenSymbol"/>
                          <a:ea typeface="OpenSymbol"/>
                          <a:cs typeface="OpenSymbol"/>
                        </a:rPr>
                        <a:t>Бесплатное приложение с платными дополнительными функциями</a:t>
                      </a:r>
                      <a:endParaRPr sz="1000" i="0">
                        <a:solidFill>
                          <a:schemeClr val="tx1"/>
                        </a:solidFill>
                        <a:latin typeface="OpenSymbol"/>
                        <a:cs typeface="OpenSymbo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000" i="0">
                          <a:solidFill>
                            <a:schemeClr val="tx1"/>
                          </a:solidFill>
                          <a:latin typeface="OpenSymbol"/>
                          <a:ea typeface="OpenSymbol"/>
                          <a:cs typeface="OpenSymbol"/>
                        </a:rPr>
                        <a:t>Приложение бесплатное, но многое доступно только по подписке.</a:t>
                      </a:r>
                      <a:endParaRPr sz="1000" i="0">
                        <a:solidFill>
                          <a:schemeClr val="tx1"/>
                        </a:solidFill>
                        <a:latin typeface="OpenSymbol"/>
                        <a:cs typeface="OpenSymbo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000" i="0">
                          <a:solidFill>
                            <a:schemeClr val="tx1"/>
                          </a:solidFill>
                          <a:latin typeface="OpenSymbol"/>
                          <a:ea typeface="OpenSymbol"/>
                          <a:cs typeface="OpenSymbol"/>
                        </a:rPr>
                        <a:t>Приложение и сайт бесплатны</a:t>
                      </a:r>
                      <a:endParaRPr sz="1000" i="0">
                        <a:solidFill>
                          <a:schemeClr val="tx1"/>
                        </a:solidFill>
                        <a:latin typeface="OpenSymbol"/>
                        <a:cs typeface="OpenSymbol"/>
                      </a:endParaRPr>
                    </a:p>
                  </a:txBody>
                  <a:tcPr anchor="ctr">
                    <a:lnL w="6347" algn="ctr">
                      <a:solidFill>
                        <a:schemeClr val="tx1"/>
                      </a:solidFill>
                    </a:lnL>
                    <a:lnR w="6347" algn="ctr">
                      <a:solidFill>
                        <a:schemeClr val="tx1"/>
                      </a:solidFill>
                    </a:lnR>
                    <a:lnT w="6347" algn="ctr">
                      <a:solidFill>
                        <a:schemeClr val="tx1"/>
                      </a:solidFill>
                    </a:lnT>
                    <a:lnB w="6347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000" i="0">
                          <a:solidFill>
                            <a:schemeClr val="tx1"/>
                          </a:solidFill>
                          <a:latin typeface="OpenSymbol"/>
                          <a:ea typeface="OpenSymbol"/>
                          <a:cs typeface="OpenSymbol"/>
                        </a:rPr>
                        <a:t>Полностью бесплатное</a:t>
                      </a:r>
                      <a:endParaRPr sz="1000" i="0">
                        <a:solidFill>
                          <a:schemeClr val="tx1"/>
                        </a:solidFill>
                        <a:latin typeface="OpenSymbol"/>
                        <a:cs typeface="OpenSymbol"/>
                      </a:endParaRPr>
                    </a:p>
                  </a:txBody>
                  <a:tcPr anchor="ctr">
                    <a:lnL w="6347" algn="ctr">
                      <a:solidFill>
                        <a:schemeClr val="tx1"/>
                      </a:solidFill>
                    </a:lnL>
                    <a:lnR w="6347" algn="ctr">
                      <a:solidFill>
                        <a:schemeClr val="tx1"/>
                      </a:solidFill>
                    </a:lnR>
                    <a:lnT w="6347" algn="ctr">
                      <a:solidFill>
                        <a:schemeClr val="tx1"/>
                      </a:solidFill>
                    </a:lnT>
                    <a:lnB w="6347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000">
                        <a:latin typeface="OpenSymbol"/>
                        <a:cs typeface="OpenSymbol"/>
                      </a:endParaRPr>
                    </a:p>
                    <a:p>
                      <a:pPr>
                        <a:defRPr/>
                      </a:pPr>
                      <a:r>
                        <a:rPr sz="1000" b="0" i="0" u="none">
                          <a:solidFill>
                            <a:srgbClr val="000000"/>
                          </a:solidFill>
                          <a:latin typeface="OpenSymbol"/>
                          <a:ea typeface="OpenSymbol"/>
                          <a:cs typeface="OpenSymbol"/>
                        </a:rPr>
                        <a:t>Полуплатная , нужна </a:t>
                      </a:r>
                      <a:r>
                        <a:rPr sz="1000" b="0" i="0" u="none">
                          <a:solidFill>
                            <a:srgbClr val="000000"/>
                          </a:solidFill>
                          <a:latin typeface="OpenSymbol"/>
                          <a:ea typeface="OpenSymbol"/>
                          <a:cs typeface="OpenSymbol"/>
                        </a:rPr>
                        <a:t>PRO</a:t>
                      </a:r>
                      <a:r>
                        <a:rPr sz="1000" b="0" i="0" u="none">
                          <a:solidFill>
                            <a:srgbClr val="000000"/>
                          </a:solidFill>
                          <a:latin typeface="OpenSymbol"/>
                          <a:ea typeface="OpenSymbol"/>
                          <a:cs typeface="OpenSymbol"/>
                        </a:rPr>
                        <a:t> </a:t>
                      </a:r>
                      <a:r>
                        <a:rPr sz="1000" b="0" i="0" u="none">
                          <a:solidFill>
                            <a:srgbClr val="000000"/>
                          </a:solidFill>
                          <a:latin typeface="OpenSymbol"/>
                          <a:ea typeface="OpenSymbol"/>
                          <a:cs typeface="OpenSymbol"/>
                        </a:rPr>
                        <a:t>подписка  почти для всего</a:t>
                      </a:r>
                      <a:endParaRPr sz="1000">
                        <a:latin typeface="OpenSymbol"/>
                        <a:cs typeface="OpenSymbo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000" i="0">
                          <a:solidFill>
                            <a:schemeClr val="tx1"/>
                          </a:solidFill>
                          <a:latin typeface="OpenSymbol"/>
                          <a:ea typeface="OpenSymbol"/>
                          <a:cs typeface="OpenSymbol"/>
                        </a:rPr>
                        <a:t>Бесплатное приложение</a:t>
                      </a:r>
                      <a:endParaRPr sz="1000" i="0">
                        <a:solidFill>
                          <a:schemeClr val="tx1"/>
                        </a:solidFill>
                        <a:latin typeface="OpenSymbol"/>
                        <a:cs typeface="OpenSymbo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000" i="0">
                          <a:solidFill>
                            <a:schemeClr val="tx1"/>
                          </a:solidFill>
                          <a:latin typeface="OpenSymbol"/>
                          <a:ea typeface="OpenSymbol"/>
                          <a:cs typeface="OpenSymbol"/>
                        </a:rPr>
                        <a:t>Бесплатный сайт</a:t>
                      </a:r>
                      <a:endParaRPr sz="1000" i="0">
                        <a:solidFill>
                          <a:schemeClr val="tx1"/>
                        </a:solidFill>
                        <a:latin typeface="OpenSymbol"/>
                        <a:cs typeface="OpenSymbo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1322772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000" b="0" i="0" u="none" strike="noStrike" cap="none" spc="0">
                          <a:solidFill>
                            <a:schemeClr val="tx1"/>
                          </a:solidFill>
                          <a:latin typeface="OpenSymbol"/>
                          <a:ea typeface="OpenSymbol"/>
                          <a:cs typeface="OpenSymbol"/>
                        </a:rPr>
                        <a:t>Можно ли подбирать рецепты по продуктам</a:t>
                      </a:r>
                      <a:endParaRPr sz="1000" i="0">
                        <a:solidFill>
                          <a:schemeClr val="tx1"/>
                        </a:solidFill>
                        <a:latin typeface="OpenSymbol"/>
                        <a:cs typeface="OpenSymbo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000" i="0">
                          <a:solidFill>
                            <a:schemeClr val="tx1"/>
                          </a:solidFill>
                          <a:latin typeface="OpenSymbol"/>
                          <a:ea typeface="OpenSymbol"/>
                          <a:cs typeface="OpenSymbol"/>
                        </a:rPr>
                        <a:t>Можно подобрать рецепты по продуктам и предпочтениям</a:t>
                      </a:r>
                      <a:endParaRPr sz="1000" i="0">
                        <a:solidFill>
                          <a:schemeClr val="tx1"/>
                        </a:solidFill>
                        <a:latin typeface="OpenSymbol"/>
                        <a:cs typeface="OpenSymbo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000" i="0">
                          <a:solidFill>
                            <a:schemeClr val="tx1"/>
                          </a:solidFill>
                          <a:latin typeface="OpenSymbol"/>
                          <a:ea typeface="OpenSymbol"/>
                          <a:cs typeface="OpenSymbol"/>
                        </a:rPr>
                        <a:t>Нельзя подбирать по продуктам, только по категориям.</a:t>
                      </a:r>
                      <a:endParaRPr sz="1000" i="0">
                        <a:solidFill>
                          <a:schemeClr val="tx1"/>
                        </a:solidFill>
                        <a:latin typeface="OpenSymbol"/>
                        <a:cs typeface="OpenSymbo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000" i="0">
                          <a:solidFill>
                            <a:schemeClr val="tx1"/>
                          </a:solidFill>
                          <a:latin typeface="OpenSymbol"/>
                          <a:ea typeface="OpenSymbol"/>
                          <a:cs typeface="OpenSymbol"/>
                        </a:rPr>
                        <a:t>Можно, но учитывается только «главный» ингридиент</a:t>
                      </a:r>
                      <a:endParaRPr sz="1000" i="0">
                        <a:solidFill>
                          <a:schemeClr val="tx1"/>
                        </a:solidFill>
                        <a:latin typeface="OpenSymbol"/>
                        <a:cs typeface="OpenSymbol"/>
                      </a:endParaRPr>
                    </a:p>
                  </a:txBody>
                  <a:tcPr anchor="ctr">
                    <a:lnL w="6347" algn="ctr">
                      <a:solidFill>
                        <a:schemeClr val="tx1"/>
                      </a:solidFill>
                    </a:lnL>
                    <a:lnR w="6347" algn="ctr">
                      <a:solidFill>
                        <a:schemeClr val="tx1"/>
                      </a:solidFill>
                    </a:lnR>
                    <a:lnT w="6347" algn="ctr">
                      <a:solidFill>
                        <a:schemeClr val="tx1"/>
                      </a:solidFill>
                    </a:lnT>
                    <a:lnB w="6347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000" i="0">
                          <a:solidFill>
                            <a:schemeClr val="tx1"/>
                          </a:solidFill>
                          <a:latin typeface="OpenSymbol"/>
                          <a:ea typeface="OpenSymbol"/>
                          <a:cs typeface="OpenSymbol"/>
                        </a:rPr>
                        <a:t>Можно, удобно отображаются все доступные рецепты</a:t>
                      </a:r>
                      <a:endParaRPr sz="1000" i="0">
                        <a:solidFill>
                          <a:schemeClr val="tx1"/>
                        </a:solidFill>
                        <a:latin typeface="OpenSymbol"/>
                        <a:cs typeface="OpenSymbol"/>
                      </a:endParaRPr>
                    </a:p>
                  </a:txBody>
                  <a:tcPr anchor="ctr">
                    <a:lnL w="6347" algn="ctr">
                      <a:solidFill>
                        <a:schemeClr val="tx1"/>
                      </a:solidFill>
                    </a:lnL>
                    <a:lnR w="6347" algn="ctr">
                      <a:solidFill>
                        <a:schemeClr val="tx1"/>
                      </a:solidFill>
                    </a:lnR>
                    <a:lnT w="6347" algn="ctr">
                      <a:solidFill>
                        <a:schemeClr val="tx1"/>
                      </a:solidFill>
                    </a:lnT>
                    <a:lnB w="6347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sz="1000">
                          <a:latin typeface="OpenSymbol"/>
                          <a:ea typeface="OpenSymbol"/>
                          <a:cs typeface="OpenSymbol"/>
                        </a:rPr>
                        <a:t>Есть проверка на аллергию, поддержка диет, но неудобный поиск по продуктам, </a:t>
                      </a:r>
                      <a:endParaRPr sz="1000">
                        <a:latin typeface="OpenSymbol"/>
                        <a:cs typeface="OpenSymbol"/>
                      </a:endParaRPr>
                    </a:p>
                    <a:p>
                      <a:pPr>
                        <a:defRPr/>
                      </a:pPr>
                      <a:endParaRPr sz="1000">
                        <a:latin typeface="OpenSymbol"/>
                        <a:cs typeface="OpenSymbo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000" i="0">
                          <a:solidFill>
                            <a:schemeClr val="tx1"/>
                          </a:solidFill>
                          <a:latin typeface="OpenSymbol"/>
                          <a:ea typeface="OpenSymbol"/>
                          <a:cs typeface="OpenSymbol"/>
                        </a:rPr>
                        <a:t>Нельзя подбирать по продуктам</a:t>
                      </a:r>
                      <a:endParaRPr sz="1000" i="0">
                        <a:solidFill>
                          <a:schemeClr val="tx1"/>
                        </a:solidFill>
                        <a:latin typeface="OpenSymbol"/>
                        <a:cs typeface="OpenSymbo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000" i="0">
                          <a:solidFill>
                            <a:schemeClr val="tx1"/>
                          </a:solidFill>
                          <a:latin typeface="OpenSymbol"/>
                          <a:ea typeface="OpenSymbol"/>
                          <a:cs typeface="OpenSymbol"/>
                        </a:rPr>
                        <a:t>Только основываясь на главном рецепте</a:t>
                      </a:r>
                      <a:endParaRPr sz="1000" i="0">
                        <a:solidFill>
                          <a:schemeClr val="tx1"/>
                        </a:solidFill>
                        <a:latin typeface="OpenSymbol"/>
                        <a:cs typeface="OpenSymbo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00542715" name="TextBox 2"/>
          <p:cNvSpPr txBox="1"/>
          <p:nvPr/>
        </p:nvSpPr>
        <p:spPr bwMode="auto">
          <a:xfrm>
            <a:off x="1654407" y="1918374"/>
            <a:ext cx="4210636" cy="13714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98"/>
              </a:spcAft>
              <a:defRPr/>
            </a:pPr>
            <a:r>
              <a:rPr lang="ru-RU" sz="1400" b="1">
                <a:solidFill>
                  <a:srgbClr val="E63035"/>
                </a:solidFill>
                <a:latin typeface="Arial"/>
                <a:cs typeface="Arial"/>
              </a:rPr>
              <a:t>Решение</a:t>
            </a:r>
            <a:endParaRPr/>
          </a:p>
          <a:p>
            <a:pPr>
              <a:spcAft>
                <a:spcPts val="598"/>
              </a:spcAft>
              <a:defRPr/>
            </a:pPr>
            <a:r>
              <a:rPr lang="ru-RU" sz="1200">
                <a:solidFill>
                  <a:srgbClr val="2F2F2F"/>
                </a:solidFill>
                <a:latin typeface="Arial"/>
                <a:cs typeface="Arial"/>
              </a:rPr>
              <a:t>Подбор рецептов исходя из имеющихся продуктов - уникальная функция, которую не найти ни у одного из конкурентов нашего приложения. Так же мы предлагаем удобные решения UI/UX дизайна.</a:t>
            </a:r>
            <a:endParaRPr/>
          </a:p>
          <a:p>
            <a:pPr>
              <a:spcAft>
                <a:spcPts val="598"/>
              </a:spcAft>
              <a:defRPr/>
            </a:pPr>
            <a:endParaRPr lang="ru-RU" sz="1200">
              <a:latin typeface="Arial"/>
              <a:cs typeface="Arial"/>
            </a:endParaRPr>
          </a:p>
        </p:txBody>
      </p:sp>
      <p:sp>
        <p:nvSpPr>
          <p:cNvPr id="58262349" name="TextBox 5"/>
          <p:cNvSpPr txBox="1"/>
          <p:nvPr/>
        </p:nvSpPr>
        <p:spPr bwMode="auto">
          <a:xfrm>
            <a:off x="1654407" y="3151262"/>
            <a:ext cx="4165996" cy="10056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98"/>
              </a:spcAft>
              <a:defRPr/>
            </a:pPr>
            <a:r>
              <a:rPr lang="ru-RU" sz="1400" b="1">
                <a:solidFill>
                  <a:srgbClr val="E63035"/>
                </a:solidFill>
                <a:latin typeface="Arial"/>
                <a:cs typeface="Arial"/>
              </a:rPr>
              <a:t>Продвижение</a:t>
            </a:r>
            <a:endParaRPr/>
          </a:p>
          <a:p>
            <a:pPr>
              <a:spcAft>
                <a:spcPts val="598"/>
              </a:spcAft>
              <a:defRPr/>
            </a:pPr>
            <a:r>
              <a:rPr lang="ru-RU" sz="1200">
                <a:solidFill>
                  <a:srgbClr val="2F2F2F"/>
                </a:solidFill>
                <a:latin typeface="Arial"/>
                <a:cs typeface="Arial"/>
              </a:rPr>
              <a:t>Аккаунты в социальных сетях, сарафанное радио, заказ PR у крупных медиа аккаунтов.</a:t>
            </a:r>
            <a:endParaRPr/>
          </a:p>
          <a:p>
            <a:pPr>
              <a:spcAft>
                <a:spcPts val="598"/>
              </a:spcAft>
              <a:defRPr/>
            </a:pPr>
            <a:endParaRPr lang="ru-RU" sz="1200">
              <a:latin typeface="Arial"/>
              <a:cs typeface="Arial"/>
            </a:endParaRPr>
          </a:p>
        </p:txBody>
      </p:sp>
      <p:sp>
        <p:nvSpPr>
          <p:cNvPr id="1380249723" name="TextBox 8"/>
          <p:cNvSpPr txBox="1"/>
          <p:nvPr/>
        </p:nvSpPr>
        <p:spPr bwMode="auto">
          <a:xfrm>
            <a:off x="6095998" y="1950936"/>
            <a:ext cx="4187236" cy="13714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98"/>
              </a:spcAft>
              <a:defRPr/>
            </a:pPr>
            <a:r>
              <a:rPr lang="ru-RU" sz="1400" b="1">
                <a:solidFill>
                  <a:srgbClr val="E63035"/>
                </a:solidFill>
                <a:latin typeface="Arial"/>
                <a:cs typeface="Arial"/>
              </a:rPr>
              <a:t>Работа с аудиторией</a:t>
            </a:r>
            <a:endParaRPr/>
          </a:p>
          <a:p>
            <a:pPr>
              <a:spcAft>
                <a:spcPts val="598"/>
              </a:spcAft>
              <a:defRPr/>
            </a:pPr>
            <a:r>
              <a:rPr lang="ru-RU" sz="1200">
                <a:solidFill>
                  <a:srgbClr val="2F2F2F"/>
                </a:solidFill>
                <a:latin typeface="Arial"/>
                <a:cs typeface="Arial"/>
              </a:rPr>
              <a:t>Наличие техподдержки, модерация приложения, учитываются предпочтения каждого пользователя, интуитивность вне зависимости от языка или системы измерения.</a:t>
            </a:r>
            <a:endParaRPr/>
          </a:p>
          <a:p>
            <a:pPr>
              <a:spcAft>
                <a:spcPts val="598"/>
              </a:spcAft>
              <a:defRPr/>
            </a:pPr>
            <a:endParaRPr lang="ru-RU" sz="1200">
              <a:latin typeface="Arial"/>
              <a:cs typeface="Arial"/>
            </a:endParaRPr>
          </a:p>
        </p:txBody>
      </p:sp>
      <p:sp>
        <p:nvSpPr>
          <p:cNvPr id="859202183" name="TextBox 9"/>
          <p:cNvSpPr txBox="1"/>
          <p:nvPr/>
        </p:nvSpPr>
        <p:spPr bwMode="auto">
          <a:xfrm>
            <a:off x="6095998" y="3183822"/>
            <a:ext cx="4156996" cy="10056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98"/>
              </a:spcAft>
              <a:defRPr/>
            </a:pPr>
            <a:r>
              <a:rPr lang="ru-RU" sz="1400" b="1">
                <a:solidFill>
                  <a:srgbClr val="E63035"/>
                </a:solidFill>
                <a:latin typeface="Arial"/>
                <a:cs typeface="Arial"/>
              </a:rPr>
              <a:t>Экономика</a:t>
            </a:r>
            <a:endParaRPr/>
          </a:p>
          <a:p>
            <a:pPr>
              <a:spcAft>
                <a:spcPts val="598"/>
              </a:spcAft>
              <a:defRPr/>
            </a:pPr>
            <a:r>
              <a:rPr lang="ru-RU" sz="1200">
                <a:solidFill>
                  <a:srgbClr val="2F2F2F"/>
                </a:solidFill>
                <a:latin typeface="Arial"/>
                <a:cs typeface="Arial"/>
              </a:rPr>
              <a:t>Реклама в приложении, возможность купить подписку на «особенные» рецепты.</a:t>
            </a:r>
            <a:endParaRPr/>
          </a:p>
          <a:p>
            <a:pPr>
              <a:spcAft>
                <a:spcPts val="598"/>
              </a:spcAft>
              <a:defRPr/>
            </a:pPr>
            <a:endParaRPr lang="ru-RU" sz="1200">
              <a:latin typeface="Arial"/>
              <a:cs typeface="Arial"/>
            </a:endParaRPr>
          </a:p>
        </p:txBody>
      </p:sp>
      <p:sp>
        <p:nvSpPr>
          <p:cNvPr id="959738413" name="TextBox 10"/>
          <p:cNvSpPr txBox="1"/>
          <p:nvPr/>
        </p:nvSpPr>
        <p:spPr bwMode="auto">
          <a:xfrm>
            <a:off x="1654407" y="939798"/>
            <a:ext cx="5517957" cy="305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98"/>
              </a:spcAft>
              <a:defRPr/>
            </a:pPr>
            <a:r>
              <a:rPr lang="ru-RU" sz="1400" b="1">
                <a:latin typeface="Arial"/>
                <a:cs typeface="Arial"/>
              </a:rPr>
              <a:t>Уникальность нашего проекта: </a:t>
            </a:r>
            <a:endParaRPr b="1"/>
          </a:p>
        </p:txBody>
      </p:sp>
      <p:pic>
        <p:nvPicPr>
          <p:cNvPr id="1489222560" name="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 rot="20504818" flipH="0" flipV="0">
            <a:off x="8865947" y="559197"/>
            <a:ext cx="938903" cy="938903"/>
          </a:xfrm>
          <a:prstGeom prst="rect">
            <a:avLst/>
          </a:prstGeom>
        </p:spPr>
      </p:pic>
      <p:pic>
        <p:nvPicPr>
          <p:cNvPr id="1298661603" name="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 rot="14533108" flipH="0" flipV="0">
            <a:off x="886147" y="5922470"/>
            <a:ext cx="914870" cy="914870"/>
          </a:xfrm>
          <a:prstGeom prst="rect">
            <a:avLst/>
          </a:prstGeom>
        </p:spPr>
      </p:pic>
      <p:pic>
        <p:nvPicPr>
          <p:cNvPr id="1926615735" name="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 rot="689646" flipH="0" flipV="0">
            <a:off x="9857964" y="716396"/>
            <a:ext cx="1173526" cy="1173526"/>
          </a:xfrm>
          <a:prstGeom prst="rect">
            <a:avLst/>
          </a:prstGeom>
        </p:spPr>
      </p:pic>
      <p:pic>
        <p:nvPicPr>
          <p:cNvPr id="1772095364" name="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 rot="944967" flipH="0" flipV="0">
            <a:off x="2158196" y="5493094"/>
            <a:ext cx="614224" cy="61422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4" y="330200"/>
              <a:ext cx="3228125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542745" y="402364"/>
              <a:ext cx="296747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ГИПОТЕЗЫ ПРОЕКТА</a:t>
              </a:r>
              <a:endParaRPr/>
            </a:p>
          </p:txBody>
        </p:sp>
      </p:grpSp>
      <p:sp>
        <p:nvSpPr>
          <p:cNvPr id="21" name="TextBox 20"/>
          <p:cNvSpPr txBox="1"/>
          <p:nvPr/>
        </p:nvSpPr>
        <p:spPr bwMode="auto">
          <a:xfrm>
            <a:off x="419311" y="1178559"/>
            <a:ext cx="5630985" cy="30483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Гипотеза:</a:t>
            </a:r>
            <a:endParaRPr b="1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70% взрослых людей, которые готовят себе сами, сталкиваются с проблемой выбора блюд.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Способ проверки:</a:t>
            </a:r>
            <a:endParaRPr b="1"/>
          </a:p>
          <a:p>
            <a:pPr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Опрос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(yandex forms).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Целевое количество респондентов: </a:t>
            </a:r>
            <a:endParaRPr sz="1800" b="1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50-100 человек, по большей части студенты в возрасте от 17 до 25 лет.</a:t>
            </a:r>
            <a:endParaRPr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6096000" y="1178560"/>
            <a:ext cx="5049520" cy="5130800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10" name="TextBox 9"/>
          <p:cNvSpPr txBox="1"/>
          <p:nvPr/>
        </p:nvSpPr>
        <p:spPr bwMode="auto">
          <a:xfrm flipH="0" flipV="0">
            <a:off x="6241392" y="1310638"/>
            <a:ext cx="4904846" cy="25606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Вопросы для опроса / интервью:</a:t>
            </a:r>
            <a:endParaRPr/>
          </a:p>
          <a:p>
            <a:pPr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1. 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Как часто вы готовите?</a:t>
            </a:r>
            <a:endParaRPr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2. 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Хватает ли вам денег на качественные продукты?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3. 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Следите ли вы за балансом калорий?</a:t>
            </a:r>
            <a:endParaRPr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4. 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Испытываете ли вы проблемы с подбором рецептов?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5. На чем вы основываетесь, выбирая тот или иной рецепт?</a:t>
            </a:r>
            <a:endParaRPr lang="ru-RU"/>
          </a:p>
        </p:txBody>
      </p:sp>
      <p:pic>
        <p:nvPicPr>
          <p:cNvPr id="1949888919" name="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 rot="19926452">
            <a:off x="9467397" y="4729700"/>
            <a:ext cx="1523999" cy="1523999"/>
          </a:xfrm>
          <a:prstGeom prst="rect">
            <a:avLst/>
          </a:prstGeom>
        </p:spPr>
      </p:pic>
      <p:pic>
        <p:nvPicPr>
          <p:cNvPr id="1121250860" name="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 rot="588817">
            <a:off x="10230301" y="4974166"/>
            <a:ext cx="1523999" cy="1523999"/>
          </a:xfrm>
          <a:prstGeom prst="rect">
            <a:avLst/>
          </a:prstGeom>
        </p:spPr>
      </p:pic>
      <p:pic>
        <p:nvPicPr>
          <p:cNvPr id="114896841" name="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666749" y="4729700"/>
            <a:ext cx="1523999" cy="152399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02883129" name="TextBox 5"/>
          <p:cNvSpPr txBox="1"/>
          <p:nvPr/>
        </p:nvSpPr>
        <p:spPr bwMode="auto">
          <a:xfrm flipH="0" flipV="0">
            <a:off x="325353" y="1906196"/>
            <a:ext cx="5312129" cy="3109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>
                <a:latin typeface="OpenSymbol"/>
                <a:ea typeface="OpenSymbol"/>
                <a:cs typeface="OpenSymbol"/>
              </a:rPr>
              <a:t>Гипотеза</a:t>
            </a:r>
            <a:r>
              <a:rPr lang="ru-RU" sz="1800" b="1">
                <a:latin typeface="OpenSymbol"/>
                <a:ea typeface="OpenSymbol"/>
                <a:cs typeface="OpenSymbol"/>
              </a:rPr>
              <a:t>: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OpenSymbol"/>
                <a:ea typeface="OpenSymbol"/>
                <a:cs typeface="OpenSymbol"/>
              </a:rPr>
              <a:t> 70% взрослых людей, которые готовят себе сами, сталкиваются с проблемой выбора блюд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OpenSymbol"/>
                <a:ea typeface="OpenSymbol"/>
                <a:cs typeface="OpenSymbol"/>
              </a:rPr>
              <a:t>.</a:t>
            </a:r>
            <a:endParaRPr sz="1800" b="0" i="0" u="none" strike="noStrike" cap="none" spc="0">
              <a:ln>
                <a:noFill/>
              </a:ln>
              <a:solidFill>
                <a:prstClr val="black"/>
              </a:solidFill>
              <a:latin typeface="OpenSymbol"/>
              <a:cs typeface="OpenSymbol"/>
            </a:endParaRPr>
          </a:p>
          <a:p>
            <a:pPr>
              <a:defRPr/>
            </a:pPr>
            <a:endParaRPr>
              <a:latin typeface="OpenSymbol"/>
              <a:cs typeface="OpenSymbol"/>
            </a:endParaRPr>
          </a:p>
          <a:p>
            <a:pPr>
              <a:defRPr/>
            </a:pPr>
            <a:r>
              <a:rPr lang="ru-RU" sz="1800" b="1">
                <a:latin typeface="OpenSymbol"/>
                <a:ea typeface="OpenSymbol"/>
                <a:cs typeface="OpenSymbol"/>
              </a:rPr>
              <a:t>Мы выявили:</a:t>
            </a:r>
            <a:endParaRPr b="1">
              <a:latin typeface="OpenSymbol"/>
              <a:cs typeface="OpenSymbol"/>
            </a:endParaRPr>
          </a:p>
          <a:p>
            <a:pPr>
              <a:defRPr/>
            </a:pPr>
            <a:r>
              <a:rPr sz="1800">
                <a:latin typeface="OpenSymbol"/>
                <a:ea typeface="OpenSymbol"/>
                <a:cs typeface="OpenSymbol"/>
              </a:rPr>
              <a:t>Исследовав ответы опрашиваемых нами молодых людей в возрасте от 17 до 25 лет, мы выявили, что наша гипотеза верна, следовательно реализация проекта  целесообразна.</a:t>
            </a:r>
            <a:endParaRPr>
              <a:latin typeface="OpenSymbol"/>
              <a:cs typeface="OpenSymbol"/>
            </a:endParaRPr>
          </a:p>
          <a:p>
            <a:pPr>
              <a:defRPr/>
            </a:pPr>
            <a:endParaRPr>
              <a:latin typeface="OpenSymbol"/>
              <a:cs typeface="OpenSymbol"/>
            </a:endParaRPr>
          </a:p>
        </p:txBody>
      </p:sp>
      <p:grpSp>
        <p:nvGrpSpPr>
          <p:cNvPr id="1186808097" name="Группа 6"/>
          <p:cNvGrpSpPr/>
          <p:nvPr/>
        </p:nvGrpSpPr>
        <p:grpSpPr bwMode="auto">
          <a:xfrm>
            <a:off x="0" y="0"/>
            <a:ext cx="12192000" cy="797559"/>
            <a:chOff x="0" y="0"/>
            <a:chExt cx="12192000" cy="797559"/>
          </a:xfrm>
        </p:grpSpPr>
        <p:sp>
          <p:nvSpPr>
            <p:cNvPr id="907010158" name="Прямоугольник 7"/>
            <p:cNvSpPr/>
            <p:nvPr/>
          </p:nvSpPr>
          <p:spPr bwMode="auto">
            <a:xfrm>
              <a:off x="0" y="0"/>
              <a:ext cx="12192000" cy="590308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407921290" name="Прямоугольник 8"/>
            <p:cNvSpPr/>
            <p:nvPr/>
          </p:nvSpPr>
          <p:spPr bwMode="auto">
            <a:xfrm>
              <a:off x="419314" y="330199"/>
              <a:ext cx="2804159" cy="467359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919052185" name="TextBox 9"/>
            <p:cNvSpPr txBox="1"/>
            <p:nvPr/>
          </p:nvSpPr>
          <p:spPr bwMode="auto">
            <a:xfrm>
              <a:off x="464960" y="392035"/>
              <a:ext cx="2747514" cy="3661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ru-RU">
                  <a:latin typeface="Arial Black"/>
                  <a:cs typeface="Arial"/>
                </a:rPr>
                <a:t>ПРОВЕРКА ГИПОТЕЗЫ</a:t>
              </a:r>
              <a:endParaRPr/>
            </a:p>
          </p:txBody>
        </p:sp>
      </p:grpSp>
      <p:sp>
        <p:nvSpPr>
          <p:cNvPr id="212544252" name="TextBox 16"/>
          <p:cNvSpPr txBox="1"/>
          <p:nvPr/>
        </p:nvSpPr>
        <p:spPr bwMode="auto">
          <a:xfrm>
            <a:off x="7295985" y="5241949"/>
            <a:ext cx="3278322" cy="640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>
                <a:latin typeface="Arial"/>
                <a:cs typeface="Arial"/>
              </a:rPr>
              <a:t>Статистика «01.10.2023»</a:t>
            </a:r>
            <a:endParaRPr/>
          </a:p>
          <a:p>
            <a:pPr algn="ctr">
              <a:defRPr/>
            </a:pPr>
            <a:r>
              <a:rPr lang="ru-RU">
                <a:latin typeface="Arial"/>
                <a:cs typeface="Arial"/>
              </a:rPr>
              <a:t>Источник: Опрос в соц.сетях</a:t>
            </a:r>
            <a:endParaRPr lang="ru-RU"/>
          </a:p>
        </p:txBody>
      </p:sp>
      <p:pic>
        <p:nvPicPr>
          <p:cNvPr id="1984943177" name="Рисунок 18" descr="Круговая диаграмма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6796267" y="1966936"/>
            <a:ext cx="1790172" cy="1790172"/>
          </a:xfrm>
          <a:prstGeom prst="rect">
            <a:avLst/>
          </a:prstGeom>
        </p:spPr>
      </p:pic>
      <p:pic>
        <p:nvPicPr>
          <p:cNvPr id="191021575" name="Рисунок 20" descr="Диаграмма с подъемом контур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9434823" y="1966937"/>
            <a:ext cx="1790172" cy="1790172"/>
          </a:xfrm>
          <a:prstGeom prst="rect">
            <a:avLst/>
          </a:prstGeom>
        </p:spPr>
      </p:pic>
      <p:pic>
        <p:nvPicPr>
          <p:cNvPr id="729728376" name="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 flipH="0" flipV="0">
            <a:off x="6796267" y="5312310"/>
            <a:ext cx="499716" cy="499716"/>
          </a:xfrm>
          <a:prstGeom prst="rect">
            <a:avLst/>
          </a:prstGeom>
        </p:spPr>
      </p:pic>
      <p:pic>
        <p:nvPicPr>
          <p:cNvPr id="112379378" name="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 flipH="0" flipV="0">
            <a:off x="6096000" y="1446207"/>
            <a:ext cx="5377865" cy="3569308"/>
          </a:xfrm>
          <a:prstGeom prst="rect">
            <a:avLst/>
          </a:prstGeom>
        </p:spPr>
      </p:pic>
      <p:pic>
        <p:nvPicPr>
          <p:cNvPr id="1798470219" name="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 rot="16825845">
            <a:off x="10731661" y="782784"/>
            <a:ext cx="1523999" cy="1523999"/>
          </a:xfrm>
          <a:prstGeom prst="rect">
            <a:avLst/>
          </a:prstGeom>
        </p:spPr>
      </p:pic>
      <p:pic>
        <p:nvPicPr>
          <p:cNvPr id="167104135" name=""/>
          <p:cNvPicPr>
            <a:picLocks noChangeAspect="1"/>
          </p:cNvPicPr>
          <p:nvPr/>
        </p:nvPicPr>
        <p:blipFill>
          <a:blip r:embed="rId7"/>
          <a:stretch/>
        </p:blipFill>
        <p:spPr bwMode="auto">
          <a:xfrm rot="834581" flipH="0" flipV="0">
            <a:off x="5480201" y="4683513"/>
            <a:ext cx="1166267" cy="116626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804836" y="402364"/>
              <a:ext cx="220605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ОБЪЁМ РЫНКА</a:t>
              </a:r>
              <a:endParaRPr/>
            </a:p>
          </p:txBody>
        </p:sp>
      </p:grpSp>
      <p:sp>
        <p:nvSpPr>
          <p:cNvPr id="9" name="TextBox 8"/>
          <p:cNvSpPr txBox="1"/>
          <p:nvPr/>
        </p:nvSpPr>
        <p:spPr bwMode="auto">
          <a:xfrm>
            <a:off x="325118" y="1209037"/>
            <a:ext cx="6787797" cy="5212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Динамика рынка (с указанием источника):</a:t>
            </a:r>
            <a:endParaRPr sz="1600" b="1"/>
          </a:p>
          <a:p>
            <a:pPr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В наше время рынок веб-сайтов и мобильных приложений, предоставляющих рецепты, очень востребован. На сегодняшний день одним из самых популярных российских ресурсов с кулинарными рецептами является RussianFood. За последний месяц этот веб-сайт посетили около 45 миллионов пользователей, что свидетельствует о его высокой популярности. Более того, в период с 2022 по 2023 год данный ресурс продемонстрировал рост на 15% (https://www.similarweb.com/ru/website/russianfood.com/#traffic)</a:t>
            </a: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Также стоит отметить, что запрос "приложение с рецептами" согласно статистике поисковых запросов в Яндексе зафиксировал рост в 71% за период с 2021 по 2023 гг.  (https://wordstat.yandex.ru/#!/history?words=приложение%20с%20рецептами).</a:t>
            </a: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Основные «игроки» на рынке:</a:t>
            </a:r>
            <a:endParaRPr sz="1600" b="1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Вебсайты с рецептами (Allrescipes, Yummly, Food.ru), кулинарные книги, доставки еды, фастфуды.</a:t>
            </a: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Планируемая доля рынка:</a:t>
            </a:r>
            <a:b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</a:b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Стремимся занять 5% от российского рынка приложений и сайтов, посвященных кулинарии за счет выдающихся функций нашего приложения.</a:t>
            </a:r>
            <a:endParaRPr sz="1600"/>
          </a:p>
        </p:txBody>
      </p:sp>
      <p:pic>
        <p:nvPicPr>
          <p:cNvPr id="1566764358" name="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 rot="674485" flipH="0" flipV="0">
            <a:off x="8654142" y="1701521"/>
            <a:ext cx="2818071" cy="2818071"/>
          </a:xfrm>
          <a:prstGeom prst="rect">
            <a:avLst/>
          </a:prstGeom>
        </p:spPr>
      </p:pic>
      <p:pic>
        <p:nvPicPr>
          <p:cNvPr id="1023145697" name="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 rot="21207872">
            <a:off x="8406487" y="4126190"/>
            <a:ext cx="1523999" cy="152399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674992" y="402364"/>
              <a:ext cx="246574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БИЗНЕС-МОДЕЛЬ</a:t>
              </a:r>
              <a:endParaRPr/>
            </a:p>
          </p:txBody>
        </p:sp>
      </p:grpSp>
      <p:sp>
        <p:nvSpPr>
          <p:cNvPr id="9" name="TextBox 8"/>
          <p:cNvSpPr txBox="1"/>
          <p:nvPr/>
        </p:nvSpPr>
        <p:spPr bwMode="auto">
          <a:xfrm>
            <a:off x="325118" y="989962"/>
            <a:ext cx="6697077" cy="3109319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>
                <a:ln>
                  <a:noFill/>
                </a:ln>
                <a:solidFill>
                  <a:srgbClr val="08C8D6"/>
                </a:solidFill>
                <a:latin typeface="Arial"/>
                <a:ea typeface="Arial"/>
                <a:cs typeface="Arial"/>
              </a:rPr>
              <a:t>Модель монетизации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Приложение будет бесплатным, но в него будут интегрированы элементы ненавязчивой рекламы и возможности оформления подписки для доступа к эксклюзивным рецептам.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Стоимость и регулярность: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реклама, выскакивающая каждые 5 минут, подписка по цене $5 в месяц.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Основные каналы сбыта:</a:t>
            </a:r>
            <a:endParaRPr sz="1800" b="1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приложение, в котором показываются рецепты.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" name="TextBox 1"/>
          <p:cNvSpPr txBox="1"/>
          <p:nvPr/>
        </p:nvSpPr>
        <p:spPr bwMode="auto">
          <a:xfrm>
            <a:off x="340238" y="4478377"/>
            <a:ext cx="6683037" cy="2286359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>
                <a:ln>
                  <a:noFill/>
                </a:ln>
                <a:solidFill>
                  <a:srgbClr val="08C8D6"/>
                </a:solidFill>
                <a:latin typeface="Arial"/>
                <a:ea typeface="Arial"/>
                <a:cs typeface="Arial"/>
              </a:rPr>
              <a:t>Маркетинг и продвижение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Ценностное предложение:</a:t>
            </a:r>
            <a:endParaRPr sz="1800" b="1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Мы гарантируем качественные и соответствующие всем требованиям потребителя рецепты.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Основные каналы взаимодействия с пользователем: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Приложение, таргетированная реклама в ВК, чат-бот в Телеграме.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" name="TextBox 4"/>
          <p:cNvSpPr txBox="1"/>
          <p:nvPr/>
        </p:nvSpPr>
        <p:spPr bwMode="auto">
          <a:xfrm>
            <a:off x="7426957" y="2992365"/>
            <a:ext cx="4283397" cy="1737719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>
                <a:ln>
                  <a:noFill/>
                </a:ln>
                <a:solidFill>
                  <a:srgbClr val="08C8D6"/>
                </a:solidFill>
                <a:latin typeface="Arial"/>
                <a:ea typeface="Arial"/>
                <a:cs typeface="Arial"/>
              </a:rPr>
              <a:t>Партнёры: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Тех. карты ресторанов и кафе Тюмени, крупные каналы и сообщества в социальных сетях.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1647887879" name="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 rot="19321890">
            <a:off x="9960428" y="1650699"/>
            <a:ext cx="1523999" cy="1523999"/>
          </a:xfrm>
          <a:prstGeom prst="rect">
            <a:avLst/>
          </a:prstGeom>
        </p:spPr>
      </p:pic>
      <p:pic>
        <p:nvPicPr>
          <p:cNvPr id="1005647167" name="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 rot="1309953" flipH="0" flipV="0">
            <a:off x="9933788" y="1581325"/>
            <a:ext cx="1617856" cy="160437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4" y="330200"/>
              <a:ext cx="4306649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492113" y="402364"/>
              <a:ext cx="42338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РЕСУРСЫ: ДИАГРАММА ГАНТА</a:t>
              </a:r>
              <a:endParaRPr/>
            </a:p>
          </p:txBody>
        </p:sp>
      </p:grpSp>
      <p:sp>
        <p:nvSpPr>
          <p:cNvPr id="6" name="TextBox 5"/>
          <p:cNvSpPr txBox="1"/>
          <p:nvPr/>
        </p:nvSpPr>
        <p:spPr bwMode="auto">
          <a:xfrm>
            <a:off x="345439" y="6239357"/>
            <a:ext cx="4386865" cy="5794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Общий срок реализации проекта: 9 месяцев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  <p:graphicFrame>
        <p:nvGraphicFramePr>
          <p:cNvPr id="12" name="Таблица 11"/>
          <p:cNvGraphicFramePr>
            <a:graphicFrameLocks xmlns:a="http://schemas.openxmlformats.org/drawingml/2006/main" noGrp="1"/>
          </p:cNvGraphicFramePr>
          <p:nvPr/>
        </p:nvGraphicFramePr>
        <p:xfrm>
          <a:off x="257717" y="1178209"/>
          <a:ext cx="11584099" cy="5070631"/>
        </p:xfrm>
        <a:graphic>
          <a:graphicData uri="http://schemas.openxmlformats.org/drawingml/2006/table">
            <a:tbl>
              <a:tblPr firstRow="0" firstCol="0" lastRow="0" lastCol="0" bandRow="0" bandCol="0"/>
              <a:tblGrid>
                <a:gridCol w="1642686"/>
                <a:gridCol w="834493"/>
                <a:gridCol w="834493"/>
                <a:gridCol w="1278326"/>
                <a:gridCol w="360000"/>
                <a:gridCol w="450000"/>
                <a:gridCol w="540000"/>
                <a:gridCol w="540000"/>
                <a:gridCol w="450000"/>
                <a:gridCol w="360000"/>
                <a:gridCol w="900000"/>
                <a:gridCol w="810000"/>
                <a:gridCol w="630000"/>
                <a:gridCol w="630000"/>
                <a:gridCol w="1317750"/>
              </a:tblGrid>
              <a:tr h="456350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1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Задача</a:t>
                      </a:r>
                      <a:endParaRPr sz="1600"/>
                    </a:p>
                  </a:txBody>
                  <a:tcPr anchor="ctr">
                    <a:lnT w="6350" algn="ctr">
                      <a:solidFill>
                        <a:schemeClr val="tx1"/>
                      </a:solidFill>
                    </a:lnT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1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Дата начала</a:t>
                      </a:r>
                      <a:endParaRPr sz="1600"/>
                    </a:p>
                  </a:txBody>
                  <a:tcPr anchor="ctr">
                    <a:lnT w="6350" algn="ctr">
                      <a:solidFill>
                        <a:schemeClr val="tx1"/>
                      </a:solidFill>
                    </a:lnT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1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Дата завершения</a:t>
                      </a:r>
                      <a:endParaRPr sz="1600"/>
                    </a:p>
                  </a:txBody>
                  <a:tcPr anchor="ctr">
                    <a:lnT w="6350" algn="ctr">
                      <a:solidFill>
                        <a:schemeClr val="tx1"/>
                      </a:solidFill>
                    </a:lnT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1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Ответственный</a:t>
                      </a:r>
                      <a:endParaRPr sz="1600"/>
                    </a:p>
                  </a:txBody>
                  <a:tcPr anchor="ctr">
                    <a:lnT w="6350" algn="ctr">
                      <a:solidFill>
                        <a:schemeClr val="tx1"/>
                      </a:solidFill>
                    </a:lnT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2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ноя</a:t>
                      </a:r>
                      <a:endParaRPr sz="120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2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дек</a:t>
                      </a:r>
                      <a:endParaRPr sz="120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2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янв</a:t>
                      </a:r>
                      <a:endParaRPr sz="120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2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фев</a:t>
                      </a:r>
                      <a:endParaRPr sz="120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2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мар</a:t>
                      </a:r>
                      <a:endParaRPr sz="120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2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апр</a:t>
                      </a:r>
                      <a:endParaRPr sz="120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2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май</a:t>
                      </a:r>
                      <a:endParaRPr sz="120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2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июн</a:t>
                      </a:r>
                      <a:endParaRPr sz="120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sz="12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июл</a:t>
                      </a:r>
                      <a:endParaRPr sz="120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sz="12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авг</a:t>
                      </a:r>
                      <a:endParaRPr sz="120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sz="12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сен</a:t>
                      </a:r>
                      <a:endParaRPr sz="120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</a:tr>
              <a:tr h="276234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Исследование рынка и конкурентов</a:t>
                      </a:r>
                      <a:endParaRPr lang="ru-RU" sz="1200" b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01.11.2023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01.12.2023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Коротаева Т.В.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+</a:t>
                      </a:r>
                      <a:endParaRPr sz="120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+</a:t>
                      </a: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276234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Разработка концепции приложения</a:t>
                      </a:r>
                      <a:endParaRPr lang="ru-RU" sz="1200" b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01.12.2023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14.12.2023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Балковой В.А.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+</a:t>
                      </a: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276234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Прототипирование и дизайн</a:t>
                      </a:r>
                      <a:endParaRPr lang="ru-RU" sz="1200" b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14.12.2023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14.01.2024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Секацкий М.Д.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+</a:t>
                      </a: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+</a:t>
                      </a: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276234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Поиск рецептов</a:t>
                      </a:r>
                      <a:endParaRPr lang="ru-RU" sz="1200" b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14.01.2024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01.03.2024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Балковой В.А.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+</a:t>
                      </a: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+</a:t>
                      </a: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+</a:t>
                      </a: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276234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Разработка приложения</a:t>
                      </a:r>
                      <a:endParaRPr lang="ru-RU" sz="1200" b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01.03.2024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01.05.2024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Челышев К.Е..</a:t>
                      </a: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/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  <a:p>
                      <a:pPr algn="ctr">
                        <a:defRPr/>
                      </a:pPr>
                      <a:r>
                        <a:rPr lang="ru-RU" sz="1200" b="0" i="1" u="none" strike="noStrike" cap="none" spc="0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</a:rPr>
                        <a:t>Балковой В.А.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+</a:t>
                      </a: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+</a:t>
                      </a: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+</a:t>
                      </a: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276234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Тестирование и отладка</a:t>
                      </a:r>
                      <a:endParaRPr lang="ru-RU" sz="1200" b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01.05.2024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01.06.2024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Шикляев Р.C.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+</a:t>
                      </a: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+</a:t>
                      </a: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276234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Маркетинг и запуск продукта</a:t>
                      </a:r>
                      <a:endParaRPr lang="ru-RU" sz="1200" b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01.06.2024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01.07.2024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Коротаева Т.В.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+</a:t>
                      </a: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+</a:t>
                      </a: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276234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Продвижение в соц.сетях</a:t>
                      </a:r>
                      <a:endParaRPr lang="ru-RU" sz="1200" b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01.07.2024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01.09.2024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Секацкий М.Д.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+</a:t>
                      </a: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+</a:t>
                      </a: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+</a:t>
                      </a: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276234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Поддержка и обновление</a:t>
                      </a:r>
                      <a:endParaRPr lang="ru-RU" sz="1200" b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01.09.2024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далее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Шикляев Р.C.</a:t>
                      </a: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276234"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  <a:bevel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  <a:bevel/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276234"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276234"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  <a:miter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  <a:miter/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  <a:miter/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276234"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</a:tbl>
          </a:graphicData>
        </a:graphic>
      </p:graphicFrame>
      <p:cxnSp>
        <p:nvCxnSpPr>
          <p:cNvPr id="13" name="Прямая со стрелкой 12"/>
          <p:cNvCxnSpPr>
            <a:cxnSpLocks/>
          </p:cNvCxnSpPr>
          <p:nvPr/>
        </p:nvCxnSpPr>
        <p:spPr bwMode="auto">
          <a:xfrm flipH="1">
            <a:off x="7466038" y="905913"/>
            <a:ext cx="508000" cy="27229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 bwMode="auto">
          <a:xfrm>
            <a:off x="7924176" y="721246"/>
            <a:ext cx="1262369" cy="3051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2023-2024 гг.</a:t>
            </a:r>
            <a:endParaRPr/>
          </a:p>
        </p:txBody>
      </p:sp>
      <p:sp>
        <p:nvSpPr>
          <p:cNvPr id="854935096" name=""/>
          <p:cNvSpPr/>
          <p:nvPr/>
        </p:nvSpPr>
        <p:spPr bwMode="auto">
          <a:xfrm flipH="0" flipV="0">
            <a:off x="4927178" y="2067925"/>
            <a:ext cx="611625" cy="75198"/>
          </a:xfrm>
          <a:custGeom>
            <a:avLst/>
            <a:gdLst/>
            <a:ahLst/>
            <a:cxnLst/>
            <a:rect l="l" t="t" r="r" b="b"/>
            <a:pathLst>
              <a:path w="43200" h="0" fill="none" stroke="1" extrusionOk="0">
                <a:moveTo>
                  <a:pt x="0" y="0"/>
                </a:moveTo>
                <a:lnTo>
                  <a:pt x="43200" y="0"/>
                </a:lnTo>
              </a:path>
            </a:pathLst>
          </a:custGeom>
          <a:noFill/>
          <a:ln w="216000">
            <a:solidFill>
              <a:srgbClr val="FFFC54">
                <a:alpha val="49999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50808976" name=""/>
          <p:cNvSpPr/>
          <p:nvPr/>
        </p:nvSpPr>
        <p:spPr bwMode="auto">
          <a:xfrm>
            <a:off x="5362606" y="2442481"/>
            <a:ext cx="122464" cy="13606"/>
          </a:xfrm>
          <a:custGeom>
            <a:avLst/>
            <a:gdLst/>
            <a:ahLst/>
            <a:cxnLst/>
            <a:rect l="l" t="t" r="r" b="b"/>
            <a:pathLst>
              <a:path w="43200" h="43200" fill="none" stroke="1" extrusionOk="0">
                <a:moveTo>
                  <a:pt x="0" y="43200"/>
                </a:moveTo>
                <a:cubicBezTo>
                  <a:pt x="14400" y="0"/>
                  <a:pt x="28799" y="0"/>
                  <a:pt x="43200" y="0"/>
                </a:cubicBezTo>
              </a:path>
            </a:pathLst>
          </a:custGeom>
          <a:noFill/>
          <a:ln w="216000">
            <a:solidFill>
              <a:srgbClr val="FFFC54">
                <a:alpha val="49999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76932773" name=""/>
          <p:cNvSpPr/>
          <p:nvPr/>
        </p:nvSpPr>
        <p:spPr bwMode="auto">
          <a:xfrm>
            <a:off x="5280963" y="2816678"/>
            <a:ext cx="884464" cy="13606"/>
          </a:xfrm>
          <a:custGeom>
            <a:avLst/>
            <a:gdLst/>
            <a:ahLst/>
            <a:cxnLst/>
            <a:rect l="l" t="t" r="r" b="b"/>
            <a:pathLst>
              <a:path w="43200" h="43200" fill="none" stroke="1" extrusionOk="0">
                <a:moveTo>
                  <a:pt x="0" y="0"/>
                </a:moveTo>
                <a:cubicBezTo>
                  <a:pt x="1993" y="0"/>
                  <a:pt x="5316" y="0"/>
                  <a:pt x="7310" y="0"/>
                </a:cubicBezTo>
                <a:cubicBezTo>
                  <a:pt x="9969" y="0"/>
                  <a:pt x="11963" y="0"/>
                  <a:pt x="13956" y="0"/>
                </a:cubicBezTo>
                <a:cubicBezTo>
                  <a:pt x="15950" y="0"/>
                  <a:pt x="20603" y="0"/>
                  <a:pt x="22596" y="0"/>
                </a:cubicBezTo>
                <a:cubicBezTo>
                  <a:pt x="24590" y="0"/>
                  <a:pt x="26584" y="0"/>
                  <a:pt x="28578" y="0"/>
                </a:cubicBezTo>
                <a:cubicBezTo>
                  <a:pt x="31236" y="0"/>
                  <a:pt x="33895" y="0"/>
                  <a:pt x="37218" y="0"/>
                </a:cubicBezTo>
                <a:cubicBezTo>
                  <a:pt x="39212" y="43200"/>
                  <a:pt x="41206" y="43200"/>
                  <a:pt x="43200" y="43200"/>
                </a:cubicBezTo>
              </a:path>
            </a:pathLst>
          </a:custGeom>
          <a:noFill/>
          <a:ln w="216000">
            <a:solidFill>
              <a:srgbClr val="FFFC54">
                <a:alpha val="49999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5469213" name=""/>
          <p:cNvSpPr/>
          <p:nvPr/>
        </p:nvSpPr>
        <p:spPr bwMode="auto">
          <a:xfrm flipH="0" flipV="0">
            <a:off x="6838285" y="3442605"/>
            <a:ext cx="1319892" cy="45720"/>
          </a:xfrm>
          <a:custGeom>
            <a:avLst/>
            <a:gdLst/>
            <a:ahLst/>
            <a:cxnLst/>
            <a:rect l="l" t="t" r="r" b="b"/>
            <a:pathLst>
              <a:path w="43200" h="0" fill="none" stroke="1" extrusionOk="0">
                <a:moveTo>
                  <a:pt x="0" y="0"/>
                </a:moveTo>
                <a:cubicBezTo>
                  <a:pt x="2658" y="0"/>
                  <a:pt x="6646" y="0"/>
                  <a:pt x="9304" y="0"/>
                </a:cubicBezTo>
                <a:cubicBezTo>
                  <a:pt x="11963" y="0"/>
                  <a:pt x="14621" y="0"/>
                  <a:pt x="17279" y="0"/>
                </a:cubicBezTo>
                <a:cubicBezTo>
                  <a:pt x="19938" y="0"/>
                  <a:pt x="22596" y="0"/>
                  <a:pt x="25255" y="0"/>
                </a:cubicBezTo>
                <a:cubicBezTo>
                  <a:pt x="27249" y="0"/>
                  <a:pt x="30572" y="0"/>
                  <a:pt x="33230" y="0"/>
                </a:cubicBezTo>
                <a:cubicBezTo>
                  <a:pt x="35224" y="0"/>
                  <a:pt x="37218" y="0"/>
                  <a:pt x="39212" y="0"/>
                </a:cubicBezTo>
                <a:quadBezTo>
                  <a:pt x="41206" y="0"/>
                  <a:pt x="43200" y="0"/>
                </a:quadBezTo>
              </a:path>
            </a:pathLst>
          </a:custGeom>
          <a:noFill/>
          <a:ln w="216000">
            <a:solidFill>
              <a:srgbClr val="FFFC54">
                <a:alpha val="49999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17098424" name=""/>
          <p:cNvSpPr/>
          <p:nvPr/>
        </p:nvSpPr>
        <p:spPr bwMode="auto">
          <a:xfrm flipH="0" flipV="0">
            <a:off x="7831162" y="3823603"/>
            <a:ext cx="1161412" cy="13606"/>
          </a:xfrm>
          <a:custGeom>
            <a:avLst/>
            <a:gdLst/>
            <a:ahLst/>
            <a:cxnLst/>
            <a:rect l="l" t="t" r="r" b="b"/>
            <a:pathLst>
              <a:path w="43200" h="43200" fill="none" stroke="1" extrusionOk="0">
                <a:moveTo>
                  <a:pt x="0" y="43200"/>
                </a:moveTo>
                <a:cubicBezTo>
                  <a:pt x="4018" y="0"/>
                  <a:pt x="8037" y="0"/>
                  <a:pt x="13060" y="0"/>
                </a:cubicBezTo>
                <a:cubicBezTo>
                  <a:pt x="16074" y="0"/>
                  <a:pt x="19088" y="0"/>
                  <a:pt x="22102" y="0"/>
                </a:cubicBezTo>
                <a:cubicBezTo>
                  <a:pt x="25116" y="0"/>
                  <a:pt x="28130" y="0"/>
                  <a:pt x="31144" y="0"/>
                </a:cubicBezTo>
                <a:cubicBezTo>
                  <a:pt x="34158" y="0"/>
                  <a:pt x="37172" y="0"/>
                  <a:pt x="40186" y="0"/>
                </a:cubicBezTo>
                <a:lnTo>
                  <a:pt x="43200" y="0"/>
                </a:lnTo>
              </a:path>
            </a:pathLst>
          </a:custGeom>
          <a:noFill/>
          <a:ln w="216000">
            <a:solidFill>
              <a:srgbClr val="FFFC54">
                <a:alpha val="49999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44789783" name=""/>
          <p:cNvSpPr/>
          <p:nvPr/>
        </p:nvSpPr>
        <p:spPr bwMode="auto">
          <a:xfrm flipH="0" flipV="0">
            <a:off x="8640150" y="4229097"/>
            <a:ext cx="880797" cy="45720"/>
          </a:xfrm>
          <a:custGeom>
            <a:avLst/>
            <a:gdLst/>
            <a:ahLst/>
            <a:cxnLst/>
            <a:rect l="l" t="t" r="r" b="b"/>
            <a:pathLst>
              <a:path w="43200" h="0" fill="none" stroke="1" extrusionOk="0">
                <a:moveTo>
                  <a:pt x="0" y="0"/>
                </a:moveTo>
                <a:cubicBezTo>
                  <a:pt x="3702" y="0"/>
                  <a:pt x="7405" y="0"/>
                  <a:pt x="12342" y="0"/>
                </a:cubicBezTo>
                <a:cubicBezTo>
                  <a:pt x="16045" y="0"/>
                  <a:pt x="19748" y="0"/>
                  <a:pt x="24685" y="0"/>
                </a:cubicBezTo>
                <a:cubicBezTo>
                  <a:pt x="28388" y="0"/>
                  <a:pt x="32091" y="0"/>
                  <a:pt x="35794" y="0"/>
                </a:cubicBezTo>
                <a:quadBezTo>
                  <a:pt x="39497" y="0"/>
                  <a:pt x="43200" y="0"/>
                </a:quadBezTo>
              </a:path>
            </a:pathLst>
          </a:custGeom>
          <a:noFill/>
          <a:ln w="216000">
            <a:solidFill>
              <a:srgbClr val="FFFC54">
                <a:alpha val="49999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38686767" name=""/>
          <p:cNvSpPr/>
          <p:nvPr/>
        </p:nvSpPr>
        <p:spPr bwMode="auto">
          <a:xfrm>
            <a:off x="9248806" y="4626427"/>
            <a:ext cx="1523999" cy="27214"/>
          </a:xfrm>
          <a:custGeom>
            <a:avLst/>
            <a:gdLst/>
            <a:ahLst/>
            <a:cxnLst/>
            <a:rect l="l" t="t" r="r" b="b"/>
            <a:pathLst>
              <a:path w="43200" h="43200" fill="none" stroke="1" extrusionOk="0">
                <a:moveTo>
                  <a:pt x="0" y="0"/>
                </a:moveTo>
                <a:cubicBezTo>
                  <a:pt x="1157" y="0"/>
                  <a:pt x="2699" y="0"/>
                  <a:pt x="4628" y="0"/>
                </a:cubicBezTo>
                <a:cubicBezTo>
                  <a:pt x="6171" y="0"/>
                  <a:pt x="7328" y="0"/>
                  <a:pt x="8485" y="0"/>
                </a:cubicBezTo>
                <a:cubicBezTo>
                  <a:pt x="10028" y="0"/>
                  <a:pt x="11185" y="0"/>
                  <a:pt x="13114" y="0"/>
                </a:cubicBezTo>
                <a:cubicBezTo>
                  <a:pt x="14657" y="0"/>
                  <a:pt x="15814" y="0"/>
                  <a:pt x="17357" y="0"/>
                </a:cubicBezTo>
                <a:cubicBezTo>
                  <a:pt x="19285" y="0"/>
                  <a:pt x="20828" y="0"/>
                  <a:pt x="22371" y="0"/>
                </a:cubicBezTo>
                <a:cubicBezTo>
                  <a:pt x="23914" y="0"/>
                  <a:pt x="25457" y="0"/>
                  <a:pt x="26999" y="0"/>
                </a:cubicBezTo>
                <a:cubicBezTo>
                  <a:pt x="28542" y="0"/>
                  <a:pt x="29699" y="0"/>
                  <a:pt x="30857" y="0"/>
                </a:cubicBezTo>
                <a:cubicBezTo>
                  <a:pt x="33171" y="0"/>
                  <a:pt x="34714" y="0"/>
                  <a:pt x="36257" y="0"/>
                </a:cubicBezTo>
                <a:cubicBezTo>
                  <a:pt x="37799" y="21600"/>
                  <a:pt x="39342" y="43200"/>
                  <a:pt x="40885" y="43200"/>
                </a:cubicBezTo>
                <a:quadBezTo>
                  <a:pt x="42042" y="43200"/>
                  <a:pt x="43200" y="43200"/>
                </a:quadBezTo>
              </a:path>
            </a:pathLst>
          </a:custGeom>
          <a:noFill/>
          <a:ln w="216000">
            <a:solidFill>
              <a:srgbClr val="FFFC54">
                <a:alpha val="49999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201722821" name="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 flipH="0" flipV="0">
            <a:off x="4792739" y="326571"/>
            <a:ext cx="488224" cy="488224"/>
          </a:xfrm>
          <a:prstGeom prst="rect">
            <a:avLst/>
          </a:prstGeom>
        </p:spPr>
      </p:pic>
      <p:pic>
        <p:nvPicPr>
          <p:cNvPr id="2112206595" name="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 rot="1066182" flipH="0" flipV="0">
            <a:off x="10842877" y="5581766"/>
            <a:ext cx="1047749" cy="1047749"/>
          </a:xfrm>
          <a:prstGeom prst="rect">
            <a:avLst/>
          </a:prstGeom>
        </p:spPr>
      </p:pic>
      <p:sp>
        <p:nvSpPr>
          <p:cNvPr id="356451626" name=""/>
          <p:cNvSpPr/>
          <p:nvPr/>
        </p:nvSpPr>
        <p:spPr bwMode="auto">
          <a:xfrm flipH="0" flipV="0">
            <a:off x="5827274" y="3084737"/>
            <a:ext cx="1319892" cy="45720"/>
          </a:xfrm>
          <a:custGeom>
            <a:avLst/>
            <a:gdLst/>
            <a:ahLst/>
            <a:cxnLst/>
            <a:rect l="l" t="t" r="r" b="b"/>
            <a:pathLst>
              <a:path w="43200" h="0" fill="none" stroke="1" extrusionOk="0">
                <a:moveTo>
                  <a:pt x="0" y="0"/>
                </a:moveTo>
                <a:cubicBezTo>
                  <a:pt x="2658" y="0"/>
                  <a:pt x="6646" y="0"/>
                  <a:pt x="9304" y="0"/>
                </a:cubicBezTo>
                <a:cubicBezTo>
                  <a:pt x="11963" y="0"/>
                  <a:pt x="14621" y="0"/>
                  <a:pt x="17279" y="0"/>
                </a:cubicBezTo>
                <a:cubicBezTo>
                  <a:pt x="19938" y="0"/>
                  <a:pt x="22596" y="0"/>
                  <a:pt x="25255" y="0"/>
                </a:cubicBezTo>
                <a:cubicBezTo>
                  <a:pt x="27249" y="0"/>
                  <a:pt x="30572" y="0"/>
                  <a:pt x="33230" y="0"/>
                </a:cubicBezTo>
                <a:cubicBezTo>
                  <a:pt x="35224" y="0"/>
                  <a:pt x="37218" y="0"/>
                  <a:pt x="39212" y="0"/>
                </a:cubicBezTo>
                <a:quadBezTo>
                  <a:pt x="41206" y="0"/>
                  <a:pt x="43200" y="0"/>
                </a:quadBezTo>
              </a:path>
            </a:pathLst>
          </a:custGeom>
          <a:noFill/>
          <a:ln w="216000">
            <a:solidFill>
              <a:srgbClr val="FFFC54">
                <a:alpha val="49999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4" y="330200"/>
              <a:ext cx="4466951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492113" y="402364"/>
              <a:ext cx="43941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РЕСУРСЫ: ФИНАНСОВЫЙ ПЛАН</a:t>
              </a:r>
              <a:endParaRPr/>
            </a:p>
          </p:txBody>
        </p:sp>
      </p:grpSp>
      <p:sp>
        <p:nvSpPr>
          <p:cNvPr id="6" name="TextBox 5"/>
          <p:cNvSpPr txBox="1"/>
          <p:nvPr/>
        </p:nvSpPr>
        <p:spPr bwMode="auto">
          <a:xfrm>
            <a:off x="419313" y="6208618"/>
            <a:ext cx="5710722" cy="5794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Общая стоимость реализации проекта: 945 тысяч  рублей 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Период окупаемости: 16 месяцев</a:t>
            </a:r>
            <a:endParaRPr/>
          </a:p>
        </p:txBody>
      </p:sp>
      <p:graphicFrame>
        <p:nvGraphicFramePr>
          <p:cNvPr id="2" name="Таблица 4"/>
          <p:cNvGraphicFramePr>
            <a:graphicFrameLocks xmlns:a="http://schemas.openxmlformats.org/drawingml/2006/main" noGrp="1"/>
          </p:cNvGraphicFramePr>
          <p:nvPr/>
        </p:nvGraphicFramePr>
        <p:xfrm>
          <a:off x="96224" y="1092080"/>
          <a:ext cx="12134849" cy="4887238"/>
        </p:xfrm>
        <a:graphic>
          <a:graphicData uri="http://schemas.openxmlformats.org/drawingml/2006/table">
            <a:tbl>
              <a:tblPr firstRow="1" firstCol="0" lastRow="0" lastCol="0" bandRow="1" bandCol="0">
                <a:tableStyleId>{5C22544A-7EE6-4342-B048-85BDC9FD1C3A}</a:tableStyleId>
              </a:tblPr>
              <a:tblGrid>
                <a:gridCol w="3249417"/>
                <a:gridCol w="946541"/>
                <a:gridCol w="884450"/>
                <a:gridCol w="1123336"/>
                <a:gridCol w="1033957"/>
                <a:gridCol w="952296"/>
                <a:gridCol w="810000"/>
                <a:gridCol w="900000"/>
                <a:gridCol w="990000"/>
                <a:gridCol w="1121260"/>
              </a:tblGrid>
              <a:tr h="262298">
                <a:tc>
                  <a:txBody>
                    <a:bodyPr/>
                    <a:p>
                      <a:pPr algn="ctr">
                        <a:defRPr/>
                      </a:pPr>
                      <a:endParaRPr lang="ru-RU" sz="1200" b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янв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фев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мар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апр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май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июн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июл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авг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сен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62298">
                <a:tc gridSpan="10">
                  <a:txBody>
                    <a:bodyPr/>
                    <a:p>
                      <a:pPr marL="0" algn="l" defTabSz="914400">
                        <a:defRPr/>
                      </a:pPr>
                      <a:r>
                        <a:rPr lang="ru-RU" sz="1400" b="1">
                          <a:solidFill>
                            <a:schemeClr val="bg1"/>
                          </a:solidFill>
                          <a:latin typeface="Arial"/>
                          <a:ea typeface="Arial"/>
                          <a:cs typeface="Arial"/>
                        </a:rPr>
                        <a:t>Доходы: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</a:tr>
              <a:tr h="517411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Выручка от продажи продукции </a:t>
                      </a:r>
                      <a:r>
                        <a:rPr lang="ru-RU" sz="1100">
                          <a:latin typeface="Arial"/>
                          <a:cs typeface="Arial"/>
                        </a:rPr>
                        <a:t>(цена продукта * количество продаж)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20.000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50.000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100.000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145.000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170.000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262298">
                <a:tc gridSpan="10">
                  <a:txBody>
                    <a:bodyPr/>
                    <a:p>
                      <a:pPr>
                        <a:defRPr/>
                      </a:pPr>
                      <a:r>
                        <a:rPr lang="ru-RU" sz="14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Расходы: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190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</a:tr>
              <a:tr h="262298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Заработная плата специалистов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80.000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75.000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100.000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105.000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95.000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tx1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90.000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85.000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90.000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30.000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262298">
                <a:tc>
                  <a:txBody>
                    <a:bodyPr/>
                    <a:p>
                      <a:pPr algn="r"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-аналитик рынка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40.000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25.000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30.000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20.000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60.000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262298">
                <a:tc>
                  <a:txBody>
                    <a:bodyPr/>
                    <a:p>
                      <a:pPr algn="r"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-IT аналитик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20.000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20.000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368179">
                <a:tc>
                  <a:txBody>
                    <a:bodyPr/>
                    <a:p>
                      <a:pPr algn="r"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-дизайнер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15.000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75.000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30.000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368179">
                <a:tc>
                  <a:txBody>
                    <a:bodyPr/>
                    <a:p>
                      <a:pPr algn="r"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-программист-разработчик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30.000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60.000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70.000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50.000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194261">
                <a:tc>
                  <a:txBody>
                    <a:bodyPr/>
                    <a:p>
                      <a:pPr algn="r"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-СММщик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15.000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15.000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20.000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35.000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30.000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30.000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262298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Услуги привлеченных компаний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262298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Материалы и комплектующие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262298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Программное обеспечение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262298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Реклама и продвижение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30.000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30.000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40.000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45.000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30.000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20.000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262298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 b="1">
                          <a:latin typeface="Arial"/>
                          <a:cs typeface="Arial"/>
                        </a:rPr>
                        <a:t>ИТОГО (доходы – расходы)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-80.000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-75.000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-100.000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-125.000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-105.000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-80.000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30.000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25.000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120.000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560518155" name="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 flipH="0" flipV="0">
            <a:off x="4966606" y="169516"/>
            <a:ext cx="693964" cy="69396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928266" y="402364"/>
              <a:ext cx="195919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РЕЗУЛЬТАТЫ</a:t>
              </a:r>
              <a:endParaRPr/>
            </a:p>
          </p:txBody>
        </p:sp>
      </p:grpSp>
      <p:sp>
        <p:nvSpPr>
          <p:cNvPr id="9" name="TextBox 8"/>
          <p:cNvSpPr txBox="1"/>
          <p:nvPr/>
        </p:nvSpPr>
        <p:spPr bwMode="auto">
          <a:xfrm>
            <a:off x="325117" y="1209036"/>
            <a:ext cx="6809034" cy="51392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1" i="0" u="none" strike="noStrike" cap="none" spc="0">
                <a:ln>
                  <a:noFill/>
                </a:ln>
                <a:solidFill>
                  <a:prstClr val="black"/>
                </a:solidFill>
                <a:latin typeface="OpenSymbol"/>
                <a:ea typeface="OpenSymbol"/>
                <a:cs typeface="OpenSymbol"/>
              </a:rPr>
              <a:t>Количественные результаты:</a:t>
            </a:r>
            <a:endParaRPr sz="1600">
              <a:latin typeface="OpenSymbol"/>
              <a:cs typeface="OpenSymbol"/>
            </a:endParaRPr>
          </a:p>
          <a:p>
            <a:pPr>
              <a:lnSpc>
                <a:spcPct val="114999"/>
              </a:lnSpc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OpenSymbol"/>
                <a:ea typeface="OpenSymbol"/>
                <a:cs typeface="OpenSymbol"/>
              </a:rPr>
              <a:t>1. В течение первого месяца на сервисе зарегистрировалось более 400 пользователей.</a:t>
            </a:r>
            <a:endParaRPr sz="1600" b="0" i="0" u="none" strike="noStrike" cap="none" spc="0">
              <a:ln>
                <a:noFill/>
              </a:ln>
              <a:solidFill>
                <a:prstClr val="black"/>
              </a:solidFill>
              <a:latin typeface="OpenSymbol"/>
              <a:cs typeface="OpenSymbol"/>
            </a:endParaRPr>
          </a:p>
          <a:p>
            <a:pPr>
              <a:lnSpc>
                <a:spcPct val="114999"/>
              </a:lnSpc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OpenSymbol"/>
                <a:ea typeface="OpenSymbol"/>
                <a:cs typeface="OpenSymbol"/>
              </a:rPr>
              <a:t>2. Приложение получило оценку 4.5 с 50 отзывами с момента бета теста.</a:t>
            </a:r>
            <a:endParaRPr sz="1600" b="0" i="0" u="none" strike="noStrike" cap="none" spc="0">
              <a:ln>
                <a:noFill/>
              </a:ln>
              <a:solidFill>
                <a:prstClr val="black"/>
              </a:solidFill>
              <a:latin typeface="OpenSymbol"/>
              <a:cs typeface="OpenSymbol"/>
            </a:endParaRPr>
          </a:p>
          <a:p>
            <a:pPr>
              <a:lnSpc>
                <a:spcPct val="114999"/>
              </a:lnSpc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OpenSymbol"/>
                <a:ea typeface="OpenSymbol"/>
                <a:cs typeface="OpenSymbol"/>
              </a:rPr>
              <a:t>3. Продажи рекламы и подписок в приложении окупились на 9 месяце.</a:t>
            </a:r>
            <a:endParaRPr sz="1600" b="0" i="0" u="none" strike="noStrike" cap="none" spc="0">
              <a:ln>
                <a:noFill/>
              </a:ln>
              <a:solidFill>
                <a:prstClr val="black"/>
              </a:solidFill>
              <a:latin typeface="OpenSymbol"/>
              <a:cs typeface="OpenSymbol"/>
            </a:endParaRPr>
          </a:p>
          <a:p>
            <a:pPr>
              <a:lnSpc>
                <a:spcPct val="114999"/>
              </a:lnSpc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OpenSymbol"/>
                <a:ea typeface="OpenSymbol"/>
                <a:cs typeface="OpenSymbol"/>
              </a:rPr>
              <a:t>4. Команда приложения выросла до 20 человек.</a:t>
            </a:r>
            <a:endParaRPr sz="1600" b="0" i="0" u="none" strike="noStrike" cap="none" spc="0">
              <a:ln>
                <a:noFill/>
              </a:ln>
              <a:solidFill>
                <a:prstClr val="black"/>
              </a:solidFill>
              <a:latin typeface="OpenSymbol"/>
              <a:cs typeface="OpenSymbol"/>
            </a:endParaRPr>
          </a:p>
          <a:p>
            <a:pPr marL="0" marR="0" lvl="0" indent="0" algn="l" defTabSz="9144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OpenSymbol"/>
                <a:ea typeface="OpenSymbol"/>
                <a:cs typeface="OpenSymbol"/>
              </a:rPr>
              <a:t>5. На сервисе более 20 рецептов пользователей успешно прошли модерацию.</a:t>
            </a:r>
            <a:endParaRPr sz="1600" b="0" i="0" u="none" strike="noStrike" cap="none" spc="0">
              <a:ln>
                <a:noFill/>
              </a:ln>
              <a:solidFill>
                <a:prstClr val="black"/>
              </a:solidFill>
              <a:latin typeface="OpenSymbol"/>
              <a:cs typeface="OpenSymbol"/>
            </a:endParaRPr>
          </a:p>
          <a:p>
            <a:pPr marL="0" marR="0" lvl="0" indent="0" algn="l" defTabSz="9144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1600">
              <a:latin typeface="OpenSymbol"/>
              <a:cs typeface="OpenSymbol"/>
            </a:endParaRPr>
          </a:p>
          <a:p>
            <a:pPr marL="0" marR="0" lvl="0" indent="0" algn="l" defTabSz="9144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1" i="0" u="none" strike="noStrike" cap="none" spc="0">
                <a:ln>
                  <a:noFill/>
                </a:ln>
                <a:solidFill>
                  <a:prstClr val="black"/>
                </a:solidFill>
                <a:latin typeface="OpenSymbol"/>
                <a:ea typeface="OpenSymbol"/>
                <a:cs typeface="OpenSymbol"/>
              </a:rPr>
              <a:t>Качественные результаты:</a:t>
            </a:r>
            <a:endParaRPr sz="1600" b="1">
              <a:latin typeface="OpenSymbol"/>
              <a:cs typeface="OpenSymbol"/>
            </a:endParaRPr>
          </a:p>
          <a:p>
            <a:pPr>
              <a:lnSpc>
                <a:spcPct val="114999"/>
              </a:lnSpc>
              <a:defRPr/>
            </a:pPr>
            <a:r>
              <a:rPr lang="ru-RU" sz="1600" b="0" i="0" u="none" strike="noStrike" cap="none" spc="0">
                <a:solidFill>
                  <a:schemeClr val="tx1"/>
                </a:solidFill>
                <a:latin typeface="OpenSymbol"/>
                <a:ea typeface="OpenSymbol"/>
                <a:cs typeface="OpenSymbol"/>
              </a:rPr>
              <a:t>1. Пользователи повысили свой уровень навыка кулинарии.</a:t>
            </a:r>
            <a:endParaRPr sz="1600" b="0" i="0" u="none" strike="noStrike" cap="none" spc="0">
              <a:solidFill>
                <a:schemeClr val="tx1"/>
              </a:solidFill>
              <a:latin typeface="OpenSymbol"/>
              <a:cs typeface="OpenSymbol"/>
            </a:endParaRPr>
          </a:p>
          <a:p>
            <a:pPr>
              <a:lnSpc>
                <a:spcPct val="114999"/>
              </a:lnSpc>
              <a:defRPr/>
            </a:pPr>
            <a:r>
              <a:rPr lang="ru-RU" sz="1600" b="0" i="0" u="none" strike="noStrike" cap="none" spc="0">
                <a:solidFill>
                  <a:schemeClr val="tx1"/>
                </a:solidFill>
                <a:latin typeface="OpenSymbol"/>
                <a:ea typeface="OpenSymbol"/>
                <a:cs typeface="OpenSymbol"/>
              </a:rPr>
              <a:t>2. В социальных сетях стали появляться любительские сообщества, основанные на нашем приложении.</a:t>
            </a:r>
            <a:endParaRPr sz="1600" b="0" i="0" u="none" strike="noStrike" cap="none" spc="0">
              <a:solidFill>
                <a:schemeClr val="tx1"/>
              </a:solidFill>
              <a:latin typeface="OpenSymbol"/>
              <a:cs typeface="OpenSymbol"/>
            </a:endParaRPr>
          </a:p>
          <a:p>
            <a:pPr>
              <a:lnSpc>
                <a:spcPct val="114999"/>
              </a:lnSpc>
              <a:defRPr/>
            </a:pPr>
            <a:r>
              <a:rPr lang="ru-RU" sz="1600" b="0" i="0" u="none" strike="noStrike" cap="none" spc="0">
                <a:solidFill>
                  <a:schemeClr val="tx1"/>
                </a:solidFill>
                <a:latin typeface="OpenSymbol"/>
                <a:ea typeface="OpenSymbol"/>
                <a:cs typeface="OpenSymbol"/>
              </a:rPr>
              <a:t>3. Повышение удовлетворенности пользователей.</a:t>
            </a:r>
            <a:endParaRPr sz="1600" b="0" i="0" u="none" strike="noStrike" cap="none" spc="0">
              <a:solidFill>
                <a:schemeClr val="tx1"/>
              </a:solidFill>
              <a:latin typeface="OpenSymbol"/>
              <a:cs typeface="OpenSymbol"/>
            </a:endParaRPr>
          </a:p>
          <a:p>
            <a:pPr marL="0" marR="0" lvl="0" indent="0" algn="l" defTabSz="9144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solidFill>
                  <a:schemeClr val="tx1"/>
                </a:solidFill>
                <a:latin typeface="OpenSymbol"/>
                <a:ea typeface="OpenSymbol"/>
                <a:cs typeface="OpenSymbol"/>
              </a:rPr>
              <a:t>4. Благоприятная динамика качества рецептов.</a:t>
            </a:r>
            <a:endParaRPr lang="ru-RU" sz="1600" b="0" i="0" u="none" strike="noStrike" cap="none" spc="0">
              <a:solidFill>
                <a:schemeClr val="tx1"/>
              </a:solidFill>
              <a:latin typeface="OpenSymbol"/>
              <a:ea typeface="OpenSymbol"/>
              <a:cs typeface="OpenSymbol"/>
            </a:endParaRPr>
          </a:p>
          <a:p>
            <a:pPr marL="0" marR="0" lvl="0" indent="0" algn="l" defTabSz="9144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solidFill>
                  <a:schemeClr val="tx1"/>
                </a:solidFill>
                <a:latin typeface="OpenSymbol"/>
                <a:ea typeface="OpenSymbol"/>
                <a:cs typeface="OpenSymbol"/>
              </a:rPr>
              <a:t>5. Расширение функционала приложения со временем.</a:t>
            </a:r>
            <a:endParaRPr lang="ru-RU" sz="1600">
              <a:latin typeface="OpenSymbol"/>
              <a:cs typeface="OpenSymbol"/>
            </a:endParaRPr>
          </a:p>
        </p:txBody>
      </p:sp>
      <p:pic>
        <p:nvPicPr>
          <p:cNvPr id="914844878" name="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 rot="21022165" flipH="0" flipV="0">
            <a:off x="7660821" y="3783744"/>
            <a:ext cx="2518714" cy="2518714"/>
          </a:xfrm>
          <a:prstGeom prst="rect">
            <a:avLst/>
          </a:prstGeom>
        </p:spPr>
      </p:pic>
      <p:pic>
        <p:nvPicPr>
          <p:cNvPr id="482964822" name="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 rot="716048" flipH="0" flipV="0">
            <a:off x="9265404" y="1521930"/>
            <a:ext cx="2497211" cy="2497211"/>
          </a:xfrm>
          <a:prstGeom prst="rect">
            <a:avLst/>
          </a:prstGeom>
        </p:spPr>
      </p:pic>
      <p:pic>
        <p:nvPicPr>
          <p:cNvPr id="923567410" name="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 rot="0" flipH="0" flipV="0">
            <a:off x="10052685" y="2089896"/>
            <a:ext cx="1167577" cy="116757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1192763" y="402364"/>
              <a:ext cx="143019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ВЫВОДЫ</a:t>
              </a:r>
              <a:endParaRPr/>
            </a:p>
          </p:txBody>
        </p:sp>
      </p:grpSp>
      <p:sp>
        <p:nvSpPr>
          <p:cNvPr id="9" name="TextBox 8"/>
          <p:cNvSpPr txBox="1"/>
          <p:nvPr/>
        </p:nvSpPr>
        <p:spPr bwMode="auto">
          <a:xfrm flipH="0" flipV="0">
            <a:off x="325119" y="1209038"/>
            <a:ext cx="11568094" cy="33836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OpenSymbol"/>
                <a:ea typeface="OpenSymbol"/>
                <a:cs typeface="OpenSymbol"/>
              </a:rPr>
              <a:t>Проект целесообразен для реализации по следующим причинам:</a:t>
            </a:r>
            <a:endParaRPr>
              <a:latin typeface="OpenSymbol"/>
              <a:cs typeface="OpenSymbol"/>
            </a:endParaRPr>
          </a:p>
          <a:p>
            <a:pPr marL="283879" indent="-283879" algn="just">
              <a:buFont typeface="Arial"/>
              <a:buChar char="•"/>
              <a:defRPr/>
            </a:pPr>
            <a:r>
              <a:rPr lang="ru-RU" sz="1800" b="0" i="0" u="none" strike="noStrike" cap="none" spc="0">
                <a:solidFill>
                  <a:schemeClr val="tx1"/>
                </a:solidFill>
                <a:latin typeface="OpenSymbol"/>
                <a:ea typeface="OpenSymbol"/>
                <a:cs typeface="OpenSymbol"/>
              </a:rPr>
              <a:t>Результаты опросов подтвердили нашу гипотезу, что значит, что приложение востребовано для нашей целевой аудитории.</a:t>
            </a:r>
            <a:endParaRPr sz="1800" b="0" i="0" u="none" strike="noStrike" cap="none" spc="0">
              <a:solidFill>
                <a:schemeClr val="tx1"/>
              </a:solidFill>
              <a:latin typeface="OpenSymbol"/>
              <a:cs typeface="OpenSymbol"/>
            </a:endParaRPr>
          </a:p>
          <a:p>
            <a:pPr marL="283879" marR="0" lvl="0" indent="-283879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1800" b="0" i="0" u="none" strike="noStrike" cap="none" spc="0">
                <a:solidFill>
                  <a:schemeClr val="tx1"/>
                </a:solidFill>
                <a:latin typeface="OpenSymbol"/>
                <a:ea typeface="OpenSymbol"/>
                <a:cs typeface="OpenSymbol"/>
              </a:rPr>
              <a:t>Приложения с подбором рецептов, учитывая имеющиеся ингридиенты и предпочтения нет, что делает наш продукт уникальным.</a:t>
            </a:r>
            <a:endParaRPr>
              <a:latin typeface="OpenSymbol"/>
              <a:cs typeface="OpenSymbol"/>
            </a:endParaRPr>
          </a:p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1800" b="0" i="0" u="none" strike="noStrike" cap="none" spc="0">
              <a:ln>
                <a:noFill/>
              </a:ln>
              <a:solidFill>
                <a:prstClr val="black"/>
              </a:solidFill>
              <a:latin typeface="OpenSymbol"/>
              <a:cs typeface="OpenSymbol"/>
            </a:endParaRPr>
          </a:p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OpenSymbol"/>
                <a:ea typeface="OpenSymbol"/>
                <a:cs typeface="OpenSymbol"/>
              </a:rPr>
              <a:t>В среднесрочной перспективе (3-5 лет) мы планируем: </a:t>
            </a:r>
            <a:endParaRPr sz="1800" b="0" i="0" u="none" strike="noStrike" cap="none" spc="0">
              <a:ln>
                <a:noFill/>
              </a:ln>
              <a:solidFill>
                <a:prstClr val="black"/>
              </a:solidFill>
              <a:latin typeface="OpenSymbol"/>
              <a:cs typeface="OpenSymbol"/>
            </a:endParaRPr>
          </a:p>
          <a:p>
            <a:pPr algn="just"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OpenSymbol"/>
                <a:ea typeface="OpenSymbol"/>
                <a:cs typeface="OpenSymbol"/>
              </a:rPr>
              <a:t>Расширение функциональности: Мы планируем добавить новые функции, такие как интеграция с приложениями для отслеживания питания, возможность делиться рецептами с друзьями и.т.д.</a:t>
            </a:r>
            <a:endParaRPr sz="1800" b="0" i="0" u="none" strike="noStrike" cap="none" spc="0">
              <a:ln>
                <a:noFill/>
              </a:ln>
              <a:solidFill>
                <a:prstClr val="black"/>
              </a:solidFill>
              <a:latin typeface="OpenSymbol"/>
              <a:cs typeface="OpenSymbol"/>
            </a:endParaRPr>
          </a:p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OpenSymbol"/>
                <a:ea typeface="OpenSymbol"/>
                <a:cs typeface="OpenSymbol"/>
              </a:rPr>
              <a:t>Глобализация: Мы намерены расширить нашу целевую аудиторию, предлагая приложение на разных языках и адаптируя рецепты под различные культурные предпочтения.</a:t>
            </a:r>
            <a:endParaRPr sz="1800" b="0" i="0" u="none" strike="noStrike" cap="none" spc="0">
              <a:ln>
                <a:noFill/>
              </a:ln>
              <a:solidFill>
                <a:prstClr val="black"/>
              </a:solidFill>
              <a:latin typeface="OpenSymbol"/>
              <a:cs typeface="OpenSymbol"/>
            </a:endParaRPr>
          </a:p>
        </p:txBody>
      </p:sp>
      <p:pic>
        <p:nvPicPr>
          <p:cNvPr id="834194114" name="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 flipH="0" flipV="0">
            <a:off x="7319868" y="4637198"/>
            <a:ext cx="2749643" cy="2063749"/>
          </a:xfrm>
          <a:prstGeom prst="rect">
            <a:avLst/>
          </a:prstGeom>
        </p:spPr>
      </p:pic>
      <p:pic>
        <p:nvPicPr>
          <p:cNvPr id="1555824538" name="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 flipH="0" flipV="0">
            <a:off x="2253166" y="4698999"/>
            <a:ext cx="2951082" cy="194014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theme/_rels/theme1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0</Words>
  <Application>R7-Office/7.4.0.112</Application>
  <DocSecurity>0</DocSecurity>
  <PresentationFormat>Широкоэкранный</PresentationFormat>
  <Paragraphs>0</Paragraphs>
  <Slides>18</Slides>
  <Notes>18</Notes>
  <HiddenSlides>0</HiddenSlides>
  <MMClips>2</MMClips>
  <ScaleCrop>0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Theme 1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Manager/>
  <Company/>
  <LinksUpToDate>0</LinksUpToDate>
  <SharedDoc>0</SharedDoc>
  <HyperlinkBase/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Ермакова Ирина Игоревна</dc:creator>
  <cp:keywords/>
  <dc:description/>
  <dc:identifier/>
  <dc:language/>
  <cp:lastModifiedBy>Кирилл Челышев</cp:lastModifiedBy>
  <cp:revision>55</cp:revision>
  <dcterms:created xsi:type="dcterms:W3CDTF">2023-09-23T09:41:00Z</dcterms:created>
  <dcterms:modified xsi:type="dcterms:W3CDTF">2023-10-23T20:36:23Z</dcterms:modified>
  <cp:category/>
  <cp:contentStatus/>
  <cp:version/>
</cp:coreProperties>
</file>