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8" roundtripDataSignature="AMtx7mjKfU/qOTsLRFt+ZuIub5jubVEd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4" name="Google Shape;184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2" name="Google Shape;192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3" name="Google Shape;203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7" name="Google Shape;23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38" name="Google Shape;238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5" name="Google Shape;245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ru-RU" sz="1200"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3" name="Google Shape;253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1" name="Google Shape;261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3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3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3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3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3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/>
        </p:nvSpPr>
        <p:spPr>
          <a:xfrm>
            <a:off x="666750" y="2235200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ct val="100000"/>
              <a:buFont typeface="Arial"/>
              <a:buNone/>
            </a:pPr>
            <a:r>
              <a:rPr b="1" lang="ru-RU" sz="5000">
                <a:solidFill>
                  <a:srgbClr val="414042"/>
                </a:solidFill>
              </a:rPr>
              <a:t>Цифровая платформа для поддержки и продвижения молодежных предпринимателей в Свердловской области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sp>
        <p:nvSpPr>
          <p:cNvPr id="171" name="Google Shape;171;p2"/>
          <p:cNvSpPr txBox="1"/>
          <p:nvPr/>
        </p:nvSpPr>
        <p:spPr>
          <a:xfrm>
            <a:off x="1081573" y="2621869"/>
            <a:ext cx="10028853" cy="20994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Недостаток доступной информации о поддержке для молодых предпринимателей, ограниченная консультационная помощь, изоляция и отсутствие сетевого взаимодействия.</a:t>
            </a:r>
            <a:endParaRPr/>
          </a:p>
        </p:txBody>
      </p:sp>
      <p:cxnSp>
        <p:nvCxnSpPr>
          <p:cNvPr id="172" name="Google Shape;172;p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sp>
        <p:nvSpPr>
          <p:cNvPr id="179" name="Google Shape;179;p3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Создание сервиса-взаимодействия молодёжи Свердловской области и институтов развития молодёжного предпринимательства.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Одним из главных держателей проблемы будут являться Субъекты МСП, Областной фонд поддержки предпринимателей и т.д.</a:t>
            </a:r>
            <a:endParaRPr/>
          </a:p>
        </p:txBody>
      </p:sp>
      <p:cxnSp>
        <p:nvCxnSpPr>
          <p:cNvPr id="180" name="Google Shape;180;p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sp>
        <p:nvSpPr>
          <p:cNvPr id="187" name="Google Shape;187;p4"/>
          <p:cNvSpPr txBox="1"/>
          <p:nvPr/>
        </p:nvSpPr>
        <p:spPr>
          <a:xfrm>
            <a:off x="990600" y="2111829"/>
            <a:ext cx="10515600" cy="26219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1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Характеристики продукта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 должен обладать удобным UX/UI интерфейсом, функционалом взаимодействия и выдачи результата, для разных целевых аудиторий.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Содержать встроенный механизм регулирования актуальной информации о мерах поддержки молодых предпринимателей в Свердловской области.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Иметь встроенный механизм персонализации актуальных предложений поддержки, в зависимости от специализации проекта, ресурсов, длительности реализации проекта.</a:t>
            </a:r>
            <a:endParaRPr/>
          </a:p>
        </p:txBody>
      </p:sp>
      <p:cxnSp>
        <p:nvCxnSpPr>
          <p:cNvPr id="188" name="Google Shape;188;p4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5"/>
          <p:cNvSpPr txBox="1"/>
          <p:nvPr/>
        </p:nvSpPr>
        <p:spPr>
          <a:xfrm>
            <a:off x="990600" y="457200"/>
            <a:ext cx="2853612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cxnSp>
        <p:nvCxnSpPr>
          <p:cNvPr id="195" name="Google Shape;195;p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96" name="Google Shape;196;p5"/>
          <p:cNvSpPr/>
          <p:nvPr/>
        </p:nvSpPr>
        <p:spPr>
          <a:xfrm>
            <a:off x="4031537" y="627202"/>
            <a:ext cx="1230928" cy="414697"/>
          </a:xfrm>
          <a:prstGeom prst="roundRect">
            <a:avLst>
              <a:gd fmla="val 16667" name="adj"/>
            </a:avLst>
          </a:prstGeom>
          <a:solidFill>
            <a:srgbClr val="13B3BC"/>
          </a:solidFill>
          <a:ln cap="flat" cmpd="sng" w="12700">
            <a:solidFill>
              <a:srgbClr val="13B3B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5"/>
          <p:cNvSpPr txBox="1"/>
          <p:nvPr/>
        </p:nvSpPr>
        <p:spPr>
          <a:xfrm>
            <a:off x="4031537" y="605860"/>
            <a:ext cx="1230928" cy="6047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62500"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b="1" i="0" lang="ru-RU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TRL 1</a:t>
            </a:r>
            <a:endParaRPr b="1" i="0" sz="4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5"/>
          <p:cNvSpPr txBox="1"/>
          <p:nvPr/>
        </p:nvSpPr>
        <p:spPr>
          <a:xfrm>
            <a:off x="1280886" y="2429006"/>
            <a:ext cx="10515600" cy="13250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Сервис E’КОННЕКТ, обеспечивает удобный и интуитивно понятный интерфейс для взаимодействия различных целевых аудиторий - от начинающих предпринимателей до опытных бизнесменов. Платформа предоставляет доступ к полному спектру мер поддержки молодых предпринимателей в Свердловской области.</a:t>
            </a:r>
            <a:endParaRPr/>
          </a:p>
        </p:txBody>
      </p:sp>
      <p:pic>
        <p:nvPicPr>
          <p:cNvPr id="199" name="Google Shape;199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26872" y="3754017"/>
            <a:ext cx="5138255" cy="4598739"/>
          </a:xfrm>
          <a:prstGeom prst="roundRect">
            <a:avLst>
              <a:gd fmla="val 8594" name="adj"/>
            </a:avLst>
          </a:prstGeom>
          <a:solidFill>
            <a:srgbClr val="ECECEC"/>
          </a:solidFill>
          <a:ln>
            <a:noFill/>
          </a:ln>
          <a:effectLst>
            <a:reflection blurRad="0" dir="5400000" dist="5000" endA="0" endPos="28000" kx="0" rotWithShape="0" algn="bl" stA="38000" stPos="0" sy="-100000" ky="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6"/>
          <p:cNvSpPr txBox="1"/>
          <p:nvPr/>
        </p:nvSpPr>
        <p:spPr>
          <a:xfrm>
            <a:off x="803275" y="457200"/>
            <a:ext cx="8210096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Путь пользователя</a:t>
            </a:r>
            <a:endParaRPr/>
          </a:p>
        </p:txBody>
      </p:sp>
      <p:cxnSp>
        <p:nvCxnSpPr>
          <p:cNvPr id="206" name="Google Shape;206;p6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07" name="Google Shape;207;p6"/>
          <p:cNvSpPr txBox="1"/>
          <p:nvPr/>
        </p:nvSpPr>
        <p:spPr>
          <a:xfrm>
            <a:off x="4031537" y="605860"/>
            <a:ext cx="1230928" cy="6047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t/>
            </a:r>
            <a:endParaRPr b="1" i="0" sz="4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8" name="Google Shape;208;p6"/>
          <p:cNvCxnSpPr/>
          <p:nvPr/>
        </p:nvCxnSpPr>
        <p:spPr>
          <a:xfrm>
            <a:off x="955675" y="6232849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09" name="Google Shape;209;p6"/>
          <p:cNvSpPr txBox="1"/>
          <p:nvPr/>
        </p:nvSpPr>
        <p:spPr>
          <a:xfrm>
            <a:off x="803276" y="1708085"/>
            <a:ext cx="2229174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ct val="100000"/>
              <a:buFont typeface="Arial"/>
              <a:buNone/>
            </a:pPr>
            <a:r>
              <a:rPr b="0" i="0" lang="ru-RU" sz="2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0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b="0" i="0" lang="ru-RU" sz="2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Знакомство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ct val="100000"/>
              <a:buFont typeface="Arial"/>
              <a:buNone/>
            </a:pPr>
            <a:r>
              <a:rPr b="0" i="0" lang="ru-RU" sz="2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 платформой</a:t>
            </a:r>
            <a:endParaRPr b="0" i="0" sz="44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0" name="Google Shape;210;p6"/>
          <p:cNvCxnSpPr/>
          <p:nvPr/>
        </p:nvCxnSpPr>
        <p:spPr>
          <a:xfrm>
            <a:off x="3237722" y="2136710"/>
            <a:ext cx="699278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211" name="Google Shape;211;p6"/>
          <p:cNvSpPr txBox="1"/>
          <p:nvPr/>
        </p:nvSpPr>
        <p:spPr>
          <a:xfrm>
            <a:off x="4147877" y="1609317"/>
            <a:ext cx="3745822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0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b="0" i="0" lang="ru-RU" sz="2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Авторизация</a:t>
            </a:r>
            <a:endParaRPr/>
          </a:p>
        </p:txBody>
      </p:sp>
      <p:cxnSp>
        <p:nvCxnSpPr>
          <p:cNvPr id="212" name="Google Shape;212;p6"/>
          <p:cNvCxnSpPr/>
          <p:nvPr/>
        </p:nvCxnSpPr>
        <p:spPr>
          <a:xfrm>
            <a:off x="6680720" y="2136710"/>
            <a:ext cx="699278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213" name="Google Shape;213;p6"/>
          <p:cNvSpPr txBox="1"/>
          <p:nvPr/>
        </p:nvSpPr>
        <p:spPr>
          <a:xfrm>
            <a:off x="7580410" y="1777268"/>
            <a:ext cx="3037825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ct val="100000"/>
              <a:buFont typeface="Arial"/>
              <a:buNone/>
            </a:pPr>
            <a:r>
              <a:rPr b="0" i="0" lang="ru-RU" sz="2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3. Персонализация предложений поддержка</a:t>
            </a:r>
            <a:endParaRPr b="0" i="0" sz="44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4" name="Google Shape;214;p6"/>
          <p:cNvCxnSpPr/>
          <p:nvPr/>
        </p:nvCxnSpPr>
        <p:spPr>
          <a:xfrm>
            <a:off x="5262465" y="2565335"/>
            <a:ext cx="0" cy="345816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15" name="Google Shape;215;p6"/>
          <p:cNvSpPr txBox="1"/>
          <p:nvPr/>
        </p:nvSpPr>
        <p:spPr>
          <a:xfrm>
            <a:off x="3587361" y="3009919"/>
            <a:ext cx="3745822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62500"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ct val="100000"/>
              <a:buFont typeface="Arial"/>
              <a:buNone/>
            </a:pPr>
            <a:r>
              <a:rPr b="0" i="0" lang="ru-RU" sz="2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Формирование рейтинга достижений на основании, которого партнёры смогут предложить уникальное предложение для пользователей</a:t>
            </a:r>
            <a:endParaRPr/>
          </a:p>
        </p:txBody>
      </p:sp>
      <p:sp>
        <p:nvSpPr>
          <p:cNvPr id="216" name="Google Shape;216;p6"/>
          <p:cNvSpPr txBox="1"/>
          <p:nvPr/>
        </p:nvSpPr>
        <p:spPr>
          <a:xfrm>
            <a:off x="803275" y="4565954"/>
            <a:ext cx="3037825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ct val="100000"/>
              <a:buFont typeface="Arial"/>
              <a:buNone/>
            </a:pPr>
            <a:r>
              <a:rPr b="0" i="0" lang="ru-RU" sz="2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4. Доступ к консультационной поддержке ресурсов</a:t>
            </a:r>
            <a:endParaRPr b="0" i="0" sz="44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6"/>
          <p:cNvSpPr txBox="1"/>
          <p:nvPr/>
        </p:nvSpPr>
        <p:spPr>
          <a:xfrm>
            <a:off x="4295358" y="4565954"/>
            <a:ext cx="3745822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200"/>
              <a:buFont typeface="Arial"/>
              <a:buNone/>
            </a:pPr>
            <a:r>
              <a:rPr b="0" i="0" lang="ru-RU" sz="22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5. Календарь мероприятий на основании персонализации</a:t>
            </a:r>
            <a:endParaRPr/>
          </a:p>
        </p:txBody>
      </p:sp>
      <p:sp>
        <p:nvSpPr>
          <p:cNvPr id="218" name="Google Shape;218;p6"/>
          <p:cNvSpPr txBox="1"/>
          <p:nvPr/>
        </p:nvSpPr>
        <p:spPr>
          <a:xfrm>
            <a:off x="8350900" y="4526601"/>
            <a:ext cx="3037825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6. Чат коммьюнити по направлениям</a:t>
            </a:r>
            <a:endParaRPr b="0" i="0" sz="44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7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sp>
        <p:nvSpPr>
          <p:cNvPr id="225" name="Google Shape;225;p7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Проект направлен на развитие молодежного предпринимательства в Свердловской области и охватывает несколько потенциальных рынков. Мы предлагаем образовательные программы, консультационную поддержку и информационные услуги для молодых предпринимателей, что активизирует интерес образовательного, консалтингового и информационного рынков. Кроме того, в случае использования технологических инноваций, мы затрагиваем и рынок технологических решенийПотенциальные потребительские сегменты.</a:t>
            </a:r>
            <a:endParaRPr/>
          </a:p>
          <a:p>
            <a:pPr indent="-205105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6" name="Google Shape;226;p7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8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/>
          </a:p>
        </p:txBody>
      </p:sp>
      <p:sp>
        <p:nvSpPr>
          <p:cNvPr id="233" name="Google Shape;233;p8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Сравнительный анализ с прямыми и косвенными конкурентами по характеристикам, цене и функционалу продукта, сильные и слабые стороны продукта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Конкурентное преимущество продукта</a:t>
            </a:r>
            <a:endParaRPr/>
          </a:p>
          <a:p>
            <a:pPr indent="-1651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4" name="Google Shape;234;p8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9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cxnSp>
        <p:nvCxnSpPr>
          <p:cNvPr id="241" name="Google Shape;241;p9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242" name="Google Shape;242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51586" y="1541864"/>
            <a:ext cx="6380170" cy="49988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0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/>
          </a:p>
        </p:txBody>
      </p:sp>
      <p:sp>
        <p:nvSpPr>
          <p:cNvPr id="249" name="Google Shape;249;p10"/>
          <p:cNvSpPr txBox="1"/>
          <p:nvPr/>
        </p:nvSpPr>
        <p:spPr>
          <a:xfrm>
            <a:off x="990600" y="1978025"/>
            <a:ext cx="10515600" cy="38349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62500" lnSpcReduction="20000"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1. Исследование и анализ Декабрь-Январь (Изучение текущего состояния молодёжного предпринимательства, Определение основных проблем и потребностей молодых предпринимателей, Бенчмаркинг)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2. Разработка и тестирование Февраль-Март (Создание прототипа сервиса, Получение обратной связи от пользователей, Привлечения мнения экспертов от пользователей)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3. Запуск и продвижение Апрель – Май (Запуск сервиса в бета-версии, Расширение функционала сервиса по мере получения обратной связи, Маркетинговое продвижение сервиса)</a:t>
            </a:r>
            <a:endParaRPr/>
          </a:p>
        </p:txBody>
      </p:sp>
      <p:cxnSp>
        <p:nvCxnSpPr>
          <p:cNvPr id="250" name="Google Shape;250;p10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1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/>
          </a:p>
        </p:txBody>
      </p:sp>
      <p:sp>
        <p:nvSpPr>
          <p:cNvPr id="257" name="Google Shape;257;p11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Проджект-менеджер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IT-разработчик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Менеджер проекта</a:t>
            </a:r>
            <a:endParaRPr/>
          </a:p>
        </p:txBody>
      </p:sp>
      <p:cxnSp>
        <p:nvCxnSpPr>
          <p:cNvPr id="258" name="Google Shape;258;p11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2"/>
          <p:cNvSpPr txBox="1"/>
          <p:nvPr/>
        </p:nvSpPr>
        <p:spPr>
          <a:xfrm>
            <a:off x="746374" y="1769119"/>
            <a:ext cx="6335700" cy="22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2023-11-28T09:56:41Z</dcterms:created>
  <dc:creator>Руковичникова Анастасия Романовна</dc:creator>
</cp:coreProperties>
</file>