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69" r:id="rId16"/>
    <p:sldId id="270" r:id="rId17"/>
  </p:sldIdLst>
  <p:sldSz cx="12192000" cy="6858000"/>
  <p:notesSz cx="12192000" cy="685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DD69C7"/>
    <a:srgbClr val="A82A8D"/>
    <a:srgbClr val="B878B8"/>
    <a:srgbClr val="AA4C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D0AB6-BA24-4CB7-B477-D9A4025282C8}" v="2" dt="2023-11-21T14:33:19.281"/>
  </p1510:revLst>
</p1510:revInfo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5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а Голубева" userId="26f4bfeae279db0c" providerId="LiveId" clId="{3CED0AB6-BA24-4CB7-B477-D9A4025282C8}"/>
    <pc:docChg chg="custSel modSld">
      <pc:chgData name="Ника Голубева" userId="26f4bfeae279db0c" providerId="LiveId" clId="{3CED0AB6-BA24-4CB7-B477-D9A4025282C8}" dt="2023-11-21T14:34:12.250" v="241" actId="1076"/>
      <pc:docMkLst>
        <pc:docMk/>
      </pc:docMkLst>
      <pc:sldChg chg="modSp mod">
        <pc:chgData name="Ника Голубева" userId="26f4bfeae279db0c" providerId="LiveId" clId="{3CED0AB6-BA24-4CB7-B477-D9A4025282C8}" dt="2023-11-21T14:24:49.817" v="27" actId="20577"/>
        <pc:sldMkLst>
          <pc:docMk/>
          <pc:sldMk cId="0" sldId="256"/>
        </pc:sldMkLst>
        <pc:spChg chg="mod">
          <ac:chgData name="Ника Голубева" userId="26f4bfeae279db0c" providerId="LiveId" clId="{3CED0AB6-BA24-4CB7-B477-D9A4025282C8}" dt="2023-11-21T14:24:49.817" v="27" actId="20577"/>
          <ac:spMkLst>
            <pc:docMk/>
            <pc:sldMk cId="0" sldId="256"/>
            <ac:spMk id="106" creationId="{00000000-0000-0000-0000-000000000000}"/>
          </ac:spMkLst>
        </pc:spChg>
      </pc:sldChg>
      <pc:sldChg chg="delSp modSp mod">
        <pc:chgData name="Ника Голубева" userId="26f4bfeae279db0c" providerId="LiveId" clId="{3CED0AB6-BA24-4CB7-B477-D9A4025282C8}" dt="2023-11-21T14:26:51.333" v="197" actId="404"/>
        <pc:sldMkLst>
          <pc:docMk/>
          <pc:sldMk cId="0" sldId="257"/>
        </pc:sldMkLst>
        <pc:spChg chg="mod">
          <ac:chgData name="Ника Голубева" userId="26f4bfeae279db0c" providerId="LiveId" clId="{3CED0AB6-BA24-4CB7-B477-D9A4025282C8}" dt="2023-11-21T14:26:51.333" v="197" actId="404"/>
          <ac:spMkLst>
            <pc:docMk/>
            <pc:sldMk cId="0" sldId="257"/>
            <ac:spMk id="116" creationId="{00000000-0000-0000-0000-000000000000}"/>
          </ac:spMkLst>
        </pc:spChg>
        <pc:spChg chg="del mod">
          <ac:chgData name="Ника Голубева" userId="26f4bfeae279db0c" providerId="LiveId" clId="{3CED0AB6-BA24-4CB7-B477-D9A4025282C8}" dt="2023-11-21T14:26:13.304" v="191"/>
          <ac:spMkLst>
            <pc:docMk/>
            <pc:sldMk cId="0" sldId="257"/>
            <ac:spMk id="1764870351" creationId="{00000000-0000-0000-0000-000000000000}"/>
          </ac:spMkLst>
        </pc:spChg>
        <pc:spChg chg="del mod">
          <ac:chgData name="Ника Голубева" userId="26f4bfeae279db0c" providerId="LiveId" clId="{3CED0AB6-BA24-4CB7-B477-D9A4025282C8}" dt="2023-11-21T14:26:41.245" v="196"/>
          <ac:spMkLst>
            <pc:docMk/>
            <pc:sldMk cId="0" sldId="257"/>
            <ac:spMk id="1842143857" creationId="{00000000-0000-0000-0000-000000000000}"/>
          </ac:spMkLst>
        </pc:spChg>
      </pc:sldChg>
      <pc:sldChg chg="addSp delSp modSp mod">
        <pc:chgData name="Ника Голубева" userId="26f4bfeae279db0c" providerId="LiveId" clId="{3CED0AB6-BA24-4CB7-B477-D9A4025282C8}" dt="2023-11-21T14:29:46.265" v="217" actId="478"/>
        <pc:sldMkLst>
          <pc:docMk/>
          <pc:sldMk cId="0" sldId="262"/>
        </pc:sldMkLst>
        <pc:spChg chg="del">
          <ac:chgData name="Ника Голубева" userId="26f4bfeae279db0c" providerId="LiveId" clId="{3CED0AB6-BA24-4CB7-B477-D9A4025282C8}" dt="2023-11-21T14:29:46.265" v="217" actId="478"/>
          <ac:spMkLst>
            <pc:docMk/>
            <pc:sldMk cId="0" sldId="262"/>
            <ac:spMk id="14" creationId="{00000000-0000-0000-0000-000000000000}"/>
          </ac:spMkLst>
        </pc:spChg>
        <pc:spChg chg="del mod">
          <ac:chgData name="Ника Голубева" userId="26f4bfeae279db0c" providerId="LiveId" clId="{3CED0AB6-BA24-4CB7-B477-D9A4025282C8}" dt="2023-11-21T14:28:17.789" v="201"/>
          <ac:spMkLst>
            <pc:docMk/>
            <pc:sldMk cId="0" sldId="262"/>
            <ac:spMk id="117" creationId="{00000000-0000-0000-0000-000000000000}"/>
          </ac:spMkLst>
        </pc:spChg>
        <pc:graphicFrameChg chg="add mod modGraphic">
          <ac:chgData name="Ника Голубева" userId="26f4bfeae279db0c" providerId="LiveId" clId="{3CED0AB6-BA24-4CB7-B477-D9A4025282C8}" dt="2023-11-21T14:29:34.105" v="216" actId="1076"/>
          <ac:graphicFrameMkLst>
            <pc:docMk/>
            <pc:sldMk cId="0" sldId="262"/>
            <ac:graphicFrameMk id="2" creationId="{C480B0A4-9483-513C-D58F-2B4F1FDB93AA}"/>
          </ac:graphicFrameMkLst>
        </pc:graphicFrameChg>
        <pc:picChg chg="del">
          <ac:chgData name="Ника Голубева" userId="26f4bfeae279db0c" providerId="LiveId" clId="{3CED0AB6-BA24-4CB7-B477-D9A4025282C8}" dt="2023-11-21T14:28:17.774" v="199" actId="478"/>
          <ac:picMkLst>
            <pc:docMk/>
            <pc:sldMk cId="0" sldId="262"/>
            <ac:picMk id="200166263" creationId="{00000000-0000-0000-0000-000000000000}"/>
          </ac:picMkLst>
        </pc:picChg>
      </pc:sldChg>
      <pc:sldChg chg="addSp delSp modSp mod">
        <pc:chgData name="Ника Голубева" userId="26f4bfeae279db0c" providerId="LiveId" clId="{3CED0AB6-BA24-4CB7-B477-D9A4025282C8}" dt="2023-11-21T14:34:12.250" v="241" actId="1076"/>
        <pc:sldMkLst>
          <pc:docMk/>
          <pc:sldMk cId="0" sldId="264"/>
        </pc:sldMkLst>
        <pc:spChg chg="del mod">
          <ac:chgData name="Ника Голубева" userId="26f4bfeae279db0c" providerId="LiveId" clId="{3CED0AB6-BA24-4CB7-B477-D9A4025282C8}" dt="2023-11-21T14:32:59.210" v="226" actId="478"/>
          <ac:spMkLst>
            <pc:docMk/>
            <pc:sldMk cId="0" sldId="264"/>
            <ac:spMk id="20" creationId="{00000000-0000-0000-0000-000000000000}"/>
          </ac:spMkLst>
        </pc:spChg>
        <pc:spChg chg="del mod">
          <ac:chgData name="Ника Голубева" userId="26f4bfeae279db0c" providerId="LiveId" clId="{3CED0AB6-BA24-4CB7-B477-D9A4025282C8}" dt="2023-11-21T14:32:55.595" v="223"/>
          <ac:spMkLst>
            <pc:docMk/>
            <pc:sldMk cId="0" sldId="264"/>
            <ac:spMk id="117" creationId="{00000000-0000-0000-0000-000000000000}"/>
          </ac:spMkLst>
        </pc:spChg>
        <pc:spChg chg="del mod">
          <ac:chgData name="Ника Голубева" userId="26f4bfeae279db0c" providerId="LiveId" clId="{3CED0AB6-BA24-4CB7-B477-D9A4025282C8}" dt="2023-11-21T14:32:55.611" v="225"/>
          <ac:spMkLst>
            <pc:docMk/>
            <pc:sldMk cId="0" sldId="264"/>
            <ac:spMk id="897375640" creationId="{00000000-0000-0000-0000-000000000000}"/>
          </ac:spMkLst>
        </pc:spChg>
        <pc:graphicFrameChg chg="add mod modGraphic">
          <ac:chgData name="Ника Голубева" userId="26f4bfeae279db0c" providerId="LiveId" clId="{3CED0AB6-BA24-4CB7-B477-D9A4025282C8}" dt="2023-11-21T14:34:12.250" v="241" actId="1076"/>
          <ac:graphicFrameMkLst>
            <pc:docMk/>
            <pc:sldMk cId="0" sldId="264"/>
            <ac:graphicFrameMk id="2" creationId="{43171F27-707B-94A6-3A97-C7F4310A8164}"/>
          </ac:graphicFrameMkLst>
        </pc:graphicFrameChg>
        <pc:picChg chg="del">
          <ac:chgData name="Ника Голубева" userId="26f4bfeae279db0c" providerId="LiveId" clId="{3CED0AB6-BA24-4CB7-B477-D9A4025282C8}" dt="2023-11-21T14:32:42.083" v="218" actId="478"/>
          <ac:picMkLst>
            <pc:docMk/>
            <pc:sldMk cId="0" sldId="264"/>
            <ac:picMk id="214078970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3537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4411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607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880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5.png"/><Relationship Id="rId7" Type="http://schemas.openxmlformats.org/officeDocument/2006/relationships/image" Target="../media/image27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6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9" Type="http://schemas.openxmlformats.org/officeDocument/2006/relationships/image" Target="../media/image74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34" Type="http://schemas.openxmlformats.org/officeDocument/2006/relationships/image" Target="../media/image69.png"/><Relationship Id="rId42" Type="http://schemas.openxmlformats.org/officeDocument/2006/relationships/image" Target="../media/image77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38" Type="http://schemas.openxmlformats.org/officeDocument/2006/relationships/image" Target="../media/image73.png"/><Relationship Id="rId46" Type="http://schemas.openxmlformats.org/officeDocument/2006/relationships/image" Target="../media/image81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41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37" Type="http://schemas.openxmlformats.org/officeDocument/2006/relationships/image" Target="../media/image72.png"/><Relationship Id="rId40" Type="http://schemas.openxmlformats.org/officeDocument/2006/relationships/image" Target="../media/image75.png"/><Relationship Id="rId45" Type="http://schemas.openxmlformats.org/officeDocument/2006/relationships/image" Target="../media/image80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36" Type="http://schemas.openxmlformats.org/officeDocument/2006/relationships/image" Target="../media/image71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4" Type="http://schemas.openxmlformats.org/officeDocument/2006/relationships/image" Target="../media/image79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Relationship Id="rId35" Type="http://schemas.openxmlformats.org/officeDocument/2006/relationships/image" Target="../media/image70.png"/><Relationship Id="rId43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i="0" u="none" strike="noStrike" cap="none" dirty="0" err="1">
                <a:solidFill>
                  <a:srgbClr val="8F00FF"/>
                </a:solidFill>
                <a:latin typeface="Gilroy"/>
              </a:rPr>
              <a:t>ВиброТехнолоджи</a:t>
            </a:r>
            <a:endParaRPr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Голубева Ника</a:t>
            </a:r>
            <a:endParaRPr lang="en-US" sz="23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373" y="2881236"/>
            <a:ext cx="3467987" cy="2337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350689" y="731278"/>
            <a:ext cx="6992203" cy="578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ДЕЛАЕМ </a:t>
            </a:r>
            <a:r>
              <a:rPr lang="ru-RU" sz="3200" b="1" dirty="0">
                <a:solidFill>
                  <a:srgbClr val="8F00FF"/>
                </a:solidFill>
              </a:rPr>
              <a:t>ВИБРАТОРЫ НАПРАВЛЕННЫХ КОЛЕБАНИЙ</a:t>
            </a:r>
            <a:r>
              <a:rPr lang="ru-RU" sz="32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ДЛЯ ПРЕДПРИЯТИЙ, ЗАНИМАЮЩИХСЯ ПРОИЗВОДСТВОМ БЕТОННЫХ БЛОКОВ, ЧТОБЫ ОНИ МОГЛИ УВЕЛИЧИТЬ ПРОИЗВОДИТЕЛЬНОСТЬ УСТАНОВКИ И КАЧЕСТВО ПРОДУКЦИИ</a:t>
            </a:r>
            <a:endParaRPr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3162" y="1412776"/>
            <a:ext cx="55835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4572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2000" dirty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Применение направленных ассиметричных колебаний  в установке формования бетонных блоков приведет </a:t>
            </a:r>
            <a:r>
              <a:rPr lang="ru-RU" sz="2000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к:</a:t>
            </a:r>
          </a:p>
          <a:p>
            <a:pPr marL="0" indent="4572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снижению отказов установки, </a:t>
            </a:r>
            <a:endParaRPr lang="ru-RU" sz="2000" b="1" dirty="0" smtClean="0">
              <a:solidFill>
                <a:srgbClr val="7030A0"/>
              </a:solidFill>
              <a:latin typeface="+mn-lt"/>
              <a:ea typeface="Roboto Medium" pitchFamily="2" charset="0"/>
              <a:cs typeface="Times New Roman" panose="02020603050405020304" pitchFamily="18" charset="0"/>
            </a:endParaRPr>
          </a:p>
          <a:p>
            <a:pPr marL="0" indent="4572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2. увеличению производительности, </a:t>
            </a:r>
          </a:p>
          <a:p>
            <a:pPr marL="0" indent="4572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величению качества продукции</a:t>
            </a:r>
            <a:r>
              <a:rPr lang="ru-RU" sz="2000" b="1" dirty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,</a:t>
            </a:r>
            <a:r>
              <a:rPr lang="ru-RU" sz="2000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7030A0"/>
              </a:solidFill>
              <a:latin typeface="+mn-lt"/>
              <a:ea typeface="Roboto Medium" pitchFamily="2" charset="0"/>
              <a:cs typeface="Times New Roman" panose="02020603050405020304" pitchFamily="18" charset="0"/>
            </a:endParaRPr>
          </a:p>
          <a:p>
            <a:pPr mar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2000" dirty="0" smtClean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что </a:t>
            </a:r>
            <a:r>
              <a:rPr lang="ru-RU" sz="2000" dirty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является актуальными показателя экономической эффективности производства</a:t>
            </a:r>
            <a:r>
              <a:rPr lang="ru-RU" sz="1800" dirty="0">
                <a:solidFill>
                  <a:srgbClr val="7030A0"/>
                </a:solidFill>
                <a:latin typeface="+mn-lt"/>
                <a:ea typeface="Roboto Medium" pitchFamily="2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9"/>
          <a:stretch/>
        </p:blipFill>
        <p:spPr>
          <a:xfrm>
            <a:off x="5476093" y="320888"/>
            <a:ext cx="6715907" cy="6191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33122" y="1164922"/>
            <a:ext cx="11594137" cy="4678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 dirty="0" err="1">
                <a:solidFill>
                  <a:srgbClr val="8F00FF"/>
                </a:solidFill>
                <a:latin typeface="Arial"/>
                <a:ea typeface="Arial"/>
                <a:cs typeface="Arial"/>
              </a:rPr>
              <a:t>Фраймворк</a:t>
            </a: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гипотезы:</a:t>
            </a:r>
            <a:endParaRPr sz="1600" dirty="0">
              <a:solidFill>
                <a:srgbClr val="8F00FF"/>
              </a:solidFill>
            </a:endParaRPr>
          </a:p>
          <a:p>
            <a:pPr lvl="8" algn="ctr">
              <a:buClr>
                <a:srgbClr val="1B1B1B"/>
              </a:buClr>
              <a:buSzPts val="1600"/>
              <a:defRPr/>
            </a:pPr>
            <a:endParaRPr lang="ru-RU" sz="1800" dirty="0">
              <a:solidFill>
                <a:srgbClr val="7030A0"/>
              </a:solidFill>
            </a:endParaRPr>
          </a:p>
          <a:p>
            <a:pPr lvl="8" algn="ctr">
              <a:lnSpc>
                <a:spcPct val="150000"/>
              </a:lnSpc>
              <a:buClr>
                <a:srgbClr val="1B1B1B"/>
              </a:buClr>
              <a:buSzPts val="1600"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Предприятия мелкого и среднего бизнеса, занятые в производстве бетонных блоков, испытывают проблему частых поломок оборудования и ,чтобы решить её, вынуждены производить частые остановки на ремонт и обслуживание с заменой элементов металлоконструкции, что обходится предприятию в длительное временя остановок производства.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Прямоугольник 11"/>
          <p:cNvSpPr/>
          <p:nvPr/>
        </p:nvSpPr>
        <p:spPr>
          <a:xfrm>
            <a:off x="7131698" y="1117751"/>
            <a:ext cx="4818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Генерирование асимметричных колебаний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2439" y="97925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8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Одновальный вибратор направленных колебаний на основе планетарного зубчатого механизма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2012337"/>
            <a:ext cx="3518067" cy="310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439" y="2007219"/>
            <a:ext cx="3294504" cy="244827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680439" y="4665529"/>
            <a:ext cx="3888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1 – Корпус;        2 – Привод;</a:t>
            </a:r>
          </a:p>
          <a:p>
            <a:r>
              <a:rPr lang="ru-RU" sz="16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3 – Кассета;       4 – </a:t>
            </a:r>
            <a:r>
              <a:rPr lang="ru-RU" sz="1600" dirty="0" err="1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Дебалансный</a:t>
            </a:r>
            <a:r>
              <a:rPr lang="ru-RU" sz="16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 вал</a:t>
            </a:r>
            <a:endParaRPr lang="ru-RU" sz="16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603750" y="5445224"/>
            <a:ext cx="3874845" cy="584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7030A0"/>
                </a:solidFill>
                <a:latin typeface="+mn-lt"/>
                <a:ea typeface="游明朝"/>
              </a:rPr>
              <a:t>Парное расположение одновальных вибраторов направленных колебаний</a:t>
            </a:r>
            <a:endParaRPr lang="ru-RU" sz="1600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1026" name="Picture 2" descr="C:\Users\Ника\OneDrive\Рабочий стол\Фотографии с лаборатории\Фотографии с лаборатори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2" y="2012337"/>
            <a:ext cx="2718540" cy="362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36911" y="311422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609" y="2891292"/>
            <a:ext cx="5519936" cy="303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56240" y="508518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264352" y="1158312"/>
            <a:ext cx="3236778" cy="3175336"/>
          </a:xfrm>
          <a:prstGeom prst="ellipse">
            <a:avLst/>
          </a:prstGeom>
          <a:solidFill>
            <a:srgbClr val="A82A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74893" y="2035571"/>
            <a:ext cx="2254506" cy="2306072"/>
          </a:xfrm>
          <a:prstGeom prst="ellipse">
            <a:avLst/>
          </a:prstGeom>
          <a:solidFill>
            <a:srgbClr val="AA4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099358" y="2745980"/>
            <a:ext cx="1605576" cy="1587668"/>
          </a:xfrm>
          <a:prstGeom prst="ellipse">
            <a:avLst/>
          </a:prstGeom>
          <a:solidFill>
            <a:srgbClr val="B878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863752" y="1333756"/>
            <a:ext cx="2692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A82A8D"/>
                </a:solidFill>
              </a:rPr>
              <a:t>3655,8 млн. </a:t>
            </a:r>
            <a:r>
              <a:rPr lang="ru-RU" sz="2000" dirty="0" err="1" smtClean="0">
                <a:solidFill>
                  <a:srgbClr val="A82A8D"/>
                </a:solidFill>
              </a:rPr>
              <a:t>руб</a:t>
            </a:r>
            <a:endParaRPr lang="ru-RU" sz="2000" dirty="0">
              <a:solidFill>
                <a:srgbClr val="A82A8D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036252" y="2594828"/>
            <a:ext cx="2347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A82A8D"/>
                </a:solidFill>
              </a:rPr>
              <a:t>1827,9 млн. </a:t>
            </a:r>
            <a:r>
              <a:rPr lang="ru-RU" sz="2000" dirty="0" err="1" smtClean="0">
                <a:solidFill>
                  <a:srgbClr val="A82A8D"/>
                </a:solidFill>
              </a:rPr>
              <a:t>руб</a:t>
            </a:r>
            <a:endParaRPr lang="ru-RU" sz="2000" dirty="0">
              <a:solidFill>
                <a:srgbClr val="A82A8D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63752" y="3645024"/>
            <a:ext cx="2131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A82A8D"/>
                </a:solidFill>
              </a:rPr>
              <a:t>365,58 млн. </a:t>
            </a:r>
            <a:r>
              <a:rPr lang="ru-RU" sz="2000" dirty="0" err="1" smtClean="0">
                <a:solidFill>
                  <a:srgbClr val="A82A8D"/>
                </a:solidFill>
              </a:rPr>
              <a:t>руб</a:t>
            </a:r>
            <a:endParaRPr lang="ru-RU" sz="2000" dirty="0">
              <a:solidFill>
                <a:srgbClr val="A82A8D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513835" y="1750451"/>
            <a:ext cx="696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82A8D"/>
                </a:solidFill>
              </a:rPr>
              <a:t>СНГ</a:t>
            </a:r>
            <a:endParaRPr lang="ru-RU" dirty="0">
              <a:solidFill>
                <a:srgbClr val="A82A8D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583832" y="3004916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82A8D"/>
                </a:solidFill>
              </a:rPr>
              <a:t>Россия</a:t>
            </a:r>
            <a:endParaRPr lang="ru-RU" dirty="0">
              <a:solidFill>
                <a:srgbClr val="A82A8D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668516" y="4141588"/>
            <a:ext cx="2999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82A8D"/>
                </a:solidFill>
              </a:rPr>
              <a:t>Объем рынка, который </a:t>
            </a:r>
          </a:p>
          <a:p>
            <a:r>
              <a:rPr lang="ru-RU" sz="2000" dirty="0" smtClean="0">
                <a:solidFill>
                  <a:srgbClr val="A82A8D"/>
                </a:solidFill>
              </a:rPr>
              <a:t>мы можем занять</a:t>
            </a:r>
            <a:endParaRPr lang="ru-RU" sz="2000" dirty="0">
              <a:solidFill>
                <a:srgbClr val="A82A8D"/>
              </a:solidFill>
            </a:endParaRPr>
          </a:p>
        </p:txBody>
      </p:sp>
      <p:cxnSp>
        <p:nvCxnSpPr>
          <p:cNvPr id="109" name="Прямая со стрелкой 108"/>
          <p:cNvCxnSpPr/>
          <p:nvPr/>
        </p:nvCxnSpPr>
        <p:spPr>
          <a:xfrm flipH="1" flipV="1">
            <a:off x="1967630" y="3645024"/>
            <a:ext cx="1700886" cy="8966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 flipH="1" flipV="1">
            <a:off x="1882742" y="2594829"/>
            <a:ext cx="2153510" cy="6101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/>
          <p:nvPr/>
        </p:nvCxnSpPr>
        <p:spPr>
          <a:xfrm flipH="1" flipV="1">
            <a:off x="1902146" y="1750452"/>
            <a:ext cx="1961606" cy="2000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 rot="10800000" flipV="1">
            <a:off x="6555967" y="1133701"/>
            <a:ext cx="5327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График роста выручки предприятий, занимающихся производством вибраторов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36583" y="5095123"/>
            <a:ext cx="5927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Оценка объема рынка по методу </a:t>
            </a:r>
            <a:r>
              <a:rPr lang="en-US" sz="2400" b="1" dirty="0" smtClean="0">
                <a:solidFill>
                  <a:srgbClr val="7030A0"/>
                </a:solidFill>
              </a:rPr>
              <a:t>TAM</a:t>
            </a:r>
            <a:r>
              <a:rPr lang="ru-RU" sz="2400" b="1" dirty="0" smtClean="0">
                <a:solidFill>
                  <a:srgbClr val="7030A0"/>
                </a:solidFill>
              </a:rPr>
              <a:t>,</a:t>
            </a:r>
            <a:r>
              <a:rPr lang="en-US" sz="2400" b="1" dirty="0" smtClean="0">
                <a:solidFill>
                  <a:srgbClr val="7030A0"/>
                </a:solidFill>
              </a:rPr>
              <a:t> SAM</a:t>
            </a:r>
            <a:r>
              <a:rPr lang="ru-RU" sz="2400" b="1" dirty="0" smtClean="0">
                <a:solidFill>
                  <a:srgbClr val="7030A0"/>
                </a:solidFill>
              </a:rPr>
              <a:t>,</a:t>
            </a:r>
            <a:r>
              <a:rPr lang="en-US" sz="2400" b="1" dirty="0" smtClean="0">
                <a:solidFill>
                  <a:srgbClr val="7030A0"/>
                </a:solidFill>
              </a:rPr>
              <a:t> SOM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C480B0A4-9483-513C-D58F-2B4F1FDB9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943473"/>
              </p:ext>
            </p:extLst>
          </p:nvPr>
        </p:nvGraphicFramePr>
        <p:xfrm>
          <a:off x="188000" y="1308310"/>
          <a:ext cx="11816000" cy="4934444"/>
        </p:xfrm>
        <a:graphic>
          <a:graphicData uri="http://schemas.openxmlformats.org/drawingml/2006/table">
            <a:tbl>
              <a:tblPr firstRow="1" bandRow="1"/>
              <a:tblGrid>
                <a:gridCol w="236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63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63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90798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КПД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Наработка на отказ установки формования ББ, час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генерирования асимметричных колебаний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481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Вибраторы с круговыми колебаниями 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тыс. руб. за 2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штуки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≈6000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данным эксплуатирующей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8164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Проектируемый вибрационный блок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тыс. руб.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10000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2831707" y="523280"/>
            <a:ext cx="71609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000" b="1" dirty="0">
                <a:solidFill>
                  <a:srgbClr val="7030A0"/>
                </a:solidFill>
              </a:rPr>
              <a:t>Предприятия по производству строительного камня</a:t>
            </a:r>
            <a:r>
              <a:rPr lang="ru-RU" sz="2000" dirty="0">
                <a:solidFill>
                  <a:srgbClr val="7030A0"/>
                </a:solidFill>
              </a:rPr>
              <a:t> (плитка тротуарная, блоки бетонные): </a:t>
            </a:r>
            <a:endParaRPr sz="2000" b="1" dirty="0">
              <a:solidFill>
                <a:srgbClr val="7030A0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831707" y="4773444"/>
            <a:ext cx="6808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800" b="1" dirty="0" smtClean="0">
                <a:solidFill>
                  <a:srgbClr val="7030A0"/>
                </a:solidFill>
              </a:rPr>
              <a:t>Предприятиях </a:t>
            </a:r>
            <a:r>
              <a:rPr lang="ru-RU" sz="1800" b="1" dirty="0">
                <a:solidFill>
                  <a:srgbClr val="7030A0"/>
                </a:solidFill>
              </a:rPr>
              <a:t>занятых производством вибраторов</a:t>
            </a:r>
            <a:r>
              <a:rPr lang="ru-RU" sz="1800" dirty="0" smtClean="0">
                <a:solidFill>
                  <a:srgbClr val="7030A0"/>
                </a:solidFill>
              </a:rPr>
              <a:t>: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4" t="4747" r="12148" b="4747"/>
          <a:stretch/>
        </p:blipFill>
        <p:spPr bwMode="auto">
          <a:xfrm>
            <a:off x="4574919" y="1196752"/>
            <a:ext cx="1291268" cy="1148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0" b="33542"/>
          <a:stretch/>
        </p:blipFill>
        <p:spPr bwMode="auto">
          <a:xfrm>
            <a:off x="461064" y="1434416"/>
            <a:ext cx="2758367" cy="78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7682" r="9186" b="7991"/>
          <a:stretch/>
        </p:blipFill>
        <p:spPr bwMode="auto">
          <a:xfrm>
            <a:off x="6738372" y="1225049"/>
            <a:ext cx="1207767" cy="118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8" y="1248133"/>
            <a:ext cx="2500507" cy="105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34" b="35411"/>
          <a:stretch/>
        </p:blipFill>
        <p:spPr bwMode="auto">
          <a:xfrm>
            <a:off x="8687725" y="3520576"/>
            <a:ext cx="3374998" cy="60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https://s.rbk.ru/v1_companies_s3/resized/1200xH/media/trademarks/6c3ead27-1352-497f-b1af-a996b0b50ff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4" b="13104"/>
          <a:stretch/>
        </p:blipFill>
        <p:spPr bwMode="auto">
          <a:xfrm>
            <a:off x="226822" y="3283266"/>
            <a:ext cx="2098976" cy="117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373" y="3336358"/>
            <a:ext cx="1436544" cy="143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53" b="37457"/>
          <a:stretch/>
        </p:blipFill>
        <p:spPr bwMode="auto">
          <a:xfrm>
            <a:off x="2711624" y="3520576"/>
            <a:ext cx="3524250" cy="695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662" y="5615422"/>
            <a:ext cx="3974797" cy="75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920" y="5668624"/>
            <a:ext cx="2464035" cy="64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939" y="5397695"/>
            <a:ext cx="911314" cy="118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5418" y="2712268"/>
            <a:ext cx="6701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</a:rPr>
              <a:t>Предприятиях, эксплуатирующие дорожно-строительную </a:t>
            </a:r>
            <a:r>
              <a:rPr lang="ru-RU" sz="1800" b="1" dirty="0" smtClean="0">
                <a:solidFill>
                  <a:srgbClr val="7030A0"/>
                </a:solidFill>
              </a:rPr>
              <a:t>технику: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3171F27-707B-94A6-3A97-C7F4310A8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869146"/>
              </p:ext>
            </p:extLst>
          </p:nvPr>
        </p:nvGraphicFramePr>
        <p:xfrm>
          <a:off x="673166" y="910886"/>
          <a:ext cx="10887925" cy="5608320"/>
        </p:xfrm>
        <a:graphic>
          <a:graphicData uri="http://schemas.openxmlformats.org/drawingml/2006/table">
            <a:tbl>
              <a:tblPr firstRow="1" bandRow="1"/>
              <a:tblGrid>
                <a:gridCol w="21775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775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775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775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775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424067">
                <a:tc row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Ключевые партнеры: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ООО «Завод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Стойтехника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ФГБОУ «БГТУ им. В.Г. Шухова»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ООО «Машиностроительный завод»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Торгово-промышленная палата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г.Белгорода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Ключевые измерители: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Качественный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показатель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Количество привлеченных клиентов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Рентабельность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Предложение ценности: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Производство и реализация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вибрационных устройств для генерирования направленных асимметричных колебаний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Предложение инжиниринговых услуг по модернизации действующих комплексов производства бетонных блоков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Отличия, ведущие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к преимуществу: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Высокая надежность </a:t>
                      </a:r>
                      <a:r>
                        <a:rPr lang="ru-RU" sz="1400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вибропресса</a:t>
                      </a:r>
                      <a:endParaRPr lang="ru-RU" sz="14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Пониженный расход электроэнергии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Повышение производительности технологической линии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Сегменты потребителей: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Предприятия по производству строительного камня (плитка тротуарная, блоки бетонные):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ООО «РОСЦЕМЕНТ»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АО «Завод ЖБК-1»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ООО «Бел-Блок»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ООО «Завод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Стройтехника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»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41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Ключевые </a:t>
                      </a: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ресурсы: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Персонал (высококвалифицированные</a:t>
                      </a:r>
                      <a:r>
                        <a:rPr lang="ru-RU" sz="1400" b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инженеры, конструкторы и т.д.)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Интеллектуальные (патенты и статьи)</a:t>
                      </a:r>
                      <a:endParaRPr lang="ru-RU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Каналы продаж: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Прямые контакты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с производителями оборудования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17873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Структура затрат: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Разработка конструкторской и технологической документации на вибратор с направленными колебаниями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Структура доходов компании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Вибраторы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 с ассиметричными колебаниями – 25 тыс. руб.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Инжиниринговые услуги по модернизации технологических линий 300 тыс. руб.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Продажа лицензии на конструкцию вибрационного устройства – 20 млн. </a:t>
                      </a:r>
                      <a:r>
                        <a:rPr lang="ru-RU" sz="1400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руб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958545"/>
              </p:ext>
            </p:extLst>
          </p:nvPr>
        </p:nvGraphicFramePr>
        <p:xfrm>
          <a:off x="767408" y="1916832"/>
          <a:ext cx="10542768" cy="3626058"/>
        </p:xfrm>
        <a:graphic>
          <a:graphicData uri="http://schemas.openxmlformats.org/drawingml/2006/table">
            <a:tbl>
              <a:tblPr firstRow="1">
                <a:tableStyleId>{E41325F8-6C6D-1E27-1C28-9EF0DFBFCE1C}</a:tableStyleId>
              </a:tblPr>
              <a:tblGrid>
                <a:gridCol w="81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61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356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356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452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dirty="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 инвестиций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, %</a:t>
                      </a:r>
                      <a:endParaRPr sz="18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092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u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Ф</a:t>
                      </a:r>
                      <a:r>
                        <a:rPr sz="1800" b="0" i="0" u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инансовы</a:t>
                      </a:r>
                      <a:r>
                        <a:rPr lang="ru-RU" sz="1800" b="0" i="0" u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е</a:t>
                      </a:r>
                      <a:r>
                        <a:rPr sz="1800" b="0" i="0" u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0" i="0" u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</a:t>
                      </a:r>
                      <a:endParaRPr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3540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 dirty="0"/>
                        <a:t>100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</a:t>
                      </a:r>
                      <a:r>
                        <a:rPr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40</a:t>
                      </a:r>
                      <a:r>
                        <a:rPr lang="ru-RU" sz="1800" u="none" strike="noStrike" cap="none" baseline="0" dirty="0" smtClean="0"/>
                        <a:t> 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1,13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-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-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3500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 smtClean="0"/>
                        <a:t>98,87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734564"/>
              </p:ext>
            </p:extLst>
          </p:nvPr>
        </p:nvGraphicFramePr>
        <p:xfrm>
          <a:off x="951157" y="1556792"/>
          <a:ext cx="10678006" cy="418011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25541">
                  <a:extLst>
                    <a:ext uri="{9D8B030D-6E8A-4147-A177-3AD203B41FA5}">
                      <a16:colId xmlns="" xmlns:a16="http://schemas.microsoft.com/office/drawing/2014/main" val="2575481220"/>
                    </a:ext>
                  </a:extLst>
                </a:gridCol>
                <a:gridCol w="5652465">
                  <a:extLst>
                    <a:ext uri="{9D8B030D-6E8A-4147-A177-3AD203B41FA5}">
                      <a16:colId xmlns="" xmlns:a16="http://schemas.microsoft.com/office/drawing/2014/main" val="4214574549"/>
                    </a:ext>
                  </a:extLst>
                </a:gridCol>
              </a:tblGrid>
              <a:tr h="911943"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ru" sz="1600" b="1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Вибраторы направленных колебаний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" sz="28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25 000 </a:t>
                      </a:r>
                      <a:r>
                        <a:rPr lang="ru" sz="20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" sz="2800" b="0" i="0" dirty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1118532"/>
                  </a:ext>
                </a:extLst>
              </a:tr>
              <a:tr h="1089392"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Инжиниринговые услуги по модернизации технологических линий </a:t>
                      </a:r>
                      <a:endParaRPr lang="ru" sz="1600" b="1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" sz="28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300 000 </a:t>
                      </a:r>
                      <a:r>
                        <a:rPr lang="ru" sz="20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" sz="2800" b="0" i="0" dirty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7937329"/>
                  </a:ext>
                </a:extLst>
              </a:tr>
              <a:tr h="1089392"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Продажа лицензии на конструкцию вибрационного устройства </a:t>
                      </a:r>
                      <a:endParaRPr lang="ru" sz="1600" b="1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" sz="28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20 000 000 </a:t>
                      </a:r>
                      <a:r>
                        <a:rPr lang="ru" sz="20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" sz="2800" b="0" i="0" dirty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0037529"/>
                  </a:ext>
                </a:extLst>
              </a:tr>
              <a:tr h="1089392"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ru" sz="1600" b="1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Разработка проекта модернизации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" sz="2800" b="0" i="0" dirty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БЕСПЛАТНО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9057214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132713"/>
              </p:ext>
            </p:extLst>
          </p:nvPr>
        </p:nvGraphicFramePr>
        <p:xfrm>
          <a:off x="1951403" y="1124744"/>
          <a:ext cx="8684982" cy="4980119"/>
        </p:xfrm>
        <a:graphic>
          <a:graphicData uri="http://schemas.openxmlformats.org/drawingml/2006/table">
            <a:tbl>
              <a:tblPr firstRow="1" bandRow="1">
                <a:tableStyleId>{E41325F8-6C6D-1E27-1C28-9EF0DFBFCE1C}</a:tableStyleId>
              </a:tblPr>
              <a:tblGrid>
                <a:gridCol w="4342491"/>
                <a:gridCol w="4342491"/>
              </a:tblGrid>
              <a:tr h="28803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Сильные стороны: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 smtClean="0"/>
                        <a:t>Сокращение времени на формование блоков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 smtClean="0"/>
                        <a:t>Увеличение</a:t>
                      </a:r>
                      <a:r>
                        <a:rPr lang="ru-RU" sz="1600" b="0" baseline="0" dirty="0" smtClean="0"/>
                        <a:t> производительности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baseline="0" dirty="0" smtClean="0"/>
                        <a:t>Увеличение срока службы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baseline="0" dirty="0" smtClean="0"/>
                        <a:t>Сокращение затрат на электроэнергию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baseline="0" dirty="0" smtClean="0"/>
                        <a:t>Цена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Слабые стороны: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 smtClean="0"/>
                        <a:t>Неизвестный продукт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 smtClean="0"/>
                        <a:t>Отсутствие массового</a:t>
                      </a:r>
                      <a:r>
                        <a:rPr lang="ru-RU" sz="1600" b="0" baseline="0" dirty="0" smtClean="0"/>
                        <a:t> производства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16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99799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Возможности: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Развитие массового производства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Потребность</a:t>
                      </a:r>
                      <a:r>
                        <a:rPr lang="ru-RU" sz="1600" baseline="0" dirty="0" smtClean="0"/>
                        <a:t> в продукте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aseline="0" dirty="0" smtClean="0"/>
                        <a:t>Лидерство на рынке</a:t>
                      </a:r>
                      <a:endParaRPr lang="ru-RU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Угрозы: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Невыполнение запланированных работ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2783632" y="2587860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  <a:latin typeface="+mn-lt"/>
              </a:rPr>
              <a:t>Любимый Николай Сергеевич</a:t>
            </a:r>
          </a:p>
          <a:p>
            <a:pPr algn="ctr">
              <a:defRPr/>
            </a:pPr>
            <a:endParaRPr dirty="0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  <a:latin typeface="+mn-lt"/>
              </a:rPr>
              <a:t>Научный консультант</a:t>
            </a:r>
            <a:endParaRPr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933430" y="2533450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 smtClean="0">
                <a:solidFill>
                  <a:srgbClr val="7030A0"/>
                </a:solidFill>
                <a:latin typeface="+mn-lt"/>
              </a:rPr>
              <a:t>Мотаев</a:t>
            </a:r>
            <a:r>
              <a:rPr lang="ru-RU" dirty="0" smtClean="0">
                <a:solidFill>
                  <a:srgbClr val="7030A0"/>
                </a:solidFill>
                <a:latin typeface="+mn-lt"/>
              </a:rPr>
              <a:t> Эдуард Михайлович</a:t>
            </a:r>
          </a:p>
          <a:p>
            <a:pPr algn="ctr">
              <a:defRPr/>
            </a:pPr>
            <a:endParaRPr lang="ru-RU" dirty="0" smtClean="0">
              <a:solidFill>
                <a:srgbClr val="7030A0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  <a:latin typeface="+mn-lt"/>
              </a:rPr>
              <a:t>Директор по продажам</a:t>
            </a:r>
            <a:endParaRPr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5363245" y="5657839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 smtClean="0">
                <a:solidFill>
                  <a:srgbClr val="7030A0"/>
                </a:solidFill>
                <a:latin typeface="+mn-lt"/>
              </a:rPr>
              <a:t>Семыкин</a:t>
            </a:r>
            <a:r>
              <a:rPr lang="ru-RU" dirty="0" smtClean="0">
                <a:solidFill>
                  <a:srgbClr val="7030A0"/>
                </a:solidFill>
                <a:latin typeface="+mn-lt"/>
              </a:rPr>
              <a:t> Кирилл Александрович</a:t>
            </a:r>
          </a:p>
          <a:p>
            <a:pPr algn="ctr">
              <a:defRPr/>
            </a:pPr>
            <a:endParaRPr lang="ru-RU" dirty="0" smtClean="0">
              <a:solidFill>
                <a:srgbClr val="7030A0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  <a:latin typeface="+mn-lt"/>
              </a:rPr>
              <a:t>Конструктор</a:t>
            </a:r>
            <a:endParaRPr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6" y="5775620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err="1" smtClean="0">
                <a:solidFill>
                  <a:srgbClr val="7030A0"/>
                </a:solidFill>
                <a:latin typeface="+mn-lt"/>
              </a:rPr>
              <a:t>Быценко</a:t>
            </a:r>
            <a:r>
              <a:rPr lang="ru-RU" dirty="0" smtClean="0">
                <a:solidFill>
                  <a:srgbClr val="7030A0"/>
                </a:solidFill>
                <a:latin typeface="+mn-lt"/>
              </a:rPr>
              <a:t> Михаил Витальевич</a:t>
            </a:r>
            <a:endParaRPr dirty="0">
              <a:solidFill>
                <a:srgbClr val="7030A0"/>
              </a:solidFill>
            </a:endParaRPr>
          </a:p>
          <a:p>
            <a:pPr algn="ctr">
              <a:defRPr/>
            </a:pPr>
            <a:endParaRPr dirty="0">
              <a:solidFill>
                <a:srgbClr val="7030A0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  <a:latin typeface="+mn-lt"/>
              </a:rPr>
              <a:t>Инженер</a:t>
            </a:r>
            <a:endParaRPr dirty="0">
              <a:solidFill>
                <a:srgbClr val="7030A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269249"/>
            <a:ext cx="2160002" cy="218186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414990" y="2587859"/>
            <a:ext cx="23694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</a:rPr>
              <a:t>Голубева Ника Денисовна</a:t>
            </a:r>
          </a:p>
          <a:p>
            <a:pPr algn="ctr">
              <a:defRPr/>
            </a:pPr>
            <a:endParaRPr lang="ru-RU" dirty="0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</a:rPr>
              <a:t>Генеральный директор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25" b="69136" l="32562" r="731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52" t="5638" r="23651" b="32419"/>
          <a:stretch/>
        </p:blipFill>
        <p:spPr>
          <a:xfrm>
            <a:off x="5382643" y="3513681"/>
            <a:ext cx="2191054" cy="214756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0" b="100000" l="2778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410" y="3541968"/>
            <a:ext cx="2126358" cy="21263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16345"/>
          <a:stretch/>
        </p:blipFill>
        <p:spPr>
          <a:xfrm>
            <a:off x="5524476" y="253824"/>
            <a:ext cx="2150468" cy="221271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7421" r="20413"/>
          <a:stretch/>
        </p:blipFill>
        <p:spPr>
          <a:xfrm>
            <a:off x="7968208" y="355604"/>
            <a:ext cx="2091152" cy="21263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125" b="61198" l="36875" r="77344">
                        <a14:foregroundMark x1="52539" y1="16927" x2="54414" y2="15677"/>
                        <a14:foregroundMark x1="54531" y1="15521" x2="56406" y2="15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3" t="14540" r="26755" b="38990"/>
          <a:stretch/>
        </p:blipFill>
        <p:spPr>
          <a:xfrm>
            <a:off x="1330440" y="3592880"/>
            <a:ext cx="1890782" cy="18198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7814" y="5558286"/>
            <a:ext cx="2596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</a:rPr>
              <a:t>Герасимов Михаил Дмитриевич</a:t>
            </a:r>
            <a:endParaRPr lang="ru-RU" dirty="0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7030A0"/>
                </a:solidFill>
              </a:rPr>
              <a:t>Главный конструктор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27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 smtClean="0">
                  <a:solidFill>
                    <a:srgbClr val="FFFFFF"/>
                  </a:solidFill>
                </a:rPr>
                <a:t>15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69C5344-7E65-48EE-9FE1-62883FBE9942}"/>
              </a:ext>
            </a:extLst>
          </p:cNvPr>
          <p:cNvSpPr txBox="1"/>
          <p:nvPr/>
        </p:nvSpPr>
        <p:spPr>
          <a:xfrm>
            <a:off x="993857" y="1196752"/>
            <a:ext cx="98546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Потребность в ресурсах для дальнейшего развития проекта:</a:t>
            </a:r>
          </a:p>
          <a:p>
            <a:endParaRPr lang="ru-RU" sz="32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</a:rPr>
              <a:t>Ресурс на </a:t>
            </a:r>
            <a:r>
              <a:rPr lang="ru-RU" sz="3200" dirty="0">
                <a:solidFill>
                  <a:schemeClr val="tx1"/>
                </a:solidFill>
              </a:rPr>
              <a:t>разработку конструкторской </a:t>
            </a:r>
            <a:r>
              <a:rPr lang="ru-RU" sz="3200" dirty="0" smtClean="0">
                <a:solidFill>
                  <a:schemeClr val="tx1"/>
                </a:solidFill>
              </a:rPr>
              <a:t>документации;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</a:rPr>
              <a:t>Ресурс на изготовление </a:t>
            </a:r>
            <a:r>
              <a:rPr lang="ru-RU" sz="3200" dirty="0">
                <a:solidFill>
                  <a:schemeClr val="tx1"/>
                </a:solidFill>
              </a:rPr>
              <a:t>первой партии </a:t>
            </a:r>
            <a:r>
              <a:rPr lang="ru-RU" sz="3200" dirty="0" smtClean="0">
                <a:solidFill>
                  <a:schemeClr val="tx1"/>
                </a:solidFill>
              </a:rPr>
              <a:t>вибраторов;</a:t>
            </a:r>
          </a:p>
          <a:p>
            <a:endParaRPr lang="ru-RU" sz="3200" dirty="0">
              <a:solidFill>
                <a:schemeClr val="tx1"/>
              </a:solidFill>
            </a:endParaRPr>
          </a:p>
          <a:p>
            <a:r>
              <a:rPr lang="ru-RU" sz="3200" dirty="0">
                <a:solidFill>
                  <a:schemeClr val="tx1"/>
                </a:solidFill>
              </a:rPr>
              <a:t>о</a:t>
            </a:r>
            <a:r>
              <a:rPr lang="ru-RU" sz="3200" dirty="0" smtClean="0">
                <a:solidFill>
                  <a:schemeClr val="tx1"/>
                </a:solidFill>
              </a:rPr>
              <a:t>бщей суммой 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02989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TT Supermolot Neue DemiBold"/>
              </a:rPr>
              <a:t>golubevanika1@gmail.com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dirty="0" err="1" smtClean="0">
                <a:latin typeface="TT Supermolot Neue DemiBold"/>
              </a:rPr>
              <a:t>nskrevetochka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latin typeface="TT Supermolot Neue DemiBold"/>
              </a:rPr>
              <a:t>+7 996 346 75 20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dirty="0" err="1" smtClean="0">
                <a:solidFill>
                  <a:srgbClr val="122D52"/>
                </a:solidFill>
                <a:latin typeface="TT Supermolot Neue DemiBold"/>
              </a:rPr>
              <a:t>JenniferMopes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166" y="3219049"/>
            <a:ext cx="2255148" cy="22551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37393" r="22037" b="32658"/>
          <a:stretch/>
        </p:blipFill>
        <p:spPr bwMode="auto">
          <a:xfrm>
            <a:off x="3465782" y="3350443"/>
            <a:ext cx="2125466" cy="2123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8" name="Google Shape;228;p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 bwMode="auto">
          <a:xfrm>
            <a:off x="551529" y="547639"/>
            <a:ext cx="6518934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ПИКТОГРАММЫ</a:t>
            </a:r>
            <a:endParaRPr sz="4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Google Shape;230;p8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ВСЕРОССИЙСКИЙ ФОРУМ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СТАРТАП-СТУДИЙ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232" name="Google Shape;232;p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/>
          <p:nvPr/>
        </p:nvPicPr>
        <p:blipFill>
          <a:blip r:embed="rId12">
            <a:alphaModFix/>
          </a:blip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/>
          <p:nvPr/>
        </p:nvPicPr>
        <p:blipFill>
          <a:blip r:embed="rId13">
            <a:alphaModFix/>
          </a:blip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/>
          <p:nvPr/>
        </p:nvPicPr>
        <p:blipFill>
          <a:blip r:embed="rId14">
            <a:alphaModFix/>
          </a:blip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/>
          <p:nvPr/>
        </p:nvPicPr>
        <p:blipFill>
          <a:blip r:embed="rId16">
            <a:alphaModFix/>
          </a:blip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/>
          <p:nvPr/>
        </p:nvPicPr>
        <p:blipFill>
          <a:blip r:embed="rId17">
            <a:alphaModFix/>
          </a:blip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/>
          <p:nvPr/>
        </p:nvPicPr>
        <p:blipFill>
          <a:blip r:embed="rId18">
            <a:alphaModFix/>
          </a:blip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8"/>
          <p:cNvPicPr/>
          <p:nvPr/>
        </p:nvPicPr>
        <p:blipFill>
          <a:blip r:embed="rId19">
            <a:alphaModFix/>
          </a:blip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/>
          <p:nvPr/>
        </p:nvPicPr>
        <p:blipFill>
          <a:blip r:embed="rId20">
            <a:alphaModFix/>
          </a:blip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/>
          <p:nvPr/>
        </p:nvPicPr>
        <p:blipFill>
          <a:blip r:embed="rId21">
            <a:alphaModFix/>
          </a:blip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/>
          <p:nvPr/>
        </p:nvPicPr>
        <p:blipFill>
          <a:blip r:embed="rId22">
            <a:alphaModFix/>
          </a:blip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/>
          <p:nvPr/>
        </p:nvPicPr>
        <p:blipFill>
          <a:blip r:embed="rId23">
            <a:alphaModFix/>
          </a:blip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/>
          <p:nvPr/>
        </p:nvPicPr>
        <p:blipFill>
          <a:blip r:embed="rId24">
            <a:alphaModFix/>
          </a:blip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/>
          <p:nvPr/>
        </p:nvPicPr>
        <p:blipFill>
          <a:blip r:embed="rId25">
            <a:alphaModFix/>
          </a:blip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/>
          <p:nvPr/>
        </p:nvPicPr>
        <p:blipFill>
          <a:blip r:embed="rId26">
            <a:alphaModFix/>
          </a:blip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/>
          <p:nvPr/>
        </p:nvPicPr>
        <p:blipFill>
          <a:blip r:embed="rId27">
            <a:alphaModFix/>
          </a:blip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/>
          <p:nvPr/>
        </p:nvPicPr>
        <p:blipFill>
          <a:blip r:embed="rId28">
            <a:alphaModFix/>
          </a:blip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/>
          <p:nvPr/>
        </p:nvPicPr>
        <p:blipFill>
          <a:blip r:embed="rId29">
            <a:alphaModFix/>
          </a:blip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/>
          <p:nvPr/>
        </p:nvPicPr>
        <p:blipFill>
          <a:blip r:embed="rId30">
            <a:alphaModFix/>
          </a:blip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/>
          <p:nvPr/>
        </p:nvPicPr>
        <p:blipFill>
          <a:blip r:embed="rId31">
            <a:alphaModFix/>
          </a:blip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/>
          <p:nvPr/>
        </p:nvPicPr>
        <p:blipFill>
          <a:blip r:embed="rId32">
            <a:alphaModFix/>
          </a:blip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/>
          <p:nvPr/>
        </p:nvPicPr>
        <p:blipFill>
          <a:blip r:embed="rId33">
            <a:alphaModFix/>
          </a:blip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/>
          <p:nvPr/>
        </p:nvPicPr>
        <p:blipFill>
          <a:blip r:embed="rId34">
            <a:alphaModFix/>
          </a:blip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/>
          <p:nvPr/>
        </p:nvPicPr>
        <p:blipFill>
          <a:blip r:embed="rId35">
            <a:alphaModFix/>
          </a:blip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/>
          <p:nvPr/>
        </p:nvPicPr>
        <p:blipFill>
          <a:blip r:embed="rId36">
            <a:alphaModFix/>
          </a:blip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/>
          <p:nvPr/>
        </p:nvPicPr>
        <p:blipFill>
          <a:blip r:embed="rId37">
            <a:alphaModFix/>
          </a:blip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/>
          <p:nvPr/>
        </p:nvPicPr>
        <p:blipFill>
          <a:blip r:embed="rId38">
            <a:alphaModFix/>
          </a:blip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/>
          <p:nvPr/>
        </p:nvPicPr>
        <p:blipFill>
          <a:blip r:embed="rId39">
            <a:alphaModFix/>
          </a:blip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/>
          <p:nvPr/>
        </p:nvPicPr>
        <p:blipFill>
          <a:blip r:embed="rId40">
            <a:alphaModFix/>
          </a:blip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/>
          <p:nvPr/>
        </p:nvPicPr>
        <p:blipFill>
          <a:blip r:embed="rId41">
            <a:alphaModFix/>
          </a:blip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/>
          <p:nvPr/>
        </p:nvPicPr>
        <p:blipFill>
          <a:blip r:embed="rId42">
            <a:alphaModFix/>
          </a:blip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/>
          <p:nvPr/>
        </p:nvPicPr>
        <p:blipFill>
          <a:blip r:embed="rId43">
            <a:alphaModFix/>
          </a:blip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/>
          <p:nvPr/>
        </p:nvPicPr>
        <p:blipFill>
          <a:blip r:embed="rId44">
            <a:alphaModFix/>
          </a:blip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/>
          <p:nvPr/>
        </p:nvPicPr>
        <p:blipFill>
          <a:blip r:embed="rId45">
            <a:alphaModFix/>
          </a:blip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/>
          <p:nvPr/>
        </p:nvPicPr>
        <p:blipFill>
          <a:blip r:embed="rId46">
            <a:alphaModFix/>
          </a:blip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</TotalTime>
  <Words>726</Words>
  <Application>Microsoft Office PowerPoint</Application>
  <DocSecurity>0</DocSecurity>
  <PresentationFormat>Произвольный</PresentationFormat>
  <Paragraphs>197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Helvetica Neue</vt:lpstr>
      <vt:lpstr>游明朝</vt:lpstr>
      <vt:lpstr>Gilroy</vt:lpstr>
      <vt:lpstr>Roboto Medium</vt:lpstr>
      <vt:lpstr>TT Supermolot Neue DemiBold</vt:lpstr>
      <vt:lpstr>Times New Roman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Ника</cp:lastModifiedBy>
  <cp:revision>39</cp:revision>
  <dcterms:modified xsi:type="dcterms:W3CDTF">2023-11-27T16:55:11Z</dcterms:modified>
  <dc:identifier/>
  <dc:language/>
  <cp:version/>
</cp:coreProperties>
</file>