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59" r:id="rId4"/>
    <p:sldId id="264" r:id="rId5"/>
    <p:sldId id="265" r:id="rId6"/>
    <p:sldId id="261" r:id="rId7"/>
    <p:sldId id="269" r:id="rId8"/>
    <p:sldId id="268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E46228"/>
    <a:srgbClr val="DE581C"/>
    <a:srgbClr val="FF6A21"/>
    <a:srgbClr val="0D0D0E"/>
    <a:srgbClr val="FBA919"/>
    <a:srgbClr val="FF7235"/>
    <a:srgbClr val="F35E1F"/>
    <a:srgbClr val="FF7614"/>
    <a:srgbClr val="FBA612"/>
    <a:srgbClr val="C2E9F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-63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F8DA08-105A-479E-BA17-A1049B57E239}" type="datetimeFigureOut">
              <a:rPr lang="ru-RU" smtClean="0"/>
              <a:t>11.07.2024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2DCCD0-49C9-413E-9C78-969ACD75262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46E6227-5F19-49CF-9C2B-3AC81E9DD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601776A9-B392-451C-BA3E-9BA48ECDF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98838BD-F42D-4BB9-8B63-A4BA064E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3DE0AA7-C72A-4915-A40F-B4FCF9257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1995AAB-6D92-4C65-9688-BE77B9AA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4559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A7D0507-3CE2-45C7-8746-83EBCC46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DF15C3F-B725-4727-A6B1-0034C80D4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0898CDE-ABAB-4C3E-8136-96BA0389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E92DB3D-ED8B-404E-A9EC-B0CCE416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B5EAAEB-9071-4BA4-9B3C-B45BD747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047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6C515FA-8BA4-4C41-B9FC-F58BBC6A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6F94C53-855B-49FA-A413-552C2E678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FFC11A9-4083-428A-B4B0-E93A4643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19E1879-58DD-4A5C-8F86-64A7AC22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F401BFE-3768-470B-BDDA-DB0E22736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8157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B11A64D-C7A2-4906-B1C7-F5CF5269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A8B9AF2-2AAD-4490-82A0-8D6839BBE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1F34F2F6-3ADB-492E-B740-032A318CE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4D3A316-1A47-48B7-A181-5717DEDEE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CFFCA31-D1B9-4ABF-A904-58173644B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92EF9CC-E480-4C57-A913-34731B3F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9637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6F7BD07-44CE-488F-AFC9-25E99740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7A12D62-274A-4EFF-8D4B-8D977A3B2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760C5F0-7B2B-4096-A882-5EA97CFA5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CCC250C6-620B-4DA5-87E8-E3F98E4BB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A84A89B-48D2-4D8C-A133-52CF40ACC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A9F8A54E-8AAA-40DE-A139-5E98FCA2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B6F99650-CCA5-44C6-B87A-7265C984D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1F83780-97BD-4FEE-81AF-71FAB470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1077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819D2DF-A046-426C-88EB-44A5E1FF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A672F3C-505A-4607-A506-0398F255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7F5A792-B24C-48F8-8EF0-0DCB5678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5261BB1-309C-4630-AEFC-F0BAC6C1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8346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C0D4707A-1BAB-4814-A20A-743BBE3A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7C8A1048-C740-4886-BCDC-658360F22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B428A52-86B4-49E1-A91F-7A533EC5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103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2BBEC4-B78E-4510-9A5B-87C83FCD9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8BB0C58-E4D1-4E4D-B4A1-71A50509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3EB7AC4-31A6-48E5-BE9C-FDEC677A7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289A8FD-187A-4898-BD40-C688AFF2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1765B41-4754-4962-A1E7-3DD1A8C1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F1D8E7A-6367-4184-A818-68613F65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3692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5F78B44-BB9C-4DF5-BDCA-8B492978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DF8C6CBC-78E9-4264-8D0F-95A0B89C8E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5EB8AA0-9B89-47F3-85A6-438C5AA9B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6B9CE29-A0D9-4D3E-834F-C0022D28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81D99CE-2F0A-4C28-8509-8AA332B4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3216C0D-27F3-4E48-97FE-5D975FA3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825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745BB23-CA74-476B-8D6A-C140EF69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04B699F-6CC5-4596-83F6-B04CE8BEC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C162167-14CD-4D8F-BAA4-563C1D0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DD52F95-F552-4B59-B65E-D7A1D82BC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D19D52E-50D1-46A1-96A9-2AF1C33E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3232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3061D493-C06A-4E40-99E9-83ECEB827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4905860D-4084-4474-A034-1DC60C034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49C59D0-9288-4B67-BE2C-15717D1E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88155DC-9688-44AB-800F-7C32AD22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F07FA75-A6B5-4DDB-90AA-C94D3A9C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960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DE1F1B-9429-4EE6-88D4-91F3C3E3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8562A48-65A2-4C72-A604-72CE2CB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245FAAC-148A-4FFF-B1BE-6B62CF9C5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9E8FC-189E-4963-A33C-721CC7963D36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6EA84EF-E2E0-4A10-9833-FD6BE0962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E5C6EC1-9AC9-495F-887C-44FBBA594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9675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EC68C24E-C6F0-4C62-90EC-726E266202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BA0BD4C-5991-474B-AA25-DFF9E577208C}"/>
              </a:ext>
            </a:extLst>
          </p:cNvPr>
          <p:cNvSpPr txBox="1"/>
          <p:nvPr/>
        </p:nvSpPr>
        <p:spPr>
          <a:xfrm>
            <a:off x="406860" y="3608984"/>
            <a:ext cx="2097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F788298-E1D7-42C3-9D1F-A7666EB9DB4F}"/>
              </a:ext>
            </a:extLst>
          </p:cNvPr>
          <p:cNvSpPr txBox="1"/>
          <p:nvPr/>
        </p:nvSpPr>
        <p:spPr>
          <a:xfrm>
            <a:off x="406860" y="4070649"/>
            <a:ext cx="6451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Разработка БПЛА для поиска перегрева на высоковольтных ЛЭП</a:t>
            </a:r>
          </a:p>
        </p:txBody>
      </p:sp>
    </p:spTree>
    <p:extLst>
      <p:ext uri="{BB962C8B-B14F-4D97-AF65-F5344CB8AC3E}">
        <p14:creationId xmlns="" xmlns:p14="http://schemas.microsoft.com/office/powerpoint/2010/main" val="97539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62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66362A82-7860-4B7E-B973-78D68E1CD467}"/>
              </a:ext>
            </a:extLst>
          </p:cNvPr>
          <p:cNvSpPr/>
          <p:nvPr/>
        </p:nvSpPr>
        <p:spPr>
          <a:xfrm>
            <a:off x="428057" y="1941426"/>
            <a:ext cx="5477443" cy="4564149"/>
          </a:xfrm>
          <a:prstGeom prst="roundRect">
            <a:avLst>
              <a:gd name="adj" fmla="val 38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4301269-D04E-4D39-8A7A-7ABE850E342A}"/>
              </a:ext>
            </a:extLst>
          </p:cNvPr>
          <p:cNvSpPr txBox="1"/>
          <p:nvPr/>
        </p:nvSpPr>
        <p:spPr>
          <a:xfrm>
            <a:off x="428057" y="247438"/>
            <a:ext cx="109134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ПРОДУКТ С ОПИСАНИЕМ ГОТОВНОСТИ ВЫХОДА НА РЫНОК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2E99D9D-3283-48AA-BBAB-F0280C197AA0}"/>
              </a:ext>
            </a:extLst>
          </p:cNvPr>
          <p:cNvSpPr txBox="1"/>
          <p:nvPr/>
        </p:nvSpPr>
        <p:spPr>
          <a:xfrm>
            <a:off x="750794" y="2200511"/>
            <a:ext cx="440223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ea typeface="Calibri" panose="020F0502020204030204" pitchFamily="34" charset="0"/>
              </a:rPr>
              <a:t>При повреждении элементов высоковольтных ЛЭП наблюдается локальный нагрев в месте повреждения. Таких повреждений может быть несколько и тогда в случае </a:t>
            </a:r>
            <a:r>
              <a:rPr lang="ru-RU" sz="2400" dirty="0" smtClean="0">
                <a:solidFill>
                  <a:srgbClr val="000000"/>
                </a:solidFill>
                <a:ea typeface="Calibri" panose="020F0502020204030204" pitchFamily="34" charset="0"/>
              </a:rPr>
              <a:t>отклонения от нормального </a:t>
            </a:r>
            <a:r>
              <a:rPr lang="ru-RU" sz="2400" dirty="0">
                <a:solidFill>
                  <a:srgbClr val="000000"/>
                </a:solidFill>
                <a:ea typeface="Calibri" panose="020F0502020204030204" pitchFamily="34" charset="0"/>
              </a:rPr>
              <a:t>режима работы ЭЭС способны нанести значительный вред всей СЭС. 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7A6009D3-CDB0-46B6-AEC2-91039E19D6A7}"/>
              </a:ext>
            </a:extLst>
          </p:cNvPr>
          <p:cNvSpPr/>
          <p:nvPr/>
        </p:nvSpPr>
        <p:spPr>
          <a:xfrm>
            <a:off x="6096000" y="1941426"/>
            <a:ext cx="5477443" cy="4564149"/>
          </a:xfrm>
          <a:prstGeom prst="roundRect">
            <a:avLst>
              <a:gd name="adj" fmla="val 38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600B8C2-B808-4D2C-BB26-4AE936A6FEF3}"/>
              </a:ext>
            </a:extLst>
          </p:cNvPr>
          <p:cNvSpPr txBox="1"/>
          <p:nvPr/>
        </p:nvSpPr>
        <p:spPr>
          <a:xfrm>
            <a:off x="6228237" y="2200511"/>
            <a:ext cx="511324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</a:rPr>
              <a:t>Планируемый срок выхода на рынок:</a:t>
            </a:r>
          </a:p>
          <a:p>
            <a:endParaRPr lang="ru-RU" sz="2400" dirty="0">
              <a:solidFill>
                <a:srgbClr val="000000"/>
              </a:solidFill>
            </a:endParaRPr>
          </a:p>
          <a:p>
            <a:r>
              <a:rPr lang="ru-RU" sz="2400" dirty="0">
                <a:solidFill>
                  <a:srgbClr val="000000"/>
                </a:solidFill>
              </a:rPr>
              <a:t>декабрь 2024 год – Разработка оптимального БПЛА ;</a:t>
            </a:r>
          </a:p>
          <a:p>
            <a:endParaRPr lang="ru-RU" sz="2400" dirty="0">
              <a:solidFill>
                <a:srgbClr val="000000"/>
              </a:solidFill>
            </a:endParaRPr>
          </a:p>
          <a:p>
            <a:r>
              <a:rPr lang="ru-RU" sz="2400" dirty="0">
                <a:solidFill>
                  <a:srgbClr val="000000"/>
                </a:solidFill>
              </a:rPr>
              <a:t>декабрь 2025 год – Разработка ИИ;</a:t>
            </a:r>
          </a:p>
          <a:p>
            <a:endParaRPr lang="ru-RU" sz="2400" dirty="0">
              <a:solidFill>
                <a:srgbClr val="000000"/>
              </a:solidFill>
            </a:endParaRPr>
          </a:p>
          <a:p>
            <a:r>
              <a:rPr lang="ru-RU" sz="2400" dirty="0">
                <a:solidFill>
                  <a:srgbClr val="000000"/>
                </a:solidFill>
              </a:rPr>
              <a:t>декабрь 2026 год – Окончание модельных испытаний;</a:t>
            </a:r>
          </a:p>
          <a:p>
            <a:endParaRPr lang="ru-RU" sz="2400" dirty="0">
              <a:solidFill>
                <a:srgbClr val="000000"/>
              </a:solidFill>
            </a:endParaRPr>
          </a:p>
          <a:p>
            <a:r>
              <a:rPr lang="ru-RU" sz="2400" dirty="0">
                <a:solidFill>
                  <a:srgbClr val="000000"/>
                </a:solidFill>
              </a:rPr>
              <a:t>2027 год выход на рынок.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494074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50C0FFF-994F-4DEB-972E-14103AA8C1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0E27502-ED1B-412E-9CAD-05D773FF8BF3}"/>
              </a:ext>
            </a:extLst>
          </p:cNvPr>
          <p:cNvSpPr txBox="1"/>
          <p:nvPr/>
        </p:nvSpPr>
        <p:spPr>
          <a:xfrm>
            <a:off x="609601" y="237119"/>
            <a:ext cx="106600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АНАЛИЗ КОНКУРЕНТНОЙ СРЕДЫ ПРОЕКТА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B9D13EC3-5878-57B0-26DA-3D3635E55C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02961619"/>
              </p:ext>
            </p:extLst>
          </p:nvPr>
        </p:nvGraphicFramePr>
        <p:xfrm>
          <a:off x="695324" y="1212014"/>
          <a:ext cx="10844404" cy="472244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26730">
                  <a:extLst>
                    <a:ext uri="{9D8B030D-6E8A-4147-A177-3AD203B41FA5}">
                      <a16:colId xmlns="" xmlns:a16="http://schemas.microsoft.com/office/drawing/2014/main" val="3478958516"/>
                    </a:ext>
                  </a:extLst>
                </a:gridCol>
                <a:gridCol w="2644879">
                  <a:extLst>
                    <a:ext uri="{9D8B030D-6E8A-4147-A177-3AD203B41FA5}">
                      <a16:colId xmlns="" xmlns:a16="http://schemas.microsoft.com/office/drawing/2014/main" val="3189750608"/>
                    </a:ext>
                  </a:extLst>
                </a:gridCol>
                <a:gridCol w="2556934">
                  <a:extLst>
                    <a:ext uri="{9D8B030D-6E8A-4147-A177-3AD203B41FA5}">
                      <a16:colId xmlns="" xmlns:a16="http://schemas.microsoft.com/office/drawing/2014/main" val="1957923723"/>
                    </a:ext>
                  </a:extLst>
                </a:gridCol>
                <a:gridCol w="2615861">
                  <a:extLst>
                    <a:ext uri="{9D8B030D-6E8A-4147-A177-3AD203B41FA5}">
                      <a16:colId xmlns="" xmlns:a16="http://schemas.microsoft.com/office/drawing/2014/main" val="968166989"/>
                    </a:ext>
                  </a:extLst>
                </a:gridCol>
              </a:tblGrid>
              <a:tr h="180032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Критерии сравнения</a:t>
                      </a:r>
                    </a:p>
                  </a:txBody>
                  <a:tcPr anchor="ctr">
                    <a:solidFill>
                      <a:srgbClr val="E462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Проект </a:t>
                      </a:r>
                    </a:p>
                    <a:p>
                      <a:pPr algn="ctr"/>
                      <a:r>
                        <a:rPr lang="ru-RU" sz="16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БПЛА для первичного осмотра протяженных высоковольтных ЛЭП</a:t>
                      </a:r>
                    </a:p>
                  </a:txBody>
                  <a:tcPr anchor="ctr">
                    <a:solidFill>
                      <a:srgbClr val="E4622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БПЛА конвертного типа</a:t>
                      </a:r>
                    </a:p>
                  </a:txBody>
                  <a:tcPr anchor="ctr">
                    <a:solidFill>
                      <a:srgbClr val="E4622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БПЛА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самолётного типа</a:t>
                      </a:r>
                    </a:p>
                  </a:txBody>
                  <a:tcPr anchor="ctr">
                    <a:solidFill>
                      <a:srgbClr val="E4622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38393633"/>
                  </a:ext>
                </a:extLst>
              </a:tr>
              <a:tr h="951072">
                <a:tc>
                  <a:txBody>
                    <a:bodyPr/>
                    <a:lstStyle/>
                    <a:p>
                      <a:r>
                        <a:rPr lang="ru-RU" sz="1600" dirty="0"/>
                        <a:t>Сбор информации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Автоматически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Оператором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Оператором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97673654"/>
                  </a:ext>
                </a:extLst>
              </a:tr>
              <a:tr h="951072">
                <a:tc>
                  <a:txBody>
                    <a:bodyPr/>
                    <a:lstStyle/>
                    <a:p>
                      <a:r>
                        <a:rPr lang="ru-RU" sz="1600" dirty="0"/>
                        <a:t>Анализ информации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Автоматически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Оператором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Оператором</a:t>
                      </a:r>
                    </a:p>
                    <a:p>
                      <a:pPr algn="ctr"/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045520679"/>
                  </a:ext>
                </a:extLst>
              </a:tr>
              <a:tr h="10199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Скорость обследования протяжённых ЛЭП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30 км/ч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Несколько месяцев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Несколько месяцев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66171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06664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3CC9422-D19D-4CEB-9608-C810681A93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0812BB1-E0F0-44EE-9FDD-F873F07D400A}"/>
              </a:ext>
            </a:extLst>
          </p:cNvPr>
          <p:cNvSpPr txBox="1"/>
          <p:nvPr/>
        </p:nvSpPr>
        <p:spPr>
          <a:xfrm>
            <a:off x="609600" y="385483"/>
            <a:ext cx="24542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РЫНОК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001FB008-DD7D-4519-B770-72C4DABA6238}"/>
              </a:ext>
            </a:extLst>
          </p:cNvPr>
          <p:cNvSpPr/>
          <p:nvPr/>
        </p:nvSpPr>
        <p:spPr>
          <a:xfrm>
            <a:off x="732623" y="1232592"/>
            <a:ext cx="5039527" cy="5196783"/>
          </a:xfrm>
          <a:prstGeom prst="roundRect">
            <a:avLst>
              <a:gd name="adj" fmla="val 2187"/>
            </a:avLst>
          </a:prstGeom>
          <a:noFill/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0901E667-6D96-4CBD-A5B6-50915BA3DA56}"/>
              </a:ext>
            </a:extLst>
          </p:cNvPr>
          <p:cNvSpPr/>
          <p:nvPr/>
        </p:nvSpPr>
        <p:spPr>
          <a:xfrm>
            <a:off x="6162675" y="1232592"/>
            <a:ext cx="5522660" cy="5196782"/>
          </a:xfrm>
          <a:prstGeom prst="roundRect">
            <a:avLst>
              <a:gd name="adj" fmla="val 1540"/>
            </a:avLst>
          </a:prstGeom>
          <a:noFill/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="" xmlns:a16="http://schemas.microsoft.com/office/drawing/2014/main" id="{E5551EDB-C7DC-45B3-9ED1-123406FC1774}"/>
              </a:ext>
            </a:extLst>
          </p:cNvPr>
          <p:cNvSpPr/>
          <p:nvPr/>
        </p:nvSpPr>
        <p:spPr>
          <a:xfrm>
            <a:off x="761435" y="1228489"/>
            <a:ext cx="5028899" cy="577202"/>
          </a:xfrm>
          <a:prstGeom prst="roundRect">
            <a:avLst>
              <a:gd name="adj" fmla="val 14923"/>
            </a:avLst>
          </a:prstGeom>
          <a:solidFill>
            <a:srgbClr val="E46228"/>
          </a:solidFill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EF37BC8-29B6-44A0-8428-68F73DD4A0BB}"/>
              </a:ext>
            </a:extLst>
          </p:cNvPr>
          <p:cNvSpPr txBox="1"/>
          <p:nvPr/>
        </p:nvSpPr>
        <p:spPr>
          <a:xfrm>
            <a:off x="846798" y="1317035"/>
            <a:ext cx="2890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 РЫНКА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="" xmlns:a16="http://schemas.microsoft.com/office/drawing/2014/main" id="{8EDC8D13-DCF4-41BC-A6F4-EA10B6CFA2AC}"/>
              </a:ext>
            </a:extLst>
          </p:cNvPr>
          <p:cNvSpPr/>
          <p:nvPr/>
        </p:nvSpPr>
        <p:spPr>
          <a:xfrm>
            <a:off x="6180860" y="1232592"/>
            <a:ext cx="5496115" cy="537642"/>
          </a:xfrm>
          <a:prstGeom prst="roundRect">
            <a:avLst>
              <a:gd name="adj" fmla="val 14923"/>
            </a:avLst>
          </a:prstGeom>
          <a:solidFill>
            <a:srgbClr val="E46228"/>
          </a:solidFill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5BE6218-5DF2-4086-995C-BB1539ACDB7E}"/>
              </a:ext>
            </a:extLst>
          </p:cNvPr>
          <p:cNvSpPr txBox="1"/>
          <p:nvPr/>
        </p:nvSpPr>
        <p:spPr>
          <a:xfrm>
            <a:off x="6262356" y="1183912"/>
            <a:ext cx="52717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ПОТЕНЦИАЛЬНЫЕ ПОТРЕБИТЕЛЬСКИЕ СЕГМЕНТЫ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FD91B19-BFAD-6C19-B889-2E7DFA812602}"/>
              </a:ext>
            </a:extLst>
          </p:cNvPr>
          <p:cNvSpPr txBox="1"/>
          <p:nvPr/>
        </p:nvSpPr>
        <p:spPr>
          <a:xfrm>
            <a:off x="846797" y="2077137"/>
            <a:ext cx="480921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Применение БПЛА в инженерной отрасли возрастает с каждым годом и необходимость анализа данных значительно усложняет применение существующих устройств. Оборот подобных приборов может по России достигать 1000 в год.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856FD16-E32F-1D09-5876-3301CF3D6CE5}"/>
              </a:ext>
            </a:extLst>
          </p:cNvPr>
          <p:cNvSpPr txBox="1"/>
          <p:nvPr/>
        </p:nvSpPr>
        <p:spPr>
          <a:xfrm>
            <a:off x="6388061" y="2077136"/>
            <a:ext cx="50713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Область применения: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Электроэнергетика;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Ресурсодобывающие предприятия;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Муниципальные службы городов;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Лесоохранные органы;</a:t>
            </a:r>
          </a:p>
        </p:txBody>
      </p:sp>
    </p:spTree>
    <p:extLst>
      <p:ext uri="{BB962C8B-B14F-4D97-AF65-F5344CB8AC3E}">
        <p14:creationId xmlns="" xmlns:p14="http://schemas.microsoft.com/office/powerpoint/2010/main" val="2091620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62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45BF660A-9A33-428D-8D5A-4C6517A28F86}"/>
              </a:ext>
            </a:extLst>
          </p:cNvPr>
          <p:cNvSpPr/>
          <p:nvPr/>
        </p:nvSpPr>
        <p:spPr>
          <a:xfrm>
            <a:off x="865094" y="3248025"/>
            <a:ext cx="10461812" cy="3192299"/>
          </a:xfrm>
          <a:prstGeom prst="roundRect">
            <a:avLst>
              <a:gd name="adj" fmla="val 38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4301269-D04E-4D39-8A7A-7ABE850E342A}"/>
              </a:ext>
            </a:extLst>
          </p:cNvPr>
          <p:cNvSpPr txBox="1"/>
          <p:nvPr/>
        </p:nvSpPr>
        <p:spPr>
          <a:xfrm>
            <a:off x="869576" y="347044"/>
            <a:ext cx="106969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КОНКУРЕНТНОЕ ПРЕИМУЩЕСТВО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94DDDEE-6F86-4ADE-A1F0-285CBA3C8378}"/>
              </a:ext>
            </a:extLst>
          </p:cNvPr>
          <p:cNvSpPr txBox="1"/>
          <p:nvPr/>
        </p:nvSpPr>
        <p:spPr>
          <a:xfrm>
            <a:off x="997998" y="3424044"/>
            <a:ext cx="76648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ЦЕННОСТНОЕ ПРЕДЛОЖЕНИЕ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0557C32A-9D29-4B46-A81D-CEAA98499B30}"/>
              </a:ext>
            </a:extLst>
          </p:cNvPr>
          <p:cNvSpPr/>
          <p:nvPr/>
        </p:nvSpPr>
        <p:spPr>
          <a:xfrm>
            <a:off x="865093" y="1116485"/>
            <a:ext cx="10461812" cy="1929093"/>
          </a:xfrm>
          <a:prstGeom prst="roundRect">
            <a:avLst>
              <a:gd name="adj" fmla="val 38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chemeClr val="bg1"/>
                </a:solidFill>
              </a:rPr>
              <a:t>Скорость обследования;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chemeClr val="bg1"/>
                </a:solidFill>
              </a:rPr>
              <a:t>ГЛОНАС/GPS навигация;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chemeClr val="bg1"/>
                </a:solidFill>
              </a:rPr>
              <a:t>Быстрая окупаемость;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chemeClr val="bg1"/>
                </a:solidFill>
              </a:rPr>
              <a:t>Точность результатов.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3E8019C-D3BA-4093-B4DC-76F37BC113B0}"/>
              </a:ext>
            </a:extLst>
          </p:cNvPr>
          <p:cNvSpPr txBox="1"/>
          <p:nvPr/>
        </p:nvSpPr>
        <p:spPr>
          <a:xfrm>
            <a:off x="1128712" y="4184838"/>
            <a:ext cx="9934575" cy="126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БПЛА средней грузоподъёмности с инфракрасными датчиками и обученным ИИ на поиск перегрева.</a:t>
            </a:r>
          </a:p>
          <a:p>
            <a:pPr marL="342900" lvl="0" indent="-34290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2421714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50023D24-2424-4BEE-8370-F311CD6540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44D3815-7C26-42BF-87AA-B01D69E70747}"/>
              </a:ext>
            </a:extLst>
          </p:cNvPr>
          <p:cNvSpPr txBox="1"/>
          <p:nvPr/>
        </p:nvSpPr>
        <p:spPr>
          <a:xfrm>
            <a:off x="623048" y="246906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БИЗНЕС-МОДЕЛЬ ПРОЕКТА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="" xmlns:a16="http://schemas.microsoft.com/office/drawing/2014/main" id="{0AFD119F-6AFA-4AD8-A00C-A8D03843F789}"/>
              </a:ext>
            </a:extLst>
          </p:cNvPr>
          <p:cNvSpPr/>
          <p:nvPr/>
        </p:nvSpPr>
        <p:spPr>
          <a:xfrm>
            <a:off x="599535" y="1016348"/>
            <a:ext cx="4720610" cy="3107978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="" xmlns:a16="http://schemas.microsoft.com/office/drawing/2014/main" id="{5DFB517C-90D2-4112-8333-33F4A1613C4E}"/>
              </a:ext>
            </a:extLst>
          </p:cNvPr>
          <p:cNvSpPr/>
          <p:nvPr/>
        </p:nvSpPr>
        <p:spPr>
          <a:xfrm>
            <a:off x="8849906" y="1016347"/>
            <a:ext cx="2840266" cy="349116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="" xmlns:a16="http://schemas.microsoft.com/office/drawing/2014/main" id="{15A46665-9577-45E6-A0D1-A10D9C306708}"/>
              </a:ext>
            </a:extLst>
          </p:cNvPr>
          <p:cNvSpPr/>
          <p:nvPr/>
        </p:nvSpPr>
        <p:spPr>
          <a:xfrm>
            <a:off x="5523343" y="1016347"/>
            <a:ext cx="3178728" cy="349116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="" xmlns:a16="http://schemas.microsoft.com/office/drawing/2014/main" id="{FC522548-E4E0-4DD4-B0E4-3FC743D6DADB}"/>
              </a:ext>
            </a:extLst>
          </p:cNvPr>
          <p:cNvSpPr/>
          <p:nvPr/>
        </p:nvSpPr>
        <p:spPr>
          <a:xfrm>
            <a:off x="599534" y="4275219"/>
            <a:ext cx="4720610" cy="2239881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="" xmlns:a16="http://schemas.microsoft.com/office/drawing/2014/main" id="{1D29DF08-B114-44BB-AA72-0778E3284BB8}"/>
              </a:ext>
            </a:extLst>
          </p:cNvPr>
          <p:cNvSpPr/>
          <p:nvPr/>
        </p:nvSpPr>
        <p:spPr>
          <a:xfrm>
            <a:off x="5515515" y="4651696"/>
            <a:ext cx="6174657" cy="1863404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/>
              <a:t>Сопутствующие траты на создание плазмотрона</a:t>
            </a:r>
            <a:r>
              <a:rPr lang="en-US"/>
              <a:t>:</a:t>
            </a:r>
          </a:p>
          <a:p>
            <a:r>
              <a:rPr lang="ru-RU"/>
              <a:t>1. Расходные материалы</a:t>
            </a:r>
            <a:r>
              <a:rPr lang="en-US"/>
              <a:t>;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71FCCCF3-8BBF-4595-B547-E855CB957F23}"/>
              </a:ext>
            </a:extLst>
          </p:cNvPr>
          <p:cNvSpPr txBox="1"/>
          <p:nvPr/>
        </p:nvSpPr>
        <p:spPr>
          <a:xfrm>
            <a:off x="802734" y="1098159"/>
            <a:ext cx="2857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КОНЦЕПЦИЯ ПРОДАЖ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A134A2E0-8063-49AE-A65D-1539DBC8EDEA}"/>
              </a:ext>
            </a:extLst>
          </p:cNvPr>
          <p:cNvSpPr txBox="1"/>
          <p:nvPr/>
        </p:nvSpPr>
        <p:spPr>
          <a:xfrm>
            <a:off x="8991613" y="1139313"/>
            <a:ext cx="3022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ПОТРЕБИТЕЛИ / </a:t>
            </a:r>
          </a:p>
          <a:p>
            <a:r>
              <a:rPr lang="ru-RU" b="1" dirty="0"/>
              <a:t>КЛИЕНТЫ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76A54653-49F6-473C-9321-7412F36DEDF9}"/>
              </a:ext>
            </a:extLst>
          </p:cNvPr>
          <p:cNvSpPr txBox="1"/>
          <p:nvPr/>
        </p:nvSpPr>
        <p:spPr>
          <a:xfrm>
            <a:off x="5628223" y="1095197"/>
            <a:ext cx="1137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КАНАЛЫ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ABC25099-307F-4483-9A42-6E551D451924}"/>
              </a:ext>
            </a:extLst>
          </p:cNvPr>
          <p:cNvSpPr txBox="1"/>
          <p:nvPr/>
        </p:nvSpPr>
        <p:spPr>
          <a:xfrm>
            <a:off x="795750" y="4405474"/>
            <a:ext cx="1435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РАСХОДЫ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D10F80F4-ACC9-4CD4-A3C4-DD7C9CA8401E}"/>
              </a:ext>
            </a:extLst>
          </p:cNvPr>
          <p:cNvSpPr txBox="1"/>
          <p:nvPr/>
        </p:nvSpPr>
        <p:spPr>
          <a:xfrm>
            <a:off x="5668691" y="4773988"/>
            <a:ext cx="3445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ФИНАНСИРОВАНИЕ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130A6C75-5D05-47B8-9DD4-8AF09A597903}"/>
              </a:ext>
            </a:extLst>
          </p:cNvPr>
          <p:cNvSpPr txBox="1"/>
          <p:nvPr/>
        </p:nvSpPr>
        <p:spPr>
          <a:xfrm>
            <a:off x="5690228" y="5479046"/>
            <a:ext cx="1094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ДОХОД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2247869-D301-76D3-2792-2DA6C03BCC53}"/>
              </a:ext>
            </a:extLst>
          </p:cNvPr>
          <p:cNvSpPr txBox="1"/>
          <p:nvPr/>
        </p:nvSpPr>
        <p:spPr>
          <a:xfrm>
            <a:off x="822941" y="1472712"/>
            <a:ext cx="434641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Планируются продажи с использованием:</a:t>
            </a:r>
          </a:p>
          <a:p>
            <a:endParaRPr lang="ru-RU" sz="1600" dirty="0"/>
          </a:p>
          <a:p>
            <a:pPr marL="285750" indent="-285750">
              <a:buFontTx/>
              <a:buChar char="-"/>
            </a:pPr>
            <a:r>
              <a:rPr lang="ru-RU" sz="1600" dirty="0"/>
              <a:t>Сайтов продукта;</a:t>
            </a:r>
          </a:p>
          <a:p>
            <a:pPr marL="285750" indent="-285750">
              <a:buFontTx/>
              <a:buChar char="-"/>
            </a:pPr>
            <a:endParaRPr lang="ru-RU" sz="1600" dirty="0"/>
          </a:p>
          <a:p>
            <a:pPr marL="285750" indent="-285750">
              <a:buFontTx/>
              <a:buChar char="-"/>
            </a:pPr>
            <a:r>
              <a:rPr lang="ru-RU" sz="1600" dirty="0"/>
              <a:t>Горячая рассылка предложений по </a:t>
            </a:r>
            <a:r>
              <a:rPr lang="en-US" sz="1600" dirty="0"/>
              <a:t>e-mail</a:t>
            </a:r>
            <a:r>
              <a:rPr lang="ru-RU" sz="1600" dirty="0"/>
              <a:t>;</a:t>
            </a:r>
          </a:p>
          <a:p>
            <a:pPr marL="285750" indent="-285750">
              <a:buFontTx/>
              <a:buChar char="-"/>
            </a:pPr>
            <a:endParaRPr lang="ru-RU" sz="1600" dirty="0"/>
          </a:p>
          <a:p>
            <a:pPr marL="285750" indent="-285750">
              <a:buFontTx/>
              <a:buChar char="-"/>
            </a:pPr>
            <a:endParaRPr lang="ru-RU" sz="1600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FD72CC2-4222-D03C-6A54-2F2E5FCCC3BF}"/>
              </a:ext>
            </a:extLst>
          </p:cNvPr>
          <p:cNvSpPr txBox="1"/>
          <p:nvPr/>
        </p:nvSpPr>
        <p:spPr>
          <a:xfrm>
            <a:off x="5671179" y="1586821"/>
            <a:ext cx="285470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Электроэнергетика</a:t>
            </a:r>
          </a:p>
          <a:p>
            <a:pPr algn="ctr"/>
            <a:endParaRPr lang="ru-RU" sz="1600" dirty="0"/>
          </a:p>
          <a:p>
            <a:pPr algn="ctr"/>
            <a:r>
              <a:rPr lang="ru-RU" sz="1600" dirty="0"/>
              <a:t>Ресурсодобывающие предприятия</a:t>
            </a:r>
          </a:p>
          <a:p>
            <a:pPr algn="ctr"/>
            <a:endParaRPr lang="ru-RU" sz="1600" dirty="0"/>
          </a:p>
          <a:p>
            <a:pPr algn="ctr"/>
            <a:r>
              <a:rPr lang="ru-RU" sz="1600" dirty="0"/>
              <a:t>Муниципальные службы городов</a:t>
            </a:r>
          </a:p>
          <a:p>
            <a:pPr algn="ctr"/>
            <a:endParaRPr lang="ru-RU" sz="1600" dirty="0"/>
          </a:p>
          <a:p>
            <a:pPr algn="ctr"/>
            <a:r>
              <a:rPr lang="ru-RU" sz="1600" dirty="0"/>
              <a:t>Лесоохранные органы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84024E4-141D-BCD8-DFB0-BF4E0220F821}"/>
              </a:ext>
            </a:extLst>
          </p:cNvPr>
          <p:cNvSpPr txBox="1"/>
          <p:nvPr/>
        </p:nvSpPr>
        <p:spPr>
          <a:xfrm>
            <a:off x="9012036" y="1842043"/>
            <a:ext cx="25160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Данный проект разрабатывается для обследования высоковольтных протяжённых ЛЭП. В России за них отвечает Федеральная сетевая компания-Единые Энергосети(ФСК ЕЭС).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3953F68-1439-09B9-45C4-EBCA671BDE71}"/>
              </a:ext>
            </a:extLst>
          </p:cNvPr>
          <p:cNvSpPr txBox="1"/>
          <p:nvPr/>
        </p:nvSpPr>
        <p:spPr>
          <a:xfrm>
            <a:off x="822940" y="4831138"/>
            <a:ext cx="427026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500 000 руб. – разработка;</a:t>
            </a:r>
          </a:p>
          <a:p>
            <a:endParaRPr lang="ru-RU" sz="1600" dirty="0"/>
          </a:p>
          <a:p>
            <a:r>
              <a:rPr lang="ru-RU" sz="1600" dirty="0"/>
              <a:t>1 500 000 руб. – создание, оптимизация прототипа до рабочего образца;</a:t>
            </a:r>
          </a:p>
          <a:p>
            <a:endParaRPr lang="ru-RU" sz="1600" dirty="0"/>
          </a:p>
          <a:p>
            <a:r>
              <a:rPr lang="ru-RU" sz="1600" dirty="0"/>
              <a:t>4 000 000 руб. – запуск производства. </a:t>
            </a:r>
            <a:endParaRPr lang="en-US" sz="1600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F9ED25A-9602-916C-D485-DA040A903E62}"/>
              </a:ext>
            </a:extLst>
          </p:cNvPr>
          <p:cNvSpPr txBox="1"/>
          <p:nvPr/>
        </p:nvSpPr>
        <p:spPr>
          <a:xfrm>
            <a:off x="5697851" y="5061530"/>
            <a:ext cx="430149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100 000 руб.</a:t>
            </a:r>
          </a:p>
          <a:p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  <a:p>
            <a:r>
              <a:rPr lang="ru-RU" sz="1600" dirty="0"/>
              <a:t>-</a:t>
            </a:r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530525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"/>
          <p:cNvSpPr txBox="1"/>
          <p:nvPr/>
        </p:nvSpPr>
        <p:spPr>
          <a:xfrm>
            <a:off x="637428" y="248306"/>
            <a:ext cx="1128539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FF7235"/>
                </a:solidFill>
                <a:latin typeface="Calibri"/>
                <a:ea typeface="Calibri"/>
                <a:cs typeface="Calibri"/>
                <a:sym typeface="Calibri"/>
              </a:rPr>
              <a:t>Финансовый план</a:t>
            </a:r>
            <a:endParaRPr sz="2800" b="1">
              <a:solidFill>
                <a:srgbClr val="FF72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7"/>
          <p:cNvSpPr/>
          <p:nvPr/>
        </p:nvSpPr>
        <p:spPr>
          <a:xfrm>
            <a:off x="923180" y="771526"/>
            <a:ext cx="3829794" cy="684916"/>
          </a:xfrm>
          <a:prstGeom prst="roundRect">
            <a:avLst>
              <a:gd name="adj" fmla="val 532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Этап 1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7"/>
          <p:cNvSpPr/>
          <p:nvPr/>
        </p:nvSpPr>
        <p:spPr>
          <a:xfrm>
            <a:off x="923180" y="1034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7"/>
          <p:cNvSpPr/>
          <p:nvPr/>
        </p:nvSpPr>
        <p:spPr>
          <a:xfrm>
            <a:off x="5524131" y="771526"/>
            <a:ext cx="3829794" cy="684916"/>
          </a:xfrm>
          <a:prstGeom prst="roundRect">
            <a:avLst>
              <a:gd name="adj" fmla="val 532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Этап 1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7"/>
          <p:cNvSpPr/>
          <p:nvPr/>
        </p:nvSpPr>
        <p:spPr>
          <a:xfrm>
            <a:off x="5524131" y="1034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7"/>
          <p:cNvSpPr/>
          <p:nvPr/>
        </p:nvSpPr>
        <p:spPr>
          <a:xfrm>
            <a:off x="4961030" y="2676526"/>
            <a:ext cx="3829794" cy="684916"/>
          </a:xfrm>
          <a:prstGeom prst="roundRect">
            <a:avLst>
              <a:gd name="adj" fmla="val 532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7"/>
          <p:cNvSpPr/>
          <p:nvPr/>
        </p:nvSpPr>
        <p:spPr>
          <a:xfrm>
            <a:off x="8647204" y="2939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7"/>
          <p:cNvSpPr/>
          <p:nvPr/>
        </p:nvSpPr>
        <p:spPr>
          <a:xfrm>
            <a:off x="637428" y="2676526"/>
            <a:ext cx="3829794" cy="684916"/>
          </a:xfrm>
          <a:prstGeom prst="roundRect">
            <a:avLst>
              <a:gd name="adj" fmla="val 532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7"/>
          <p:cNvSpPr/>
          <p:nvPr/>
        </p:nvSpPr>
        <p:spPr>
          <a:xfrm>
            <a:off x="4323602" y="2939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7"/>
          <p:cNvSpPr/>
          <p:nvPr/>
        </p:nvSpPr>
        <p:spPr>
          <a:xfrm>
            <a:off x="3218705" y="5135480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68" name="Google Shape;168;p7"/>
          <p:cNvGraphicFramePr/>
          <p:nvPr/>
        </p:nvGraphicFramePr>
        <p:xfrm>
          <a:off x="637428" y="883920"/>
          <a:ext cx="10917125" cy="556945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183425"/>
                <a:gridCol w="2183425"/>
                <a:gridCol w="2183425"/>
                <a:gridCol w="2183425"/>
                <a:gridCol w="2183425"/>
              </a:tblGrid>
              <a:tr h="298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Показатель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E4622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solidFill>
                      <a:srgbClr val="E4622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Прогнозные значения по годам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E4622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8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Год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0 год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1 год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2 год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3 год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522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Инвестиционные затраты (тыс. руб.)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200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0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0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0</a:t>
                      </a:r>
                      <a:endParaRPr sz="1800"/>
                    </a:p>
                  </a:txBody>
                  <a:tcPr marL="91450" marR="91450" marT="45725" marB="45725"/>
                </a:tc>
              </a:tr>
              <a:tr h="298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Выручка (тыс. руб.)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750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1085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1440</a:t>
                      </a:r>
                      <a:endParaRPr sz="1800"/>
                    </a:p>
                  </a:txBody>
                  <a:tcPr marL="91450" marR="91450" marT="45725" marB="45725"/>
                </a:tc>
              </a:tr>
              <a:tr h="522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Текущие затраты (тыс. руб.)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1000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900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850</a:t>
                      </a:r>
                      <a:endParaRPr sz="1800"/>
                    </a:p>
                  </a:txBody>
                  <a:tcPr marL="91450" marR="91450" marT="45725" marB="45725"/>
                </a:tc>
              </a:tr>
              <a:tr h="746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Амортизация оборудования (тыс. руб.)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40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40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40</a:t>
                      </a:r>
                      <a:endParaRPr sz="1800"/>
                    </a:p>
                  </a:txBody>
                  <a:tcPr marL="91450" marR="91450" marT="45725" marB="45725"/>
                </a:tc>
              </a:tr>
              <a:tr h="298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Прибыль (тыс. руб.)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-290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145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550</a:t>
                      </a:r>
                      <a:endParaRPr sz="1800"/>
                    </a:p>
                  </a:txBody>
                  <a:tcPr marL="91450" marR="91450" marT="45725" marB="45725"/>
                </a:tc>
              </a:tr>
              <a:tr h="522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Налог на прибыль (20%) (тыс. руб.)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0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29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110</a:t>
                      </a:r>
                      <a:endParaRPr sz="1800"/>
                    </a:p>
                  </a:txBody>
                  <a:tcPr marL="91450" marR="91450" marT="45725" marB="45725"/>
                </a:tc>
              </a:tr>
              <a:tr h="522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Чистая прибыль (тыс.руб)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-290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116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440</a:t>
                      </a:r>
                      <a:endParaRPr sz="1800"/>
                    </a:p>
                  </a:txBody>
                  <a:tcPr marL="91450" marR="91450" marT="45725" marB="45725"/>
                </a:tc>
              </a:tr>
              <a:tr h="746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/>
                        <a:t>Коэффициент эффективности инвестиций(ARR)</a:t>
                      </a:r>
                      <a:endParaRPr sz="1400" dirty="0"/>
                    </a:p>
                  </a:txBody>
                  <a:tcPr marL="91450" marR="91450" marT="45725" marB="45725"/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113,2</a:t>
                      </a:r>
                      <a:endParaRPr sz="180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2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Срок окупаемости инвестиций</a:t>
                      </a:r>
                      <a:endParaRPr sz="1400"/>
                    </a:p>
                  </a:txBody>
                  <a:tcPr marL="91450" marR="91450" marT="45725" marB="45725"/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0,88</a:t>
                      </a:r>
                      <a:endParaRPr sz="1800"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A971276-341B-5C24-871C-D7EC649CEC15}"/>
              </a:ext>
            </a:extLst>
          </p:cNvPr>
          <p:cNvSpPr txBox="1"/>
          <p:nvPr/>
        </p:nvSpPr>
        <p:spPr>
          <a:xfrm>
            <a:off x="453301" y="322163"/>
            <a:ext cx="66904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7235"/>
                </a:solidFill>
              </a:rPr>
              <a:t>Шаги на 6-12 месяцев после завершения </a:t>
            </a:r>
            <a:endParaRPr lang="en-US" sz="2800" b="1" dirty="0">
              <a:solidFill>
                <a:srgbClr val="FF7235"/>
              </a:solidFill>
            </a:endParaRPr>
          </a:p>
          <a:p>
            <a:r>
              <a:rPr lang="ru-RU" sz="2800" b="1" dirty="0">
                <a:solidFill>
                  <a:srgbClr val="FF7235"/>
                </a:solidFill>
              </a:rPr>
              <a:t>акселерационной программы:</a:t>
            </a:r>
          </a:p>
        </p:txBody>
      </p:sp>
      <p:sp>
        <p:nvSpPr>
          <p:cNvPr id="3" name="Скругленный прямоугольник 13">
            <a:extLst>
              <a:ext uri="{FF2B5EF4-FFF2-40B4-BE49-F238E27FC236}">
                <a16:creationId xmlns="" xmlns:a16="http://schemas.microsoft.com/office/drawing/2014/main" id="{C815249F-1E8A-6C19-26A7-DBD82FD7DF59}"/>
              </a:ext>
            </a:extLst>
          </p:cNvPr>
          <p:cNvSpPr/>
          <p:nvPr/>
        </p:nvSpPr>
        <p:spPr>
          <a:xfrm>
            <a:off x="549858" y="1456456"/>
            <a:ext cx="2545767" cy="4906244"/>
          </a:xfrm>
          <a:prstGeom prst="roundRect">
            <a:avLst>
              <a:gd name="adj" fmla="val 11055"/>
            </a:avLst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13">
            <a:extLst>
              <a:ext uri="{FF2B5EF4-FFF2-40B4-BE49-F238E27FC236}">
                <a16:creationId xmlns="" xmlns:a16="http://schemas.microsoft.com/office/drawing/2014/main" id="{4D9D4AD4-D5EA-E465-1028-6F09113854B0}"/>
              </a:ext>
            </a:extLst>
          </p:cNvPr>
          <p:cNvSpPr/>
          <p:nvPr/>
        </p:nvSpPr>
        <p:spPr>
          <a:xfrm>
            <a:off x="3396420" y="1456456"/>
            <a:ext cx="2545767" cy="4906244"/>
          </a:xfrm>
          <a:prstGeom prst="roundRect">
            <a:avLst>
              <a:gd name="adj" fmla="val 9184"/>
            </a:avLst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13">
            <a:extLst>
              <a:ext uri="{FF2B5EF4-FFF2-40B4-BE49-F238E27FC236}">
                <a16:creationId xmlns="" xmlns:a16="http://schemas.microsoft.com/office/drawing/2014/main" id="{875C747B-DB84-83DB-A803-30C75D5D3F65}"/>
              </a:ext>
            </a:extLst>
          </p:cNvPr>
          <p:cNvSpPr/>
          <p:nvPr/>
        </p:nvSpPr>
        <p:spPr>
          <a:xfrm>
            <a:off x="6254459" y="1456456"/>
            <a:ext cx="2545767" cy="4906244"/>
          </a:xfrm>
          <a:prstGeom prst="roundRect">
            <a:avLst>
              <a:gd name="adj" fmla="val 8436"/>
            </a:avLst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13">
            <a:extLst>
              <a:ext uri="{FF2B5EF4-FFF2-40B4-BE49-F238E27FC236}">
                <a16:creationId xmlns="" xmlns:a16="http://schemas.microsoft.com/office/drawing/2014/main" id="{713E8D8C-CEDB-B934-756D-F5B0646442A8}"/>
              </a:ext>
            </a:extLst>
          </p:cNvPr>
          <p:cNvSpPr/>
          <p:nvPr/>
        </p:nvSpPr>
        <p:spPr>
          <a:xfrm>
            <a:off x="9096375" y="1456456"/>
            <a:ext cx="2545767" cy="4906244"/>
          </a:xfrm>
          <a:prstGeom prst="roundRect">
            <a:avLst>
              <a:gd name="adj" fmla="val 7313"/>
            </a:avLst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026B521-E527-DC37-1954-BBA00364A611}"/>
              </a:ext>
            </a:extLst>
          </p:cNvPr>
          <p:cNvSpPr txBox="1"/>
          <p:nvPr/>
        </p:nvSpPr>
        <p:spPr>
          <a:xfrm>
            <a:off x="549858" y="1559624"/>
            <a:ext cx="25342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ШАГ 1</a:t>
            </a:r>
          </a:p>
          <a:p>
            <a:endParaRPr lang="ru-RU" sz="2800" b="1" dirty="0"/>
          </a:p>
          <a:p>
            <a:pPr lvl="0"/>
            <a:r>
              <a:rPr lang="ru-RU" sz="28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Разработка MVP</a:t>
            </a:r>
            <a:endParaRPr lang="ru-RU" sz="28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7DF0EC2-0021-FF5E-1687-BB3974B92BA4}"/>
              </a:ext>
            </a:extLst>
          </p:cNvPr>
          <p:cNvSpPr txBox="1"/>
          <p:nvPr/>
        </p:nvSpPr>
        <p:spPr>
          <a:xfrm>
            <a:off x="3407897" y="1605014"/>
            <a:ext cx="255041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ШАГ 2</a:t>
            </a:r>
          </a:p>
          <a:p>
            <a:endParaRPr lang="ru-RU" sz="2800" b="1" dirty="0"/>
          </a:p>
          <a:p>
            <a:pPr algn="ctr"/>
            <a:r>
              <a:rPr lang="ru-RU" sz="2800" dirty="0" smtClean="0"/>
              <a:t>Создание лабораторного образца</a:t>
            </a:r>
            <a:endParaRPr lang="ru-RU" sz="2800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DF4E4D7-7CDC-A191-39E2-AE2F1E689C15}"/>
              </a:ext>
            </a:extLst>
          </p:cNvPr>
          <p:cNvSpPr txBox="1"/>
          <p:nvPr/>
        </p:nvSpPr>
        <p:spPr>
          <a:xfrm>
            <a:off x="6257969" y="1605014"/>
            <a:ext cx="254225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ШАГ 3</a:t>
            </a:r>
          </a:p>
          <a:p>
            <a:endParaRPr lang="ru-RU" sz="2800" b="1" dirty="0"/>
          </a:p>
          <a:p>
            <a:pPr algn="ctr"/>
            <a:r>
              <a:rPr lang="ru-RU" sz="2800" dirty="0" smtClean="0"/>
              <a:t>Проведение испытаний</a:t>
            </a:r>
            <a:endParaRPr lang="ru-RU" sz="2800" dirty="0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ED3E12BE-C5ED-DE31-5BC5-6E9CF07CE54C}"/>
              </a:ext>
            </a:extLst>
          </p:cNvPr>
          <p:cNvSpPr txBox="1"/>
          <p:nvPr/>
        </p:nvSpPr>
        <p:spPr>
          <a:xfrm>
            <a:off x="9112497" y="1605014"/>
            <a:ext cx="254576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ШАГ 4</a:t>
            </a:r>
          </a:p>
          <a:p>
            <a:pPr algn="ctr"/>
            <a:endParaRPr lang="ru-RU" sz="2800" b="1" dirty="0"/>
          </a:p>
          <a:p>
            <a:pPr algn="ctr"/>
            <a:r>
              <a:rPr lang="ru-RU" sz="2800" dirty="0" smtClean="0"/>
              <a:t>Доработка продукции и  выход на рынок</a:t>
            </a:r>
            <a:endParaRPr lang="ru-RU" sz="2800" b="1" dirty="0"/>
          </a:p>
        </p:txBody>
      </p:sp>
    </p:spTree>
    <p:extLst>
      <p:ext uri="{BB962C8B-B14F-4D97-AF65-F5344CB8AC3E}">
        <p14:creationId xmlns="" xmlns:p14="http://schemas.microsoft.com/office/powerpoint/2010/main" val="12046780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429</Words>
  <Application>Microsoft Office PowerPoint</Application>
  <PresentationFormat>Произвольный</PresentationFormat>
  <Paragraphs>136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йцукен</cp:lastModifiedBy>
  <cp:revision>50</cp:revision>
  <dcterms:created xsi:type="dcterms:W3CDTF">2023-09-06T12:36:24Z</dcterms:created>
  <dcterms:modified xsi:type="dcterms:W3CDTF">2024-07-11T12:10:04Z</dcterms:modified>
</cp:coreProperties>
</file>