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0QAZR5DSUiXBv2SqTvcBlR+qr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79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customschemas.google.com/relationships/presentationmetadata" Target="metadata"/><Relationship Id="rId21" Type="http://schemas.openxmlformats.org/officeDocument/2006/relationships/font" Target="fonts/Robot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b="1" sz="275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 и объект">
  <p:cSld name="1_Заголовок и объект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Заголовок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b="0" i="0" sz="5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b="1" i="0" sz="2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9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b="0" i="0" sz="3638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1.xml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1875" lIns="41875" spcFirstLastPara="1" rIns="41875" wrap="square" tIns="41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5375" lIns="25375" spcFirstLastPara="1" rIns="25375" wrap="square" tIns="253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5.png"/><Relationship Id="rId4" Type="http://schemas.openxmlformats.org/officeDocument/2006/relationships/image" Target="../media/image8.jp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7.png"/><Relationship Id="rId20" Type="http://schemas.openxmlformats.org/officeDocument/2006/relationships/image" Target="../media/image35.png"/><Relationship Id="rId42" Type="http://schemas.openxmlformats.org/officeDocument/2006/relationships/image" Target="../media/image58.png"/><Relationship Id="rId41" Type="http://schemas.openxmlformats.org/officeDocument/2006/relationships/image" Target="../media/image51.png"/><Relationship Id="rId22" Type="http://schemas.openxmlformats.org/officeDocument/2006/relationships/image" Target="../media/image41.png"/><Relationship Id="rId44" Type="http://schemas.openxmlformats.org/officeDocument/2006/relationships/image" Target="../media/image57.png"/><Relationship Id="rId21" Type="http://schemas.openxmlformats.org/officeDocument/2006/relationships/image" Target="../media/image49.png"/><Relationship Id="rId43" Type="http://schemas.openxmlformats.org/officeDocument/2006/relationships/image" Target="../media/image52.png"/><Relationship Id="rId24" Type="http://schemas.openxmlformats.org/officeDocument/2006/relationships/image" Target="../media/image44.png"/><Relationship Id="rId46" Type="http://schemas.openxmlformats.org/officeDocument/2006/relationships/image" Target="../media/image61.png"/><Relationship Id="rId23" Type="http://schemas.openxmlformats.org/officeDocument/2006/relationships/image" Target="../media/image38.png"/><Relationship Id="rId45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29.png"/><Relationship Id="rId26" Type="http://schemas.openxmlformats.org/officeDocument/2006/relationships/image" Target="../media/image62.png"/><Relationship Id="rId25" Type="http://schemas.openxmlformats.org/officeDocument/2006/relationships/image" Target="../media/image36.png"/><Relationship Id="rId47" Type="http://schemas.openxmlformats.org/officeDocument/2006/relationships/image" Target="../media/image56.png"/><Relationship Id="rId28" Type="http://schemas.openxmlformats.org/officeDocument/2006/relationships/image" Target="../media/image54.png"/><Relationship Id="rId27" Type="http://schemas.openxmlformats.org/officeDocument/2006/relationships/image" Target="../media/image46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29" Type="http://schemas.openxmlformats.org/officeDocument/2006/relationships/image" Target="../media/image64.png"/><Relationship Id="rId7" Type="http://schemas.openxmlformats.org/officeDocument/2006/relationships/image" Target="../media/image24.png"/><Relationship Id="rId8" Type="http://schemas.openxmlformats.org/officeDocument/2006/relationships/image" Target="../media/image17.png"/><Relationship Id="rId31" Type="http://schemas.openxmlformats.org/officeDocument/2006/relationships/image" Target="../media/image40.png"/><Relationship Id="rId30" Type="http://schemas.openxmlformats.org/officeDocument/2006/relationships/image" Target="../media/image50.png"/><Relationship Id="rId11" Type="http://schemas.openxmlformats.org/officeDocument/2006/relationships/image" Target="../media/image30.png"/><Relationship Id="rId33" Type="http://schemas.openxmlformats.org/officeDocument/2006/relationships/image" Target="../media/image45.png"/><Relationship Id="rId10" Type="http://schemas.openxmlformats.org/officeDocument/2006/relationships/image" Target="../media/image26.png"/><Relationship Id="rId32" Type="http://schemas.openxmlformats.org/officeDocument/2006/relationships/image" Target="../media/image60.png"/><Relationship Id="rId13" Type="http://schemas.openxmlformats.org/officeDocument/2006/relationships/image" Target="../media/image28.png"/><Relationship Id="rId35" Type="http://schemas.openxmlformats.org/officeDocument/2006/relationships/image" Target="../media/image43.png"/><Relationship Id="rId12" Type="http://schemas.openxmlformats.org/officeDocument/2006/relationships/image" Target="../media/image27.png"/><Relationship Id="rId34" Type="http://schemas.openxmlformats.org/officeDocument/2006/relationships/image" Target="../media/image42.png"/><Relationship Id="rId15" Type="http://schemas.openxmlformats.org/officeDocument/2006/relationships/image" Target="../media/image37.png"/><Relationship Id="rId37" Type="http://schemas.openxmlformats.org/officeDocument/2006/relationships/image" Target="../media/image53.png"/><Relationship Id="rId14" Type="http://schemas.openxmlformats.org/officeDocument/2006/relationships/image" Target="../media/image23.png"/><Relationship Id="rId36" Type="http://schemas.openxmlformats.org/officeDocument/2006/relationships/image" Target="../media/image55.png"/><Relationship Id="rId17" Type="http://schemas.openxmlformats.org/officeDocument/2006/relationships/image" Target="../media/image34.png"/><Relationship Id="rId39" Type="http://schemas.openxmlformats.org/officeDocument/2006/relationships/image" Target="../media/image48.png"/><Relationship Id="rId16" Type="http://schemas.openxmlformats.org/officeDocument/2006/relationships/image" Target="../media/image25.png"/><Relationship Id="rId38" Type="http://schemas.openxmlformats.org/officeDocument/2006/relationships/image" Target="../media/image59.png"/><Relationship Id="rId19" Type="http://schemas.openxmlformats.org/officeDocument/2006/relationships/image" Target="../media/image39.png"/><Relationship Id="rId18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814.png" id="122" name="Google Shape;1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23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7701" marR="0" rtl="0" algn="ctr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ПГУ «НЕЙРОБУМ»  </a:t>
            </a:r>
            <a:endParaRPr/>
          </a:p>
          <a:p>
            <a:pPr indent="0" lvl="0" marL="7701" marR="0" rtl="0" algn="ctr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lang="ru-RU" sz="3638">
                <a:solidFill>
                  <a:schemeClr val="lt1"/>
                </a:solidFill>
              </a:rPr>
              <a:t>Айтикидс</a:t>
            </a:r>
            <a:r>
              <a:rPr b="1" i="0" lang="ru-RU" sz="363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79988" y="251"/>
            <a:ext cx="2534541" cy="2538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35865" y="2416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360040" y="105273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"/>
          <p:cNvPicPr preferRelativeResize="0"/>
          <p:nvPr/>
        </p:nvPicPr>
        <p:blipFill rotWithShape="1">
          <a:blip r:embed="rId3">
            <a:alphaModFix/>
          </a:blip>
          <a:srcRect b="0" l="0" r="16135" t="0"/>
          <a:stretch/>
        </p:blipFill>
        <p:spPr>
          <a:xfrm>
            <a:off x="8280050" y="808150"/>
            <a:ext cx="3132900" cy="4640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/>
          <p:cNvSpPr txBox="1"/>
          <p:nvPr/>
        </p:nvSpPr>
        <p:spPr>
          <a:xfrm>
            <a:off x="242750" y="741125"/>
            <a:ext cx="8037300" cy="60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1. Быстрый рост спроса на программистов: Спрос на программистов и разработчиков ПО продолжает расти со временем. Согласно отчету Бюро труда США, ожидается, что спрос на разработчиков программного обеспечения вырастет на 22% от 2019 по 2029 год.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 Гибкость обучения: Онлайн-школы предлагают гибкое расписание и возможность изучать программирование из любой точки мира. Это позволяет студентам учиться в удобное для них время и сохранять баланс между работой, учебой и личной жизнью.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3. Доступность: Онлайн-школы часто предлагают доступное обучение, по сравнению с традиционными учебными заведениями. Студенты могут выбрать курсы по программированию, которые соответствуют их финансовым возможностям и получить качественное образование по приемлемой цене.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4. Обучение от практикующих специалистов: Многие онлайн-школы приглашают опытных разработчиков программного обеспечения в качестве преподавателей. Они могут передать свои знания и опыт студентам, основываясь на реальных проектах и сценариях, что повышает качество образования.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5. Следование последним трендам в программировании: Онлайн-школы обычно обновляют свои курсы и материалы, чтобы соответствовать последним трендам в мире программирования. Это позволяет студентам быть в курсе новейших разработок и технологий.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6. График роста онлайн-образования: Согласно отчету об окружающей среде и образовании, регулярно выпускаемому Learning House и Aslanian Market Research, в 2019 году 35% студентов учились хотя бы частично онлайн. Это процент ожидается продолжить рост в следующие годы.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/>
        </p:nvSpPr>
        <p:spPr>
          <a:xfrm>
            <a:off x="484965" y="23898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360150" y="1231075"/>
            <a:ext cx="7029900" cy="48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700">
                <a:solidFill>
                  <a:schemeClr val="dk1"/>
                </a:solidFill>
                <a:highlight>
                  <a:srgbClr val="FFFFFF"/>
                </a:highlight>
              </a:rPr>
              <a:t>- Родители школьников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 (мужчины и женщины от 40 до 60 лет), которых хотят, чтобы дети получили навыки работы на различных цифровых платформах для того, чтобы найти себе достойную работу в будущем; а также родители школьников, которых беспокоят низкие оценки детей по информатике, а также отсутствие интереса к изучению предмета (РФ)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700">
                <a:solidFill>
                  <a:schemeClr val="dk1"/>
                </a:solidFill>
                <a:highlight>
                  <a:srgbClr val="FFFFFF"/>
                </a:highlight>
              </a:rPr>
              <a:t>- Школьники, 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которые хотят освоить информационные технологии на более высоком уровне, чем позволяют школьные уроки (РФ). Либо школьники, у которых низкая успеваемость по информатике. 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1700">
                <a:solidFill>
                  <a:schemeClr val="dk1"/>
                </a:solidFill>
                <a:highlight>
                  <a:srgbClr val="FFFFFF"/>
                </a:highlight>
              </a:rPr>
              <a:t>Возрастные категории:</a:t>
            </a:r>
            <a:endParaRPr i="1"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1. с 7 до 10 лет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2. с 10 до 13 лет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3. с 14 до 16 лет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484975" y="738475"/>
            <a:ext cx="779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>
                <a:solidFill>
                  <a:schemeClr val="dk1"/>
                </a:solidFill>
              </a:rPr>
              <a:t>Кто целевая аудитория вашего проекта?</a:t>
            </a:r>
            <a:endParaRPr b="1" i="1" sz="1600"/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24402" l="13576" r="18437" t="0"/>
          <a:stretch/>
        </p:blipFill>
        <p:spPr>
          <a:xfrm>
            <a:off x="7655500" y="3787300"/>
            <a:ext cx="3634027" cy="247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/>
          <p:cNvPicPr preferRelativeResize="0"/>
          <p:nvPr/>
        </p:nvPicPr>
        <p:blipFill rotWithShape="1">
          <a:blip r:embed="rId4">
            <a:alphaModFix/>
          </a:blip>
          <a:srcRect b="1009" l="9962" r="7152" t="1018"/>
          <a:stretch/>
        </p:blipFill>
        <p:spPr>
          <a:xfrm>
            <a:off x="7655500" y="898900"/>
            <a:ext cx="3634026" cy="250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/>
        </p:nvSpPr>
        <p:spPr>
          <a:xfrm>
            <a:off x="411440" y="241931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335872" y="862375"/>
            <a:ext cx="8110800" cy="62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700">
                <a:solidFill>
                  <a:schemeClr val="dk1"/>
                </a:solidFill>
                <a:highlight>
                  <a:srgbClr val="FFFFFF"/>
                </a:highlight>
              </a:rPr>
              <a:t>Для школьников:</a:t>
            </a:r>
            <a:endParaRPr b="1" i="1"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1. У некоторых детей возникают проблемы с восприятием того или иного материала на уроках информатики в школе, в результате у них низкая успеваемость.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</a:rPr>
              <a:t>2. Учителям не удается пробудить интерес детей к изучению современных информационных технологий, детям лень делать домашнее задание. Это все влияет на уровень знаний учеников.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7030A0"/>
              </a:solidFill>
              <a:highlight>
                <a:srgbClr val="EDEBE9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600">
                <a:solidFill>
                  <a:schemeClr val="dk1"/>
                </a:solidFill>
                <a:highlight>
                  <a:srgbClr val="FFFFFF"/>
                </a:highlight>
              </a:rPr>
              <a:t>Для родителей:</a:t>
            </a:r>
            <a:endParaRPr b="1" i="1"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1. Родители не разбираются в том, какие именно современные информационные технологии должен освоить их ребенок, чтобы найти достойную работу в будущем. При этом они знают, что в современном мире многие компании используют передовые цифровые технологии и чтобы найти хорошую работу, нужно разбираться в цифровой среде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2. Родители понимают, что сейчас в школе устаревшая программа, которая не позволит их детям в полной мере овладеть самыми современными цифровыми технологиями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highlight>
                  <a:srgbClr val="FFFFFF"/>
                </a:highlight>
              </a:rPr>
              <a:t>3. Родителей беспокоит низкий уровень знаний по информатике у детей в школе, так как классы большие и учителя не успевают уделить внимание каждому ученику</a:t>
            </a:r>
            <a:endParaRPr sz="2000">
              <a:solidFill>
                <a:srgbClr val="7030A0"/>
              </a:solidFill>
              <a:highlight>
                <a:srgbClr val="EDEBE9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rgbClr val="7030A0"/>
                </a:solidFill>
                <a:highlight>
                  <a:srgbClr val="EDEBE9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​</a:t>
            </a:r>
            <a:endParaRPr sz="2400">
              <a:solidFill>
                <a:srgbClr val="7030A0"/>
              </a:solidFill>
              <a:highlight>
                <a:srgbClr val="EDEBE9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"/>
          <p:cNvSpPr/>
          <p:nvPr/>
        </p:nvSpPr>
        <p:spPr>
          <a:xfrm>
            <a:off x="10813275" y="-70925"/>
            <a:ext cx="1436400" cy="6622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4900" y="1540300"/>
            <a:ext cx="3592926" cy="37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 txBox="1"/>
          <p:nvPr/>
        </p:nvSpPr>
        <p:spPr>
          <a:xfrm>
            <a:off x="360053" y="332650"/>
            <a:ext cx="110577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ПРЕДЛАГАЕМОЕ РЕШЕНИЕ</a:t>
            </a:r>
            <a:r>
              <a:rPr b="1" lang="ru-RU" sz="3200">
                <a:solidFill>
                  <a:schemeClr val="accent1"/>
                </a:solidFill>
              </a:rPr>
              <a:t> 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ru-RU"/>
              <a:t> </a:t>
            </a: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ОСНОВНОЙ ФУНКЦИОНАЛ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409950" y="2448450"/>
            <a:ext cx="46632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400">
                <a:solidFill>
                  <a:schemeClr val="dk1"/>
                </a:solidFill>
                <a:highlight>
                  <a:srgbClr val="FFFFFF"/>
                </a:highlight>
              </a:rPr>
              <a:t>Функционал: </a:t>
            </a:r>
            <a:endParaRPr b="1" i="1"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1) Возможность прочитать описание и выбрать курс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2) Возможность пройти курс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видеоуроки 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занятия с преподавателям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тестирование по итогу прохождения курсов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3) Возможность прослушать курс на 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английском</a:t>
            </a: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</a:rPr>
              <a:t> языке и подключить субтитры</a:t>
            </a:r>
            <a:endParaRPr sz="2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409950" y="1470950"/>
            <a:ext cx="11194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dk1"/>
                </a:solidFill>
                <a:highlight>
                  <a:schemeClr val="lt1"/>
                </a:highlight>
              </a:rPr>
              <a:t>Сайт “Айтикидс”,  содержащий курсы по основам  программированию и компьютерной грамотности с  возможностью изучения программ на английском языке (с субтитрами)</a:t>
            </a: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</a:t>
            </a:r>
            <a:r>
              <a:rPr b="1" lang="ru-RU" sz="3200">
                <a:solidFill>
                  <a:schemeClr val="accent2"/>
                </a:solidFill>
              </a:rPr>
              <a:t>Е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360050" y="1052725"/>
            <a:ext cx="76899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1. Уникальные образовательные возможности:</a:t>
            </a:r>
            <a:endParaRPr b="1"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Обучение с нуля: даже без опыта в программировании.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Интерактивные занятия, основанные на реальных проектах.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2. Творческая среда:</a:t>
            </a:r>
            <a:endParaRPr b="1"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Стимулирующая атмосфера для воплощения идей.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Возможность создания собственных проектов от идеи до реализации.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3. Практическая направленность:</a:t>
            </a:r>
            <a:endParaRPr b="1"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Научись создавать игры, веб-сайты, приложения и многое другое.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Применение знаний в реальных сценариях для лучшего усвоения.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4. Командная работа:</a:t>
            </a:r>
            <a:endParaRPr b="1"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Возможность обмена опытом и совместного творчества.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Развитие навыков командной работы на проектах.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5. Поддержка и экспертное сообщество:</a:t>
            </a:r>
            <a:endParaRPr b="1"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Менторская поддержка от опытных программистов.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sz="1800"/>
              <a:t>Доступ к обширному сообществу школьных программистов для обмена знаний и опытом.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496115" y="315656"/>
            <a:ext cx="84723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41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 ПРОТОТИП</a:t>
            </a:r>
            <a:endParaRPr sz="2300"/>
          </a:p>
        </p:txBody>
      </p:sp>
      <p:sp>
        <p:nvSpPr>
          <p:cNvPr id="171" name="Google Shape;171;p7"/>
          <p:cNvSpPr txBox="1"/>
          <p:nvPr/>
        </p:nvSpPr>
        <p:spPr>
          <a:xfrm>
            <a:off x="496115" y="875636"/>
            <a:ext cx="1099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Ссылка на сайт: i</a:t>
            </a:r>
            <a:r>
              <a:rPr lang="ru-RU" sz="1800"/>
              <a:t>tkidswithlove.tilda.ws/main</a:t>
            </a:r>
            <a:endParaRPr sz="1800"/>
          </a:p>
        </p:txBody>
      </p:sp>
      <p:pic>
        <p:nvPicPr>
          <p:cNvPr id="172" name="Google Shape;17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375" y="1244925"/>
            <a:ext cx="10648300" cy="510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78" name="Google Shape;178;p8"/>
          <p:cNvGrpSpPr/>
          <p:nvPr/>
        </p:nvGrpSpPr>
        <p:grpSpPr>
          <a:xfrm>
            <a:off x="360050" y="974444"/>
            <a:ext cx="10992877" cy="5542191"/>
            <a:chOff x="2050009" y="1920855"/>
            <a:chExt cx="16156492" cy="8382020"/>
          </a:xfrm>
        </p:grpSpPr>
        <p:grpSp>
          <p:nvGrpSpPr>
            <p:cNvPr id="179" name="Google Shape;179;p8"/>
            <p:cNvGrpSpPr/>
            <p:nvPr/>
          </p:nvGrpSpPr>
          <p:grpSpPr>
            <a:xfrm>
              <a:off x="2051050" y="1920855"/>
              <a:ext cx="16155434" cy="8382020"/>
              <a:chOff x="1135616" y="1844655"/>
              <a:chExt cx="16155434" cy="8382020"/>
            </a:xfrm>
          </p:grpSpPr>
          <p:sp>
            <p:nvSpPr>
              <p:cNvPr id="180" name="Google Shape;180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>
                <a:off x="4031217" y="1844655"/>
                <a:ext cx="3810000" cy="21744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>
                <a:off x="4031217" y="4019198"/>
                <a:ext cx="3810000" cy="42264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>
                <a:off x="10736831" y="1844661"/>
                <a:ext cx="3200400" cy="29061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>
                <a:off x="10736831" y="4750684"/>
                <a:ext cx="3200400" cy="34947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cap="flat" cmpd="sng" w="25400">
                <a:solidFill>
                  <a:srgbClr val="395E8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9" name="Google Shape;189;p8"/>
            <p:cNvSpPr txBox="1"/>
            <p:nvPr/>
          </p:nvSpPr>
          <p:spPr>
            <a:xfrm>
              <a:off x="2050009" y="2073290"/>
              <a:ext cx="2894700" cy="62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b="1"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1. Разъяснить основные принципы и направления информационных технологий, описать направления наших курсов, которые удовлетворяют потребностям учеников изучить то или иное направление.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2. Программа - использовать современные методы обучения, включить в программу новейшие открытия и разработки для каждого направления IT.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100">
                  <a:solidFill>
                    <a:schemeClr val="dk1"/>
                  </a:solidFill>
                </a:rPr>
                <a:t>3. Сократить количество учеников в группах до 5-7 человек.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4945622" y="2041299"/>
              <a:ext cx="3807900" cy="209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2. Проблемы</a:t>
              </a:r>
              <a:endParaRPr sz="1500"/>
            </a:p>
            <a:p>
              <a:pPr indent="-2984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AutoNum type="arabicPeriod"/>
              </a:pPr>
              <a:r>
                <a:rPr lang="ru-RU" sz="1100"/>
                <a:t>Родители не понимают, что это такое</a:t>
              </a:r>
              <a:endParaRPr sz="1100"/>
            </a:p>
            <a:p>
              <a:pPr indent="-2984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AutoNum type="arabicPeriod"/>
              </a:pPr>
              <a:r>
                <a:rPr lang="ru-RU" sz="1100"/>
                <a:t>Устаревшая школьная программа</a:t>
              </a:r>
              <a:endParaRPr sz="1100"/>
            </a:p>
            <a:p>
              <a:pPr indent="-2984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AutoNum type="arabicPeriod"/>
              </a:pPr>
              <a:r>
                <a:rPr lang="ru-RU" sz="1100"/>
                <a:t>Школьникам недостаточно внимания прнеподавателей.</a:t>
              </a:r>
              <a:endParaRPr sz="1100"/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4984937" y="4115623"/>
              <a:ext cx="3729300" cy="392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Расходы на создание проекта: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1). Домен, хостинг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2). Затраты на разработку платформы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3). Затраты на разработку и запись курсов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Постоянные расходы: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1). Сотрудник кибербезопасности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2). Заработная плата (преподаватели, маркетолог, менеджеры по работе с клиентами, программист, бухгалтер)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3). Налоги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Переменные расходы: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1).Бонусы преподавателей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2). Расходы на сайт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3). Затраты на спикеров</a:t>
              </a:r>
              <a:endParaRPr sz="8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850">
                  <a:solidFill>
                    <a:schemeClr val="dk1"/>
                  </a:solidFill>
                  <a:highlight>
                    <a:srgbClr val="FFFFFF"/>
                  </a:highlight>
                </a:rPr>
                <a:t>4). Реклама</a:t>
              </a:r>
              <a:endParaRPr b="1" sz="1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8755617" y="2044773"/>
              <a:ext cx="2892600" cy="58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Для школьников: </a:t>
              </a:r>
              <a:endParaRPr b="1" sz="9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- Возможность получить ценный опыт и навыки в области программирования, которые позволят идти в ногу со временем и выделиться среди сверстников</a:t>
              </a:r>
              <a:endParaRPr sz="9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- Возможность приобрести навыки, которые позволят заработать и обрести большую самостоятельность</a:t>
              </a:r>
              <a:endParaRPr sz="9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Для родителей:</a:t>
              </a:r>
              <a:endParaRPr sz="9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- Ребенок обретет интерес к изучению цифровых технологий и его успеваемость повысится</a:t>
              </a:r>
              <a:endParaRPr sz="9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950">
                  <a:solidFill>
                    <a:schemeClr val="dk1"/>
                  </a:solidFill>
                </a:rPr>
                <a:t>- Ребенок получит ценные навыки, которые позволят ему в будущем легче найти работу в передовой компании, применяющий цифровые технологии в работе</a:t>
              </a:r>
              <a:endParaRPr sz="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11728449" y="2073276"/>
              <a:ext cx="3013500" cy="246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6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Возможность пройти курс на английском языке с русскими субтитрами</a:t>
              </a:r>
              <a:endPara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11652265" y="4826960"/>
              <a:ext cx="3089700" cy="342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Реклама в яндексе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Реклама на гугл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Реклама курсов в школах (на сайте, в группах, на досках объявлений)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Сарафанное радио  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Группы в ВК и телеграмм, где есть школьники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Реклама у блогеров на Youtube</a:t>
              </a:r>
              <a:endPara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14852650" y="1997075"/>
              <a:ext cx="2590800" cy="613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</a:rPr>
                <a:t>Школьники, которые изучают основы работы на компьютере в школе и хотят повысить уровень владения информационными технологиями. При этом курсы разработаны с учетом возраста школьников. Возрастные категории:</a:t>
              </a:r>
              <a:endParaRPr b="1" sz="11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</a:rPr>
                <a:t>- Школьники с 7 до 10 лет</a:t>
              </a:r>
              <a:endParaRPr sz="11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</a:rPr>
                <a:t>- Школьники с 10 до 13 лет</a:t>
              </a:r>
              <a:endParaRPr sz="115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150">
                  <a:solidFill>
                    <a:schemeClr val="dk1"/>
                  </a:solidFill>
                </a:rPr>
                <a:t>- Школьники с 14 до 16 лет</a:t>
              </a:r>
              <a:endParaRPr b="1" sz="13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1450">
                <a:solidFill>
                  <a:schemeClr val="dk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2050016" y="8397875"/>
              <a:ext cx="8077200" cy="17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8. Ключевые метрики</a:t>
              </a:r>
              <a:endParaRPr b="1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Кол-во зарегистрированных заявок на курс;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Количество новых учеников в месяц;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Количество посетителей сайта;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Уровень удовлетворённости платформой (обратная связь)</a:t>
              </a:r>
              <a:endParaRPr sz="10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050">
                  <a:solidFill>
                    <a:schemeClr val="dk1"/>
                  </a:solidFill>
                  <a:highlight>
                    <a:srgbClr val="FFFFFF"/>
                  </a:highlight>
                </a:rPr>
                <a:t>- Количество учеников, повторно посетивших курс</a:t>
              </a:r>
              <a:endPara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10129300" y="8380637"/>
              <a:ext cx="8077200" cy="143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ru-RU" sz="14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ru-RU" sz="18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50">
                  <a:solidFill>
                    <a:schemeClr val="dk1"/>
                  </a:solidFill>
                  <a:highlight>
                    <a:srgbClr val="FFFFFF"/>
                  </a:highlight>
                </a:rPr>
                <a:t>- Оплата курсов родителями школьников</a:t>
              </a:r>
              <a:endParaRPr sz="1250">
                <a:solidFill>
                  <a:schemeClr val="dk1"/>
                </a:solidFill>
                <a:highlight>
                  <a:srgbClr val="FFFFFF"/>
                </a:highlight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250">
                  <a:solidFill>
                    <a:schemeClr val="dk1"/>
                  </a:solidFill>
                  <a:highlight>
                    <a:srgbClr val="FFFFFF"/>
                  </a:highlight>
                </a:rPr>
                <a:t>- Дополнительное обучение, которое организуется в соответствии с потребностями учеников</a:t>
              </a:r>
              <a:endParaRPr sz="2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 txBox="1"/>
          <p:nvPr/>
        </p:nvSpPr>
        <p:spPr>
          <a:xfrm>
            <a:off x="360053" y="230625"/>
            <a:ext cx="108777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 sz="1800"/>
          </a:p>
        </p:txBody>
      </p:sp>
      <p:pic>
        <p:nvPicPr>
          <p:cNvPr id="203" name="Google Shape;203;p9"/>
          <p:cNvPicPr preferRelativeResize="0"/>
          <p:nvPr/>
        </p:nvPicPr>
        <p:blipFill rotWithShape="1">
          <a:blip r:embed="rId3">
            <a:alphaModFix/>
          </a:blip>
          <a:srcRect b="0" l="0" r="11079" t="0"/>
          <a:stretch/>
        </p:blipFill>
        <p:spPr>
          <a:xfrm>
            <a:off x="4453826" y="900150"/>
            <a:ext cx="6963799" cy="560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9"/>
          <p:cNvSpPr txBox="1"/>
          <p:nvPr/>
        </p:nvSpPr>
        <p:spPr>
          <a:xfrm>
            <a:off x="360050" y="1290850"/>
            <a:ext cx="6963900" cy="16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>
                <a:solidFill>
                  <a:schemeClr val="dk1"/>
                </a:solidFill>
                <a:highlight>
                  <a:srgbClr val="FFFFFF"/>
                </a:highlight>
              </a:rPr>
              <a:t>Се</a:t>
            </a: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бестоимость продукта: 188 999 рублей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Срок окупаемости: 6 месяц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highlight>
                  <a:srgbClr val="FFFFFF"/>
                </a:highlight>
              </a:rPr>
              <a:t>Потенциальная прибыль: 439 201 рубль</a:t>
            </a:r>
            <a:endParaRPr sz="2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25">
            <a:spAutoFit/>
          </a:bodyPr>
          <a:lstStyle/>
          <a:p>
            <a:pPr indent="0" lvl="0" marL="7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10" name="Google Shape;210;p10"/>
          <p:cNvSpPr txBox="1"/>
          <p:nvPr/>
        </p:nvSpPr>
        <p:spPr>
          <a:xfrm>
            <a:off x="360050" y="1072771"/>
            <a:ext cx="10992600" cy="52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  <a:t>Середа А.Я. - Лидер проекта :</a:t>
            </a:r>
            <a:endParaRPr sz="2400"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  <a:t>Дульнев П.М.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Разработчик:</a:t>
            </a:r>
            <a:b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</a:b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  <a:t>Дынников К.С.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Разработчик:</a:t>
            </a:r>
            <a:b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</a:b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  <a:t>Евдокимов С.С.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Аналитик:</a:t>
            </a:r>
            <a:b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</a:b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</a:rPr>
              <a:t>Завзятая З.Д.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Дизайнер:</a:t>
            </a:r>
            <a:endParaRPr sz="2400"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chemeClr val="lt1"/>
                </a:highlight>
              </a:rPr>
              <a:t>Герасимов В.В.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Менеджер проекта:</a:t>
            </a:r>
            <a:br>
              <a:rPr lang="ru-RU" sz="2400">
                <a:highlight>
                  <a:schemeClr val="lt1"/>
                </a:highlight>
              </a:rPr>
            </a:br>
            <a:r>
              <a:rPr lang="ru-RU" sz="2400">
                <a:highlight>
                  <a:schemeClr val="lt1"/>
                </a:highlight>
              </a:rPr>
              <a:t>Гришин К.М.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Менеджер проекта:</a:t>
            </a:r>
            <a:br>
              <a:rPr lang="ru-RU" sz="2400">
                <a:highlight>
                  <a:schemeClr val="lt1"/>
                </a:highlight>
              </a:rPr>
            </a:br>
            <a:r>
              <a:rPr lang="ru-RU" sz="2400">
                <a:highlight>
                  <a:schemeClr val="lt1"/>
                </a:highlight>
              </a:rPr>
              <a:t>Макаров. В.В.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Коммуникационный менеджер:</a:t>
            </a:r>
            <a:br>
              <a:rPr lang="ru-RU" sz="2400">
                <a:highlight>
                  <a:schemeClr val="lt1"/>
                </a:highlight>
              </a:rPr>
            </a:br>
            <a:r>
              <a:rPr lang="ru-RU" sz="2400">
                <a:highlight>
                  <a:schemeClr val="lt1"/>
                </a:highlight>
              </a:rPr>
              <a:t>Малахов М.А.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Аналитик:</a:t>
            </a:r>
            <a:b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Нафадзоков М.М. - Аналитик:</a:t>
            </a:r>
            <a:br>
              <a:rPr lang="ru-RU" sz="2400">
                <a:highlight>
                  <a:schemeClr val="lt1"/>
                </a:highlight>
              </a:rPr>
            </a:br>
            <a:r>
              <a:rPr lang="ru-RU" sz="2400">
                <a:highlight>
                  <a:schemeClr val="lt1"/>
                </a:highlight>
              </a:rPr>
              <a:t>Смоляков А.А.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Тестировщик:</a:t>
            </a:r>
            <a:br>
              <a:rPr lang="ru-RU" sz="2400">
                <a:highlight>
                  <a:schemeClr val="lt1"/>
                </a:highlight>
              </a:rPr>
            </a:br>
            <a:r>
              <a:rPr lang="ru-RU" sz="2400">
                <a:highlight>
                  <a:schemeClr val="lt1"/>
                </a:highlight>
              </a:rPr>
              <a:t>Сытник И.А.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Тестировщик:</a:t>
            </a:r>
            <a:endParaRPr sz="2400"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highlight>
                  <a:schemeClr val="lt1"/>
                </a:highlight>
              </a:rPr>
              <a:t>Уртенов Р.Х. - </a:t>
            </a:r>
            <a:r>
              <a:rPr lang="ru-RU" sz="2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Тестировщик: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b="1" i="0" sz="4800" u="none" cap="none" strike="noStrik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Укажите контакты как с вами можно связаться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2023-10-22T07:00:01Z</dcterms:created>
  <dc:creator>Мария Дрепа</dc:creator>
</cp:coreProperties>
</file>