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</p:sldIdLst>
  <p:sldSz cx="18288000" cy="10287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<Relationship Id="rId23" Type="http://schemas.openxmlformats.org/officeDocument/2006/relationships/slide" Target="slides/slide11.xml"/><Relationship Id="rId24" Type="http://schemas.openxmlformats.org/officeDocument/2006/relationships/slide" Target="slides/slide12.xml"/><Relationship Id="rId2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92D522B-B491-4BCF-BF65-F27DED0D6D4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CC1E7C4-69B6-47DB-ACCE-0610C75CDDD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079587C-3A02-47D8-A622-A19789C303A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084AC42C-2BBD-40D6-8EE8-86E4C2F167D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72ACC794-7CD1-42F1-A14D-337941A3271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803160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9348120" y="2406960"/>
            <a:ext cx="803160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1B97E0F3-DC44-4AE2-AE53-A31980F7CDB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0898CBBC-181E-4198-A035-4A0E0A834D8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FA0433CA-27D9-4F56-AD1E-8DFD8B81231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52A79603-9443-49E6-B717-1C51D7A7FEF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548527C2-9395-4304-8D78-02ADF115115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3A8346D9-E2C8-4661-A89D-4207E502B30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480" cy="1717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229ECC8-E55F-4F04-96FF-1A5B0FF0FC62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1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ftr" idx="4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ldNum" idx="5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D5651BA-AF00-45A5-A1AE-043E9062F9CD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6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ftr" idx="7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ldNum" idx="8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A7CE282-139F-450F-8D55-389E9C4CB69E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dt" idx="9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480" cy="1717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914400" y="2406960"/>
            <a:ext cx="16458480" cy="596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ftr" idx="10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sldNum" idx="11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A300129-459F-4A4A-AF27-2BDB8B38C1F1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dt" idx="12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ftr" idx="13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sldNum" idx="14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A3926D3-5D5F-4F5B-9A5F-DA339EAD866E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dt" idx="15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480" cy="1717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914400" y="2406960"/>
            <a:ext cx="8031240" cy="596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9348120" y="2406960"/>
            <a:ext cx="8031240" cy="596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ftr" idx="16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sldNum" idx="17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21024FA-653F-44B4-9618-2EE014B01ED1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6"/>
          <p:cNvSpPr>
            <a:spLocks noGrp="1"/>
          </p:cNvSpPr>
          <p:nvPr>
            <p:ph type="dt" idx="18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ftr" idx="19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sldNum" idx="20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47ED97E-F74F-4D1D-BDC0-510042E666D8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dt" idx="21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480" cy="1717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ftr" idx="22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sldNum" idx="23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A0F8580-BD86-4B4E-9427-4C153CE67755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dt" idx="24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ftr" idx="25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sldNum" idx="26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A5E960D-05B6-4A23-B053-D926B76E285A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 idx="27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ftr" idx="28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ldNum" idx="29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8DC7195-A1AA-469E-819D-4CBA98333230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dt" idx="30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ftr" idx="31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ldNum" idx="32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68098AF-BAED-4C08-8236-CA793E37103A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dt" idx="33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9.png"/><Relationship Id="rId5" Type="http://schemas.openxmlformats.org/officeDocument/2006/relationships/image" Target="../media/image9.png"/><Relationship Id="rId6" Type="http://schemas.openxmlformats.org/officeDocument/2006/relationships/image" Target="../media/image9.png"/><Relationship Id="rId7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9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9.png"/><Relationship Id="rId6" Type="http://schemas.openxmlformats.org/officeDocument/2006/relationships/image" Target="../media/image9.png"/><Relationship Id="rId7" Type="http://schemas.openxmlformats.org/officeDocument/2006/relationships/image" Target="../media/image9.png"/><Relationship Id="rId8" Type="http://schemas.openxmlformats.org/officeDocument/2006/relationships/image" Target="../media/image12.png"/><Relationship Id="rId9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9.png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9.png"/><Relationship Id="rId6" Type="http://schemas.openxmlformats.org/officeDocument/2006/relationships/image" Target="../media/image9.png"/><Relationship Id="rId7" Type="http://schemas.openxmlformats.org/officeDocument/2006/relationships/image" Target="../media/image9.png"/><Relationship Id="rId8" Type="http://schemas.openxmlformats.org/officeDocument/2006/relationships/image" Target="../media/image9.png"/><Relationship Id="rId9" Type="http://schemas.openxmlformats.org/officeDocument/2006/relationships/image" Target="../media/image9.png"/><Relationship Id="rId10" Type="http://schemas.openxmlformats.org/officeDocument/2006/relationships/slideLayout" Target="../slideLayouts/slideLayout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9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9.png"/><Relationship Id="rId6" Type="http://schemas.openxmlformats.org/officeDocument/2006/relationships/image" Target="../media/image9.png"/><Relationship Id="rId7" Type="http://schemas.openxmlformats.org/officeDocument/2006/relationships/image" Target="../media/image9.png"/><Relationship Id="rId8" Type="http://schemas.openxmlformats.org/officeDocument/2006/relationships/image" Target="../media/image9.png"/><Relationship Id="rId9" Type="http://schemas.openxmlformats.org/officeDocument/2006/relationships/slideLayout" Target="../slideLayouts/slideLayout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8.png"/><Relationship Id="rId3" Type="http://schemas.openxmlformats.org/officeDocument/2006/relationships/image" Target="../media/image14.png"/><Relationship Id="rId4" Type="http://schemas.openxmlformats.org/officeDocument/2006/relationships/image" Target="../media/image14.png"/><Relationship Id="rId5" Type="http://schemas.openxmlformats.org/officeDocument/2006/relationships/image" Target="../media/image14.png"/><Relationship Id="rId6" Type="http://schemas.openxmlformats.org/officeDocument/2006/relationships/image" Target="../media/image14.png"/><Relationship Id="rId7" Type="http://schemas.openxmlformats.org/officeDocument/2006/relationships/image" Target="../media/image14.png"/><Relationship Id="rId8" Type="http://schemas.openxmlformats.org/officeDocument/2006/relationships/image" Target="../media/image1.png"/><Relationship Id="rId9" Type="http://schemas.openxmlformats.org/officeDocument/2006/relationships/slideLayout" Target="../slideLayouts/slideLayout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11.png"/><Relationship Id="rId3" Type="http://schemas.openxmlformats.org/officeDocument/2006/relationships/image" Target="../media/image9.png"/><Relationship Id="rId4" Type="http://schemas.openxmlformats.org/officeDocument/2006/relationships/image" Target="../media/image9.png"/><Relationship Id="rId5" Type="http://schemas.openxmlformats.org/officeDocument/2006/relationships/image" Target="../media/image9.png"/><Relationship Id="rId6" Type="http://schemas.openxmlformats.org/officeDocument/2006/relationships/image" Target="../media/image9.png"/><Relationship Id="rId7" Type="http://schemas.openxmlformats.org/officeDocument/2006/relationships/slideLayout" Target="../slideLayouts/slideLayout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9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9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8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2"/>
          <p:cNvSpPr/>
          <p:nvPr/>
        </p:nvSpPr>
        <p:spPr>
          <a:xfrm rot="4972800">
            <a:off x="-2999160" y="-5414040"/>
            <a:ext cx="7259400" cy="9069840"/>
          </a:xfrm>
          <a:custGeom>
            <a:avLst/>
            <a:gdLst>
              <a:gd name="textAreaLeft" fmla="*/ 0 w 7259400"/>
              <a:gd name="textAreaRight" fmla="*/ 7260120 w 7259400"/>
              <a:gd name="textAreaTop" fmla="*/ 0 h 9069840"/>
              <a:gd name="textAreaBottom" fmla="*/ 9070560 h 9069840"/>
            </a:gdLst>
            <a:ahLst/>
            <a:rect l="textAreaLeft" t="textAreaTop" r="textAreaRight" b="textAreaBottom"/>
            <a:pathLst>
              <a:path w="9147069" h="9875378">
                <a:moveTo>
                  <a:pt x="0" y="0"/>
                </a:moveTo>
                <a:lnTo>
                  <a:pt x="9147069" y="0"/>
                </a:lnTo>
                <a:lnTo>
                  <a:pt x="9147069" y="9875378"/>
                </a:lnTo>
                <a:lnTo>
                  <a:pt x="0" y="987537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Freeform 3"/>
          <p:cNvSpPr/>
          <p:nvPr/>
        </p:nvSpPr>
        <p:spPr>
          <a:xfrm rot="5400000">
            <a:off x="13840200" y="5418720"/>
            <a:ext cx="7360920" cy="8368920"/>
          </a:xfrm>
          <a:custGeom>
            <a:avLst/>
            <a:gdLst>
              <a:gd name="textAreaLeft" fmla="*/ 0 w 7360920"/>
              <a:gd name="textAreaRight" fmla="*/ 7362000 w 7360920"/>
              <a:gd name="textAreaTop" fmla="*/ 0 h 8368920"/>
              <a:gd name="textAreaBottom" fmla="*/ 8370000 h 8368920"/>
            </a:gdLst>
            <a:ahLst/>
            <a:rect l="textAreaLeft" t="textAreaTop" r="textAreaRight" b="textAreaBottom"/>
            <a:pathLst>
              <a:path w="17375562" h="18435609">
                <a:moveTo>
                  <a:pt x="0" y="0"/>
                </a:moveTo>
                <a:lnTo>
                  <a:pt x="17375562" y="0"/>
                </a:lnTo>
                <a:lnTo>
                  <a:pt x="17375562" y="18435609"/>
                </a:lnTo>
                <a:lnTo>
                  <a:pt x="0" y="1843560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Freeform 4"/>
          <p:cNvSpPr/>
          <p:nvPr/>
        </p:nvSpPr>
        <p:spPr>
          <a:xfrm rot="11283000">
            <a:off x="-2451960" y="6002280"/>
            <a:ext cx="7627680" cy="6636240"/>
          </a:xfrm>
          <a:custGeom>
            <a:avLst/>
            <a:gdLst>
              <a:gd name="textAreaLeft" fmla="*/ 0 w 7627680"/>
              <a:gd name="textAreaRight" fmla="*/ 7628760 w 7627680"/>
              <a:gd name="textAreaTop" fmla="*/ 0 h 6636240"/>
              <a:gd name="textAreaBottom" fmla="*/ 6637320 h 6636240"/>
            </a:gdLst>
            <a:ahLst/>
            <a:rect l="textAreaLeft" t="textAreaTop" r="textAreaRight" b="textAreaBottom"/>
            <a:pathLst>
              <a:path w="7628908" h="6637150">
                <a:moveTo>
                  <a:pt x="0" y="0"/>
                </a:moveTo>
                <a:lnTo>
                  <a:pt x="7628909" y="0"/>
                </a:lnTo>
                <a:lnTo>
                  <a:pt x="7628909" y="6637150"/>
                </a:lnTo>
                <a:lnTo>
                  <a:pt x="0" y="663715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3" name="" descr=""/>
          <p:cNvPicPr/>
          <p:nvPr/>
        </p:nvPicPr>
        <p:blipFill>
          <a:blip r:embed="rId4"/>
          <a:srcRect l="0" t="69991" r="67655" b="0"/>
          <a:stretch/>
        </p:blipFill>
        <p:spPr>
          <a:xfrm>
            <a:off x="1260000" y="7020000"/>
            <a:ext cx="4139280" cy="2159640"/>
          </a:xfrm>
          <a:prstGeom prst="rect">
            <a:avLst/>
          </a:prstGeom>
          <a:ln w="0">
            <a:noFill/>
          </a:ln>
        </p:spPr>
      </p:pic>
      <p:pic>
        <p:nvPicPr>
          <p:cNvPr id="54" name="" descr=""/>
          <p:cNvPicPr/>
          <p:nvPr/>
        </p:nvPicPr>
        <p:blipFill>
          <a:blip r:embed="rId5"/>
          <a:srcRect l="4227" t="33089" r="9702" b="41469"/>
          <a:stretch/>
        </p:blipFill>
        <p:spPr>
          <a:xfrm>
            <a:off x="615240" y="3060000"/>
            <a:ext cx="17564400" cy="2699640"/>
          </a:xfrm>
          <a:prstGeom prst="rect">
            <a:avLst/>
          </a:prstGeom>
          <a:ln w="0">
            <a:noFill/>
          </a:ln>
        </p:spPr>
      </p:pic>
      <p:sp>
        <p:nvSpPr>
          <p:cNvPr id="55" name=""/>
          <p:cNvSpPr txBox="1"/>
          <p:nvPr/>
        </p:nvSpPr>
        <p:spPr>
          <a:xfrm>
            <a:off x="5399280" y="6840000"/>
            <a:ext cx="11520000" cy="1438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Место реализации: 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МБДОУ №15 «Лесная сказка», г. Красноярск</a:t>
            </a:r>
            <a:endParaRPr b="0" lang="ru-RU" sz="2400" spc="-1" strike="noStrike">
              <a:solidFill>
                <a:srgbClr val="000000"/>
              </a:solidFill>
              <a:latin typeface="Times New Roman"/>
            </a:endParaRPr>
          </a:p>
          <a:p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Руководитель проекта: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 Шахова Юлия Викторовна, музыкальный руководитель</a:t>
            </a:r>
            <a:endParaRPr b="0" lang="ru-RU" sz="2400" spc="-1" strike="noStrike">
              <a:solidFill>
                <a:srgbClr val="000000"/>
              </a:solidFill>
              <a:latin typeface="Times New Roman"/>
            </a:endParaRPr>
          </a:p>
          <a:p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Срок реализации: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 07.09.2026 – 30.05.2027</a:t>
            </a:r>
            <a:endParaRPr b="0" lang="ru-RU" sz="2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56" name="" descr=""/>
          <p:cNvPicPr/>
          <p:nvPr/>
        </p:nvPicPr>
        <p:blipFill>
          <a:blip r:embed="rId6"/>
          <a:stretch/>
        </p:blipFill>
        <p:spPr>
          <a:xfrm>
            <a:off x="8586720" y="360000"/>
            <a:ext cx="2213280" cy="2214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d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" descr=""/>
          <p:cNvPicPr/>
          <p:nvPr/>
        </p:nvPicPr>
        <p:blipFill>
          <a:blip r:embed="rId1"/>
          <a:stretch/>
        </p:blipFill>
        <p:spPr>
          <a:xfrm>
            <a:off x="3240" y="2160"/>
            <a:ext cx="18284760" cy="10284840"/>
          </a:xfrm>
          <a:prstGeom prst="rect">
            <a:avLst/>
          </a:prstGeom>
          <a:ln w="0">
            <a:noFill/>
          </a:ln>
        </p:spPr>
      </p:pic>
      <p:sp>
        <p:nvSpPr>
          <p:cNvPr id="58" name="Freeform 3"/>
          <p:cNvSpPr/>
          <p:nvPr/>
        </p:nvSpPr>
        <p:spPr>
          <a:xfrm rot="19422600">
            <a:off x="15924240" y="-885960"/>
            <a:ext cx="1664280" cy="3415680"/>
          </a:xfrm>
          <a:custGeom>
            <a:avLst/>
            <a:gdLst>
              <a:gd name="textAreaLeft" fmla="*/ 0 w 1664280"/>
              <a:gd name="textAreaRight" fmla="*/ 1665000 w 1664280"/>
              <a:gd name="textAreaTop" fmla="*/ 0 h 3415680"/>
              <a:gd name="textAreaBottom" fmla="*/ 3416400 h 3415680"/>
            </a:gdLst>
            <a:ahLst/>
            <a:rect l="textAreaLeft" t="textAreaTop" r="textAreaRight" b="textAreaBottom"/>
            <a:pathLst>
              <a:path w="6982142" h="4570130">
                <a:moveTo>
                  <a:pt x="0" y="0"/>
                </a:moveTo>
                <a:lnTo>
                  <a:pt x="6982142" y="0"/>
                </a:lnTo>
                <a:lnTo>
                  <a:pt x="6982142" y="4570130"/>
                </a:lnTo>
                <a:lnTo>
                  <a:pt x="0" y="457013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8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Freeform 2"/>
          <p:cNvSpPr/>
          <p:nvPr/>
        </p:nvSpPr>
        <p:spPr>
          <a:xfrm rot="3829200">
            <a:off x="15606720" y="-145800"/>
            <a:ext cx="4397400" cy="2619000"/>
          </a:xfrm>
          <a:custGeom>
            <a:avLst/>
            <a:gdLst>
              <a:gd name="textAreaLeft" fmla="*/ 0 w 4397400"/>
              <a:gd name="textAreaRight" fmla="*/ 4398120 w 4397400"/>
              <a:gd name="textAreaTop" fmla="*/ 0 h 2619000"/>
              <a:gd name="textAreaBottom" fmla="*/ 2619720 h 2619000"/>
            </a:gdLst>
            <a:ahLst/>
            <a:rect l="textAreaLeft" t="textAreaTop" r="textAreaRight" b="textAreaBottom"/>
            <a:pathLst>
              <a:path w="9856415" h="10641204">
                <a:moveTo>
                  <a:pt x="0" y="0"/>
                </a:moveTo>
                <a:lnTo>
                  <a:pt x="9856415" y="0"/>
                </a:lnTo>
                <a:lnTo>
                  <a:pt x="9856415" y="10641204"/>
                </a:lnTo>
                <a:lnTo>
                  <a:pt x="0" y="10641204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"/>
          <p:cNvSpPr txBox="1"/>
          <p:nvPr/>
        </p:nvSpPr>
        <p:spPr>
          <a:xfrm>
            <a:off x="5580000" y="2160000"/>
            <a:ext cx="11880000" cy="6596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4200" spc="-1" strike="noStrike">
                <a:solidFill>
                  <a:srgbClr val="000000"/>
                </a:solidFill>
                <a:latin typeface="Times New Roman"/>
              </a:rPr>
              <a:t>У 62% детей 5–7 лет — трудности в коммуникации, инициативности и самовыражении</a:t>
            </a:r>
            <a:endParaRPr b="0" lang="ru-RU" sz="4200" spc="-1" strike="noStrike">
              <a:solidFill>
                <a:srgbClr val="000000"/>
              </a:solidFill>
              <a:latin typeface="Times New Roman"/>
            </a:endParaRPr>
          </a:p>
          <a:p>
            <a:endParaRPr b="0" lang="ru-RU" sz="4200" spc="-1" strike="noStrike">
              <a:solidFill>
                <a:srgbClr val="000000"/>
              </a:solidFill>
              <a:latin typeface="Times New Roman"/>
            </a:endParaRPr>
          </a:p>
          <a:p>
            <a:r>
              <a:rPr b="0" lang="ru-RU" sz="4200" spc="-1" strike="noStrike">
                <a:solidFill>
                  <a:srgbClr val="000000"/>
                </a:solidFill>
                <a:latin typeface="Times New Roman"/>
              </a:rPr>
              <a:t>Рост цифровой активности вне образовательной среды без педагогического сопровождения</a:t>
            </a:r>
            <a:endParaRPr b="0" lang="ru-RU" sz="4200" spc="-1" strike="noStrike">
              <a:solidFill>
                <a:srgbClr val="000000"/>
              </a:solidFill>
              <a:latin typeface="Times New Roman"/>
            </a:endParaRPr>
          </a:p>
          <a:p>
            <a:endParaRPr b="0" lang="ru-RU" sz="4200" spc="-1" strike="noStrike">
              <a:solidFill>
                <a:srgbClr val="000000"/>
              </a:solidFill>
              <a:latin typeface="Times New Roman"/>
            </a:endParaRPr>
          </a:p>
          <a:p>
            <a:r>
              <a:rPr b="0" lang="ru-RU" sz="4200" spc="-1" strike="noStrike">
                <a:solidFill>
                  <a:srgbClr val="000000"/>
                </a:solidFill>
                <a:latin typeface="Times New Roman"/>
              </a:rPr>
              <a:t>Нет детских медиастудий в ДОУ Октябрьского района г. Красноярска</a:t>
            </a:r>
            <a:endParaRPr b="0" lang="ru-RU" sz="4200" spc="-1" strike="noStrike">
              <a:solidFill>
                <a:srgbClr val="000000"/>
              </a:solidFill>
              <a:latin typeface="Times New Roman"/>
            </a:endParaRPr>
          </a:p>
          <a:p>
            <a:endParaRPr b="0" lang="ru-RU" sz="4200" spc="-1" strike="noStrike">
              <a:solidFill>
                <a:srgbClr val="000000"/>
              </a:solidFill>
              <a:latin typeface="Times New Roman"/>
            </a:endParaRPr>
          </a:p>
          <a:p>
            <a:r>
              <a:rPr b="0" lang="ru-RU" sz="4200" spc="-1" strike="noStrike">
                <a:solidFill>
                  <a:srgbClr val="000000"/>
                </a:solidFill>
                <a:latin typeface="Times New Roman"/>
              </a:rPr>
              <a:t>Недостаток практико-ориентированных форм развития soft skills у дошкольников</a:t>
            </a:r>
            <a:endParaRPr b="0" lang="ru-RU" sz="42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61" name="" descr=""/>
          <p:cNvPicPr/>
          <p:nvPr/>
        </p:nvPicPr>
        <p:blipFill>
          <a:blip r:embed="rId2"/>
          <a:srcRect l="967" t="69725" r="76388" b="0"/>
          <a:stretch/>
        </p:blipFill>
        <p:spPr>
          <a:xfrm>
            <a:off x="180000" y="7200360"/>
            <a:ext cx="4139640" cy="3112920"/>
          </a:xfrm>
          <a:prstGeom prst="rect">
            <a:avLst/>
          </a:prstGeom>
          <a:ln w="0">
            <a:noFill/>
          </a:ln>
        </p:spPr>
      </p:pic>
      <p:sp>
        <p:nvSpPr>
          <p:cNvPr id="62" name="Freeform 13"/>
          <p:cNvSpPr/>
          <p:nvPr/>
        </p:nvSpPr>
        <p:spPr>
          <a:xfrm>
            <a:off x="4500000" y="2340000"/>
            <a:ext cx="899640" cy="719640"/>
          </a:xfrm>
          <a:custGeom>
            <a:avLst/>
            <a:gdLst>
              <a:gd name="textAreaLeft" fmla="*/ 0 w 899640"/>
              <a:gd name="textAreaRight" fmla="*/ 900000 w 899640"/>
              <a:gd name="textAreaTop" fmla="*/ 0 h 719640"/>
              <a:gd name="textAreaBottom" fmla="*/ 720000 h 719640"/>
            </a:gdLst>
            <a:ahLst/>
            <a:rect l="textAreaLeft" t="textAreaTop" r="textAreaRight" b="textAreaBottom"/>
            <a:pathLst>
              <a:path w="4475705" h="4871516">
                <a:moveTo>
                  <a:pt x="0" y="0"/>
                </a:moveTo>
                <a:lnTo>
                  <a:pt x="4475706" y="0"/>
                </a:lnTo>
                <a:lnTo>
                  <a:pt x="4475706" y="4871516"/>
                </a:lnTo>
                <a:lnTo>
                  <a:pt x="0" y="4871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Freeform 16"/>
          <p:cNvSpPr/>
          <p:nvPr/>
        </p:nvSpPr>
        <p:spPr>
          <a:xfrm>
            <a:off x="4500360" y="3960360"/>
            <a:ext cx="899640" cy="719640"/>
          </a:xfrm>
          <a:custGeom>
            <a:avLst/>
            <a:gdLst>
              <a:gd name="textAreaLeft" fmla="*/ 0 w 899640"/>
              <a:gd name="textAreaRight" fmla="*/ 900000 w 899640"/>
              <a:gd name="textAreaTop" fmla="*/ 0 h 719640"/>
              <a:gd name="textAreaBottom" fmla="*/ 720000 h 719640"/>
            </a:gdLst>
            <a:ahLst/>
            <a:rect l="textAreaLeft" t="textAreaTop" r="textAreaRight" b="textAreaBottom"/>
            <a:pathLst>
              <a:path w="4475705" h="4871516">
                <a:moveTo>
                  <a:pt x="0" y="0"/>
                </a:moveTo>
                <a:lnTo>
                  <a:pt x="4475706" y="0"/>
                </a:lnTo>
                <a:lnTo>
                  <a:pt x="4475706" y="4871516"/>
                </a:lnTo>
                <a:lnTo>
                  <a:pt x="0" y="4871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Freeform 17"/>
          <p:cNvSpPr/>
          <p:nvPr/>
        </p:nvSpPr>
        <p:spPr>
          <a:xfrm>
            <a:off x="4680000" y="5760000"/>
            <a:ext cx="899640" cy="719640"/>
          </a:xfrm>
          <a:custGeom>
            <a:avLst/>
            <a:gdLst>
              <a:gd name="textAreaLeft" fmla="*/ 0 w 899640"/>
              <a:gd name="textAreaRight" fmla="*/ 900000 w 899640"/>
              <a:gd name="textAreaTop" fmla="*/ 0 h 719640"/>
              <a:gd name="textAreaBottom" fmla="*/ 720000 h 719640"/>
            </a:gdLst>
            <a:ahLst/>
            <a:rect l="textAreaLeft" t="textAreaTop" r="textAreaRight" b="textAreaBottom"/>
            <a:pathLst>
              <a:path w="4475705" h="4871516">
                <a:moveTo>
                  <a:pt x="0" y="0"/>
                </a:moveTo>
                <a:lnTo>
                  <a:pt x="4475706" y="0"/>
                </a:lnTo>
                <a:lnTo>
                  <a:pt x="4475706" y="4871516"/>
                </a:lnTo>
                <a:lnTo>
                  <a:pt x="0" y="4871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Freeform 18"/>
          <p:cNvSpPr/>
          <p:nvPr/>
        </p:nvSpPr>
        <p:spPr>
          <a:xfrm>
            <a:off x="4680000" y="7380360"/>
            <a:ext cx="899640" cy="719640"/>
          </a:xfrm>
          <a:custGeom>
            <a:avLst/>
            <a:gdLst>
              <a:gd name="textAreaLeft" fmla="*/ 0 w 899640"/>
              <a:gd name="textAreaRight" fmla="*/ 900000 w 899640"/>
              <a:gd name="textAreaTop" fmla="*/ 0 h 719640"/>
              <a:gd name="textAreaBottom" fmla="*/ 720000 h 719640"/>
            </a:gdLst>
            <a:ahLst/>
            <a:rect l="textAreaLeft" t="textAreaTop" r="textAreaRight" b="textAreaBottom"/>
            <a:pathLst>
              <a:path w="4475705" h="4871516">
                <a:moveTo>
                  <a:pt x="0" y="0"/>
                </a:moveTo>
                <a:lnTo>
                  <a:pt x="4475706" y="0"/>
                </a:lnTo>
                <a:lnTo>
                  <a:pt x="4475706" y="4871516"/>
                </a:lnTo>
                <a:lnTo>
                  <a:pt x="0" y="4871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6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"/>
          <p:cNvSpPr txBox="1"/>
          <p:nvPr/>
        </p:nvSpPr>
        <p:spPr>
          <a:xfrm>
            <a:off x="606960" y="552600"/>
            <a:ext cx="5222160" cy="1067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ru-RU" sz="5400" spc="-1" strike="noStrike">
                <a:solidFill>
                  <a:srgbClr val="000000"/>
                </a:solidFill>
                <a:highlight>
                  <a:srgbClr val="ffd2cc"/>
                </a:highlight>
                <a:latin typeface="AppetitePro Light"/>
              </a:rPr>
              <a:t>АКТУАЛЬНОСТЬ</a:t>
            </a:r>
            <a:endParaRPr b="1" lang="ru-RU" sz="5400" spc="-1" strike="noStrike">
              <a:solidFill>
                <a:srgbClr val="000000"/>
              </a:solidFill>
              <a:highlight>
                <a:srgbClr val="ffd2cc"/>
              </a:highlight>
              <a:latin typeface="AppetitePro Ligh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d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" descr=""/>
          <p:cNvPicPr/>
          <p:nvPr/>
        </p:nvPicPr>
        <p:blipFill>
          <a:blip r:embed="rId1"/>
          <a:stretch/>
        </p:blipFill>
        <p:spPr>
          <a:xfrm>
            <a:off x="2880" y="1800"/>
            <a:ext cx="18284760" cy="10284840"/>
          </a:xfrm>
          <a:prstGeom prst="rect">
            <a:avLst/>
          </a:prstGeom>
          <a:ln w="0">
            <a:noFill/>
          </a:ln>
        </p:spPr>
      </p:pic>
      <p:sp>
        <p:nvSpPr>
          <p:cNvPr id="68" name="Freeform 1"/>
          <p:cNvSpPr/>
          <p:nvPr/>
        </p:nvSpPr>
        <p:spPr>
          <a:xfrm>
            <a:off x="15584400" y="-360000"/>
            <a:ext cx="2699640" cy="3419640"/>
          </a:xfrm>
          <a:custGeom>
            <a:avLst/>
            <a:gdLst>
              <a:gd name="textAreaLeft" fmla="*/ 0 w 2699640"/>
              <a:gd name="textAreaRight" fmla="*/ 2700360 w 2699640"/>
              <a:gd name="textAreaTop" fmla="*/ 0 h 3419640"/>
              <a:gd name="textAreaBottom" fmla="*/ 3420360 h 3419640"/>
            </a:gdLst>
            <a:ahLst/>
            <a:rect l="textAreaLeft" t="textAreaTop" r="textAreaRight" b="textAreaBottom"/>
            <a:pathLst>
              <a:path w="4475705" h="4871516">
                <a:moveTo>
                  <a:pt x="0" y="0"/>
                </a:moveTo>
                <a:lnTo>
                  <a:pt x="4475706" y="0"/>
                </a:lnTo>
                <a:lnTo>
                  <a:pt x="4475706" y="4871516"/>
                </a:lnTo>
                <a:lnTo>
                  <a:pt x="0" y="4871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8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21"/>
          <p:cNvSpPr/>
          <p:nvPr/>
        </p:nvSpPr>
        <p:spPr>
          <a:xfrm>
            <a:off x="-101880" y="8917200"/>
            <a:ext cx="2489760" cy="2435400"/>
          </a:xfrm>
          <a:custGeom>
            <a:avLst/>
            <a:gdLst>
              <a:gd name="textAreaLeft" fmla="*/ 0 w 2489760"/>
              <a:gd name="textAreaRight" fmla="*/ 2490840 w 2489760"/>
              <a:gd name="textAreaTop" fmla="*/ 0 h 2435400"/>
              <a:gd name="textAreaBottom" fmla="*/ 2436480 h 2435400"/>
            </a:gdLst>
            <a:ahLst/>
            <a:rect l="textAreaLeft" t="textAreaTop" r="textAreaRight" b="textAreaBottom"/>
            <a:pathLst>
              <a:path w="2490897" h="2436550">
                <a:moveTo>
                  <a:pt x="0" y="0"/>
                </a:moveTo>
                <a:lnTo>
                  <a:pt x="2490897" y="0"/>
                </a:lnTo>
                <a:lnTo>
                  <a:pt x="2490897" y="2436550"/>
                </a:lnTo>
                <a:lnTo>
                  <a:pt x="0" y="243655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TextBox 25"/>
          <p:cNvSpPr/>
          <p:nvPr/>
        </p:nvSpPr>
        <p:spPr>
          <a:xfrm>
            <a:off x="394560" y="1435320"/>
            <a:ext cx="30060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ts val="2449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1" name="Freeform 14"/>
          <p:cNvSpPr/>
          <p:nvPr/>
        </p:nvSpPr>
        <p:spPr>
          <a:xfrm>
            <a:off x="15584760" y="-359640"/>
            <a:ext cx="2699640" cy="3419640"/>
          </a:xfrm>
          <a:custGeom>
            <a:avLst/>
            <a:gdLst>
              <a:gd name="textAreaLeft" fmla="*/ 0 w 2699640"/>
              <a:gd name="textAreaRight" fmla="*/ 2700360 w 2699640"/>
              <a:gd name="textAreaTop" fmla="*/ 0 h 3419640"/>
              <a:gd name="textAreaBottom" fmla="*/ 3420360 h 3419640"/>
            </a:gdLst>
            <a:ahLst/>
            <a:rect l="textAreaLeft" t="textAreaTop" r="textAreaRight" b="textAreaBottom"/>
            <a:pathLst>
              <a:path w="4475705" h="4871516">
                <a:moveTo>
                  <a:pt x="0" y="0"/>
                </a:moveTo>
                <a:lnTo>
                  <a:pt x="4475706" y="0"/>
                </a:lnTo>
                <a:lnTo>
                  <a:pt x="4475706" y="4871516"/>
                </a:lnTo>
                <a:lnTo>
                  <a:pt x="0" y="4871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2" name="" descr=""/>
          <p:cNvPicPr/>
          <p:nvPr/>
        </p:nvPicPr>
        <p:blipFill>
          <a:blip r:embed="rId3"/>
          <a:srcRect l="0" t="67845" r="75552" b="0"/>
          <a:stretch/>
        </p:blipFill>
        <p:spPr>
          <a:xfrm>
            <a:off x="810000" y="7200000"/>
            <a:ext cx="3869640" cy="2862360"/>
          </a:xfrm>
          <a:prstGeom prst="rect">
            <a:avLst/>
          </a:prstGeom>
          <a:ln w="0">
            <a:noFill/>
          </a:ln>
        </p:spPr>
      </p:pic>
      <p:sp>
        <p:nvSpPr>
          <p:cNvPr id="73" name=""/>
          <p:cNvSpPr txBox="1"/>
          <p:nvPr/>
        </p:nvSpPr>
        <p:spPr>
          <a:xfrm>
            <a:off x="246960" y="552600"/>
            <a:ext cx="15593040" cy="1067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ru-RU" sz="5400" spc="-1" strike="noStrike">
                <a:solidFill>
                  <a:srgbClr val="000000"/>
                </a:solidFill>
                <a:highlight>
                  <a:srgbClr val="ffd2cc"/>
                </a:highlight>
                <a:latin typeface="AppetitePro Light"/>
              </a:rPr>
              <a:t>ИННОВАЦИОННОСТЬ И СООТВЕТСВИЕ ТРЕНДАМ</a:t>
            </a:r>
            <a:endParaRPr b="1" lang="ru-RU" sz="5400" spc="-1" strike="noStrike">
              <a:solidFill>
                <a:srgbClr val="000000"/>
              </a:solidFill>
              <a:highlight>
                <a:srgbClr val="ffd2cc"/>
              </a:highlight>
              <a:latin typeface="AppetitePro Light"/>
            </a:endParaRPr>
          </a:p>
        </p:txBody>
      </p:sp>
      <p:sp>
        <p:nvSpPr>
          <p:cNvPr id="74" name=""/>
          <p:cNvSpPr txBox="1"/>
          <p:nvPr/>
        </p:nvSpPr>
        <p:spPr>
          <a:xfrm>
            <a:off x="4541760" y="2160000"/>
            <a:ext cx="13098240" cy="5117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3600" spc="-1" strike="noStrike">
                <a:solidFill>
                  <a:srgbClr val="000000"/>
                </a:solidFill>
                <a:latin typeface="Times New Roman"/>
              </a:rPr>
              <a:t>Первая дошкольная медиастудия в районе</a:t>
            </a:r>
            <a:endParaRPr b="0" lang="ru-RU" sz="3600" spc="-1" strike="noStrike">
              <a:solidFill>
                <a:srgbClr val="000000"/>
              </a:solidFill>
              <a:latin typeface="Times New Roman"/>
            </a:endParaRPr>
          </a:p>
          <a:p>
            <a:endParaRPr b="0" lang="ru-RU" sz="3600" spc="-1" strike="noStrike">
              <a:solidFill>
                <a:srgbClr val="000000"/>
              </a:solidFill>
              <a:latin typeface="Times New Roman"/>
            </a:endParaRPr>
          </a:p>
          <a:p>
            <a:r>
              <a:rPr b="0" lang="ru-RU" sz="3600" spc="-1" strike="noStrike">
                <a:solidFill>
                  <a:srgbClr val="000000"/>
                </a:solidFill>
                <a:latin typeface="Times New Roman"/>
              </a:rPr>
              <a:t>Соответствие ФГОС ДО, национальным целям РФ до 2030, региональному проекту «Цифровая образовательная среда»</a:t>
            </a:r>
            <a:endParaRPr b="0" lang="ru-RU" sz="3600" spc="-1" strike="noStrike">
              <a:solidFill>
                <a:srgbClr val="000000"/>
              </a:solidFill>
              <a:latin typeface="Times New Roman"/>
            </a:endParaRPr>
          </a:p>
          <a:p>
            <a:endParaRPr b="0" lang="ru-RU" sz="3600" spc="-1" strike="noStrike">
              <a:solidFill>
                <a:srgbClr val="000000"/>
              </a:solidFill>
              <a:latin typeface="Times New Roman"/>
            </a:endParaRPr>
          </a:p>
          <a:p>
            <a:r>
              <a:rPr b="0" lang="ru-RU" sz="3600" spc="-1" strike="noStrike">
                <a:solidFill>
                  <a:srgbClr val="000000"/>
                </a:solidFill>
                <a:latin typeface="Times New Roman"/>
              </a:rPr>
              <a:t>Интеграция цифровой грамотности, раннего медиаобразования и творческого самовыражения в игровой форме</a:t>
            </a:r>
            <a:endParaRPr b="0" lang="ru-RU" sz="3600" spc="-1" strike="noStrike">
              <a:solidFill>
                <a:srgbClr val="000000"/>
              </a:solidFill>
              <a:latin typeface="Times New Roman"/>
            </a:endParaRPr>
          </a:p>
          <a:p>
            <a:endParaRPr b="0" lang="ru-RU" sz="3600" spc="-1" strike="noStrike">
              <a:solidFill>
                <a:srgbClr val="000000"/>
              </a:solidFill>
              <a:latin typeface="Times New Roman"/>
            </a:endParaRPr>
          </a:p>
          <a:p>
            <a:r>
              <a:rPr b="0" lang="ru-RU" sz="3600" spc="-1" strike="noStrike">
                <a:solidFill>
                  <a:srgbClr val="000000"/>
                </a:solidFill>
                <a:latin typeface="Times New Roman"/>
              </a:rPr>
              <a:t>Вовлечение детей как авторов контента</a:t>
            </a:r>
            <a:endParaRPr b="0" lang="ru-RU" sz="36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5" name="Freeform 22"/>
          <p:cNvSpPr/>
          <p:nvPr/>
        </p:nvSpPr>
        <p:spPr>
          <a:xfrm>
            <a:off x="3420000" y="2160000"/>
            <a:ext cx="899640" cy="719640"/>
          </a:xfrm>
          <a:custGeom>
            <a:avLst/>
            <a:gdLst>
              <a:gd name="textAreaLeft" fmla="*/ 0 w 899640"/>
              <a:gd name="textAreaRight" fmla="*/ 900000 w 899640"/>
              <a:gd name="textAreaTop" fmla="*/ 0 h 719640"/>
              <a:gd name="textAreaBottom" fmla="*/ 720000 h 719640"/>
            </a:gdLst>
            <a:ahLst/>
            <a:rect l="textAreaLeft" t="textAreaTop" r="textAreaRight" b="textAreaBottom"/>
            <a:pathLst>
              <a:path w="4475705" h="4871516">
                <a:moveTo>
                  <a:pt x="0" y="0"/>
                </a:moveTo>
                <a:lnTo>
                  <a:pt x="4475706" y="0"/>
                </a:lnTo>
                <a:lnTo>
                  <a:pt x="4475706" y="4871516"/>
                </a:lnTo>
                <a:lnTo>
                  <a:pt x="0" y="4871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Freeform 23"/>
          <p:cNvSpPr/>
          <p:nvPr/>
        </p:nvSpPr>
        <p:spPr>
          <a:xfrm>
            <a:off x="3420000" y="3420000"/>
            <a:ext cx="899640" cy="719640"/>
          </a:xfrm>
          <a:custGeom>
            <a:avLst/>
            <a:gdLst>
              <a:gd name="textAreaLeft" fmla="*/ 0 w 899640"/>
              <a:gd name="textAreaRight" fmla="*/ 900000 w 899640"/>
              <a:gd name="textAreaTop" fmla="*/ 0 h 719640"/>
              <a:gd name="textAreaBottom" fmla="*/ 720000 h 719640"/>
            </a:gdLst>
            <a:ahLst/>
            <a:rect l="textAreaLeft" t="textAreaTop" r="textAreaRight" b="textAreaBottom"/>
            <a:pathLst>
              <a:path w="4475705" h="4871516">
                <a:moveTo>
                  <a:pt x="0" y="0"/>
                </a:moveTo>
                <a:lnTo>
                  <a:pt x="4475706" y="0"/>
                </a:lnTo>
                <a:lnTo>
                  <a:pt x="4475706" y="4871516"/>
                </a:lnTo>
                <a:lnTo>
                  <a:pt x="0" y="4871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Freeform 24"/>
          <p:cNvSpPr/>
          <p:nvPr/>
        </p:nvSpPr>
        <p:spPr>
          <a:xfrm>
            <a:off x="3420000" y="4860000"/>
            <a:ext cx="899640" cy="719640"/>
          </a:xfrm>
          <a:custGeom>
            <a:avLst/>
            <a:gdLst>
              <a:gd name="textAreaLeft" fmla="*/ 0 w 899640"/>
              <a:gd name="textAreaRight" fmla="*/ 900000 w 899640"/>
              <a:gd name="textAreaTop" fmla="*/ 0 h 719640"/>
              <a:gd name="textAreaBottom" fmla="*/ 720000 h 719640"/>
            </a:gdLst>
            <a:ahLst/>
            <a:rect l="textAreaLeft" t="textAreaTop" r="textAreaRight" b="textAreaBottom"/>
            <a:pathLst>
              <a:path w="4475705" h="4871516">
                <a:moveTo>
                  <a:pt x="0" y="0"/>
                </a:moveTo>
                <a:lnTo>
                  <a:pt x="4475706" y="0"/>
                </a:lnTo>
                <a:lnTo>
                  <a:pt x="4475706" y="4871516"/>
                </a:lnTo>
                <a:lnTo>
                  <a:pt x="0" y="4871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6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Freeform 25"/>
          <p:cNvSpPr/>
          <p:nvPr/>
        </p:nvSpPr>
        <p:spPr>
          <a:xfrm>
            <a:off x="3420360" y="6120360"/>
            <a:ext cx="899640" cy="719640"/>
          </a:xfrm>
          <a:custGeom>
            <a:avLst/>
            <a:gdLst>
              <a:gd name="textAreaLeft" fmla="*/ 0 w 899640"/>
              <a:gd name="textAreaRight" fmla="*/ 900000 w 899640"/>
              <a:gd name="textAreaTop" fmla="*/ 0 h 719640"/>
              <a:gd name="textAreaBottom" fmla="*/ 720000 h 719640"/>
            </a:gdLst>
            <a:ahLst/>
            <a:rect l="textAreaLeft" t="textAreaTop" r="textAreaRight" b="textAreaBottom"/>
            <a:pathLst>
              <a:path w="4475705" h="4871516">
                <a:moveTo>
                  <a:pt x="0" y="0"/>
                </a:moveTo>
                <a:lnTo>
                  <a:pt x="4475706" y="0"/>
                </a:lnTo>
                <a:lnTo>
                  <a:pt x="4475706" y="4871516"/>
                </a:lnTo>
                <a:lnTo>
                  <a:pt x="0" y="4871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7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Freeform 12"/>
          <p:cNvSpPr/>
          <p:nvPr/>
        </p:nvSpPr>
        <p:spPr>
          <a:xfrm rot="3208800">
            <a:off x="13860000" y="7020000"/>
            <a:ext cx="1799640" cy="3059640"/>
          </a:xfrm>
          <a:custGeom>
            <a:avLst/>
            <a:gdLst>
              <a:gd name="textAreaLeft" fmla="*/ 0 w 1799640"/>
              <a:gd name="textAreaRight" fmla="*/ 1800360 w 1799640"/>
              <a:gd name="textAreaTop" fmla="*/ 0 h 3059640"/>
              <a:gd name="textAreaBottom" fmla="*/ 3061080 h 3059640"/>
            </a:gdLst>
            <a:ahLst/>
            <a:rect l="textAreaLeft" t="textAreaTop" r="textAreaRight" b="textAreaBottom"/>
            <a:pathLst>
              <a:path w="2239189" h="1027228">
                <a:moveTo>
                  <a:pt x="0" y="0"/>
                </a:moveTo>
                <a:lnTo>
                  <a:pt x="2239189" y="0"/>
                </a:lnTo>
                <a:lnTo>
                  <a:pt x="2239189" y="1027228"/>
                </a:lnTo>
                <a:lnTo>
                  <a:pt x="0" y="102722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8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d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Freeform 19"/>
          <p:cNvSpPr/>
          <p:nvPr/>
        </p:nvSpPr>
        <p:spPr>
          <a:xfrm>
            <a:off x="-101880" y="8917200"/>
            <a:ext cx="2489760" cy="2435400"/>
          </a:xfrm>
          <a:custGeom>
            <a:avLst/>
            <a:gdLst>
              <a:gd name="textAreaLeft" fmla="*/ 0 w 2489760"/>
              <a:gd name="textAreaRight" fmla="*/ 2490840 w 2489760"/>
              <a:gd name="textAreaTop" fmla="*/ 0 h 2435400"/>
              <a:gd name="textAreaBottom" fmla="*/ 2436480 h 2435400"/>
            </a:gdLst>
            <a:ahLst/>
            <a:rect l="textAreaLeft" t="textAreaTop" r="textAreaRight" b="textAreaBottom"/>
            <a:pathLst>
              <a:path w="2490897" h="2436550">
                <a:moveTo>
                  <a:pt x="0" y="0"/>
                </a:moveTo>
                <a:lnTo>
                  <a:pt x="2490897" y="0"/>
                </a:lnTo>
                <a:lnTo>
                  <a:pt x="2490897" y="2436550"/>
                </a:lnTo>
                <a:lnTo>
                  <a:pt x="0" y="243655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TextBox 1"/>
          <p:cNvSpPr/>
          <p:nvPr/>
        </p:nvSpPr>
        <p:spPr>
          <a:xfrm>
            <a:off x="394560" y="1435320"/>
            <a:ext cx="30060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2" name="Freeform 20"/>
          <p:cNvSpPr/>
          <p:nvPr/>
        </p:nvSpPr>
        <p:spPr>
          <a:xfrm>
            <a:off x="15584760" y="-359640"/>
            <a:ext cx="2699640" cy="3419640"/>
          </a:xfrm>
          <a:custGeom>
            <a:avLst/>
            <a:gdLst>
              <a:gd name="textAreaLeft" fmla="*/ 0 w 2699640"/>
              <a:gd name="textAreaRight" fmla="*/ 2700360 w 2699640"/>
              <a:gd name="textAreaTop" fmla="*/ 0 h 3419640"/>
              <a:gd name="textAreaBottom" fmla="*/ 3420360 h 3419640"/>
            </a:gdLst>
            <a:ahLst/>
            <a:rect l="textAreaLeft" t="textAreaTop" r="textAreaRight" b="textAreaBottom"/>
            <a:pathLst>
              <a:path w="4475705" h="4871516">
                <a:moveTo>
                  <a:pt x="0" y="0"/>
                </a:moveTo>
                <a:lnTo>
                  <a:pt x="4475706" y="0"/>
                </a:lnTo>
                <a:lnTo>
                  <a:pt x="4475706" y="4871516"/>
                </a:lnTo>
                <a:lnTo>
                  <a:pt x="0" y="4871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3" name="" descr=""/>
          <p:cNvPicPr/>
          <p:nvPr/>
        </p:nvPicPr>
        <p:blipFill>
          <a:blip r:embed="rId3"/>
          <a:srcRect l="0" t="67845" r="73278" b="0"/>
          <a:stretch/>
        </p:blipFill>
        <p:spPr>
          <a:xfrm>
            <a:off x="810000" y="7200000"/>
            <a:ext cx="4229640" cy="2862360"/>
          </a:xfrm>
          <a:prstGeom prst="rect">
            <a:avLst/>
          </a:prstGeom>
          <a:ln w="0">
            <a:noFill/>
          </a:ln>
        </p:spPr>
      </p:pic>
      <p:sp>
        <p:nvSpPr>
          <p:cNvPr id="84" name=""/>
          <p:cNvSpPr txBox="1"/>
          <p:nvPr/>
        </p:nvSpPr>
        <p:spPr>
          <a:xfrm>
            <a:off x="246960" y="372600"/>
            <a:ext cx="6233040" cy="1067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ru-RU" sz="5400" spc="-1" strike="noStrike">
                <a:solidFill>
                  <a:srgbClr val="000000"/>
                </a:solidFill>
                <a:highlight>
                  <a:srgbClr val="729fcf"/>
                </a:highlight>
                <a:latin typeface="AppetitePro Light"/>
              </a:rPr>
              <a:t>ЦЕЛЕВЫЕ ГРУППЫ</a:t>
            </a:r>
            <a:endParaRPr b="1" lang="ru-RU" sz="5400" spc="-1" strike="noStrike">
              <a:solidFill>
                <a:srgbClr val="000000"/>
              </a:solidFill>
              <a:highlight>
                <a:srgbClr val="729fcf"/>
              </a:highlight>
              <a:latin typeface="AppetitePro Light"/>
            </a:endParaRPr>
          </a:p>
        </p:txBody>
      </p:sp>
      <p:sp>
        <p:nvSpPr>
          <p:cNvPr id="85" name=""/>
          <p:cNvSpPr txBox="1"/>
          <p:nvPr/>
        </p:nvSpPr>
        <p:spPr>
          <a:xfrm>
            <a:off x="5014800" y="2160000"/>
            <a:ext cx="10569960" cy="486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124 ребёнка (старшие и подготовительные группы)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124 семьи → ожидаемое участие — 50 семей (41%)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8 педагогов ДОУ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4 студента-практиканта (КГПУ)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Социальные партнёры: КИМЦ, ТВ «Енисей регион», педагог по актёрскому мастерству, дизайнер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6" name="" descr=""/>
          <p:cNvPicPr/>
          <p:nvPr/>
        </p:nvPicPr>
        <p:blipFill>
          <a:blip r:embed="rId4"/>
          <a:srcRect l="21245" t="17497" r="64972" b="66750"/>
          <a:stretch/>
        </p:blipFill>
        <p:spPr>
          <a:xfrm>
            <a:off x="13680000" y="7380720"/>
            <a:ext cx="3919680" cy="2519640"/>
          </a:xfrm>
          <a:prstGeom prst="rect">
            <a:avLst/>
          </a:prstGeom>
          <a:ln w="0">
            <a:noFill/>
          </a:ln>
        </p:spPr>
      </p:pic>
      <p:sp>
        <p:nvSpPr>
          <p:cNvPr id="87" name="Freeform 28"/>
          <p:cNvSpPr/>
          <p:nvPr/>
        </p:nvSpPr>
        <p:spPr>
          <a:xfrm>
            <a:off x="3960360" y="3960360"/>
            <a:ext cx="899640" cy="719640"/>
          </a:xfrm>
          <a:custGeom>
            <a:avLst/>
            <a:gdLst>
              <a:gd name="textAreaLeft" fmla="*/ 0 w 899640"/>
              <a:gd name="textAreaRight" fmla="*/ 900000 w 899640"/>
              <a:gd name="textAreaTop" fmla="*/ 0 h 719640"/>
              <a:gd name="textAreaBottom" fmla="*/ 720000 h 719640"/>
            </a:gdLst>
            <a:ahLst/>
            <a:rect l="textAreaLeft" t="textAreaTop" r="textAreaRight" b="textAreaBottom"/>
            <a:pathLst>
              <a:path w="4475705" h="4871516">
                <a:moveTo>
                  <a:pt x="0" y="0"/>
                </a:moveTo>
                <a:lnTo>
                  <a:pt x="4475706" y="0"/>
                </a:lnTo>
                <a:lnTo>
                  <a:pt x="4475706" y="4871516"/>
                </a:lnTo>
                <a:lnTo>
                  <a:pt x="0" y="4871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Freeform 29"/>
          <p:cNvSpPr/>
          <p:nvPr/>
        </p:nvSpPr>
        <p:spPr>
          <a:xfrm>
            <a:off x="3960360" y="2160360"/>
            <a:ext cx="899640" cy="719640"/>
          </a:xfrm>
          <a:custGeom>
            <a:avLst/>
            <a:gdLst>
              <a:gd name="textAreaLeft" fmla="*/ 0 w 899640"/>
              <a:gd name="textAreaRight" fmla="*/ 900000 w 899640"/>
              <a:gd name="textAreaTop" fmla="*/ 0 h 719640"/>
              <a:gd name="textAreaBottom" fmla="*/ 720000 h 719640"/>
            </a:gdLst>
            <a:ahLst/>
            <a:rect l="textAreaLeft" t="textAreaTop" r="textAreaRight" b="textAreaBottom"/>
            <a:pathLst>
              <a:path w="4475705" h="4871516">
                <a:moveTo>
                  <a:pt x="0" y="0"/>
                </a:moveTo>
                <a:lnTo>
                  <a:pt x="4475706" y="0"/>
                </a:lnTo>
                <a:lnTo>
                  <a:pt x="4475706" y="4871516"/>
                </a:lnTo>
                <a:lnTo>
                  <a:pt x="0" y="4871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6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Freeform 30"/>
          <p:cNvSpPr/>
          <p:nvPr/>
        </p:nvSpPr>
        <p:spPr>
          <a:xfrm>
            <a:off x="3960360" y="3060360"/>
            <a:ext cx="899640" cy="719640"/>
          </a:xfrm>
          <a:custGeom>
            <a:avLst/>
            <a:gdLst>
              <a:gd name="textAreaLeft" fmla="*/ 0 w 899640"/>
              <a:gd name="textAreaRight" fmla="*/ 900000 w 899640"/>
              <a:gd name="textAreaTop" fmla="*/ 0 h 719640"/>
              <a:gd name="textAreaBottom" fmla="*/ 720000 h 719640"/>
            </a:gdLst>
            <a:ahLst/>
            <a:rect l="textAreaLeft" t="textAreaTop" r="textAreaRight" b="textAreaBottom"/>
            <a:pathLst>
              <a:path w="4475705" h="4871516">
                <a:moveTo>
                  <a:pt x="0" y="0"/>
                </a:moveTo>
                <a:lnTo>
                  <a:pt x="4475706" y="0"/>
                </a:lnTo>
                <a:lnTo>
                  <a:pt x="4475706" y="4871516"/>
                </a:lnTo>
                <a:lnTo>
                  <a:pt x="0" y="4871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7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Freeform 31"/>
          <p:cNvSpPr/>
          <p:nvPr/>
        </p:nvSpPr>
        <p:spPr>
          <a:xfrm>
            <a:off x="3960000" y="4860360"/>
            <a:ext cx="899640" cy="719640"/>
          </a:xfrm>
          <a:custGeom>
            <a:avLst/>
            <a:gdLst>
              <a:gd name="textAreaLeft" fmla="*/ 0 w 899640"/>
              <a:gd name="textAreaRight" fmla="*/ 900000 w 899640"/>
              <a:gd name="textAreaTop" fmla="*/ 0 h 719640"/>
              <a:gd name="textAreaBottom" fmla="*/ 720000 h 719640"/>
            </a:gdLst>
            <a:ahLst/>
            <a:rect l="textAreaLeft" t="textAreaTop" r="textAreaRight" b="textAreaBottom"/>
            <a:pathLst>
              <a:path w="4475705" h="4871516">
                <a:moveTo>
                  <a:pt x="0" y="0"/>
                </a:moveTo>
                <a:lnTo>
                  <a:pt x="4475706" y="0"/>
                </a:lnTo>
                <a:lnTo>
                  <a:pt x="4475706" y="4871516"/>
                </a:lnTo>
                <a:lnTo>
                  <a:pt x="0" y="4871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8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Freeform 32"/>
          <p:cNvSpPr/>
          <p:nvPr/>
        </p:nvSpPr>
        <p:spPr>
          <a:xfrm>
            <a:off x="3960360" y="5760360"/>
            <a:ext cx="899640" cy="719640"/>
          </a:xfrm>
          <a:custGeom>
            <a:avLst/>
            <a:gdLst>
              <a:gd name="textAreaLeft" fmla="*/ 0 w 899640"/>
              <a:gd name="textAreaRight" fmla="*/ 900000 w 899640"/>
              <a:gd name="textAreaTop" fmla="*/ 0 h 719640"/>
              <a:gd name="textAreaBottom" fmla="*/ 720000 h 719640"/>
            </a:gdLst>
            <a:ahLst/>
            <a:rect l="textAreaLeft" t="textAreaTop" r="textAreaRight" b="textAreaBottom"/>
            <a:pathLst>
              <a:path w="4475705" h="4871516">
                <a:moveTo>
                  <a:pt x="0" y="0"/>
                </a:moveTo>
                <a:lnTo>
                  <a:pt x="4475706" y="0"/>
                </a:lnTo>
                <a:lnTo>
                  <a:pt x="4475706" y="4871516"/>
                </a:lnTo>
                <a:lnTo>
                  <a:pt x="0" y="4871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9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8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Freeform 26"/>
          <p:cNvSpPr/>
          <p:nvPr/>
        </p:nvSpPr>
        <p:spPr>
          <a:xfrm>
            <a:off x="14580000" y="7464600"/>
            <a:ext cx="2489760" cy="2435400"/>
          </a:xfrm>
          <a:custGeom>
            <a:avLst/>
            <a:gdLst>
              <a:gd name="textAreaLeft" fmla="*/ 0 w 2489760"/>
              <a:gd name="textAreaRight" fmla="*/ 2490840 w 2489760"/>
              <a:gd name="textAreaTop" fmla="*/ 0 h 2435400"/>
              <a:gd name="textAreaBottom" fmla="*/ 2436480 h 2435400"/>
            </a:gdLst>
            <a:ahLst/>
            <a:rect l="textAreaLeft" t="textAreaTop" r="textAreaRight" b="textAreaBottom"/>
            <a:pathLst>
              <a:path w="2490897" h="2436550">
                <a:moveTo>
                  <a:pt x="0" y="0"/>
                </a:moveTo>
                <a:lnTo>
                  <a:pt x="2490897" y="0"/>
                </a:lnTo>
                <a:lnTo>
                  <a:pt x="2490897" y="2436550"/>
                </a:lnTo>
                <a:lnTo>
                  <a:pt x="0" y="243655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TextBox 7"/>
          <p:cNvSpPr/>
          <p:nvPr/>
        </p:nvSpPr>
        <p:spPr>
          <a:xfrm>
            <a:off x="394560" y="1435320"/>
            <a:ext cx="30060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4" name="Freeform 45"/>
          <p:cNvSpPr/>
          <p:nvPr/>
        </p:nvSpPr>
        <p:spPr>
          <a:xfrm>
            <a:off x="15584760" y="-359640"/>
            <a:ext cx="2699640" cy="3419640"/>
          </a:xfrm>
          <a:custGeom>
            <a:avLst/>
            <a:gdLst>
              <a:gd name="textAreaLeft" fmla="*/ 0 w 2699640"/>
              <a:gd name="textAreaRight" fmla="*/ 2700360 w 2699640"/>
              <a:gd name="textAreaTop" fmla="*/ 0 h 3419640"/>
              <a:gd name="textAreaBottom" fmla="*/ 3420360 h 3419640"/>
            </a:gdLst>
            <a:ahLst/>
            <a:rect l="textAreaLeft" t="textAreaTop" r="textAreaRight" b="textAreaBottom"/>
            <a:pathLst>
              <a:path w="4475705" h="4871516">
                <a:moveTo>
                  <a:pt x="0" y="0"/>
                </a:moveTo>
                <a:lnTo>
                  <a:pt x="4475706" y="0"/>
                </a:lnTo>
                <a:lnTo>
                  <a:pt x="4475706" y="4871516"/>
                </a:lnTo>
                <a:lnTo>
                  <a:pt x="0" y="4871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5" name="" descr=""/>
          <p:cNvPicPr/>
          <p:nvPr/>
        </p:nvPicPr>
        <p:blipFill>
          <a:blip r:embed="rId3"/>
          <a:srcRect l="0" t="67845" r="75552" b="0"/>
          <a:stretch/>
        </p:blipFill>
        <p:spPr>
          <a:xfrm>
            <a:off x="270360" y="7217640"/>
            <a:ext cx="3869640" cy="2862360"/>
          </a:xfrm>
          <a:prstGeom prst="rect">
            <a:avLst/>
          </a:prstGeom>
          <a:ln w="0">
            <a:noFill/>
          </a:ln>
        </p:spPr>
      </p:pic>
      <p:sp>
        <p:nvSpPr>
          <p:cNvPr id="96" name=""/>
          <p:cNvSpPr txBox="1"/>
          <p:nvPr/>
        </p:nvSpPr>
        <p:spPr>
          <a:xfrm>
            <a:off x="5580000" y="2700000"/>
            <a:ext cx="12116880" cy="5507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endParaRPr b="0" lang="ru-RU" sz="3200" spc="-1" strike="noStrike">
              <a:solidFill>
                <a:srgbClr val="000000"/>
              </a:solidFill>
              <a:latin typeface="Times New Roman"/>
            </a:endParaRPr>
          </a:p>
          <a:p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62 ребёнка (50%) — рост коммуникативной инициативности</a:t>
            </a:r>
            <a:endParaRPr b="0" lang="ru-RU" sz="3200" spc="-1" strike="noStrike">
              <a:solidFill>
                <a:srgbClr val="000000"/>
              </a:solidFill>
              <a:latin typeface="Times New Roman"/>
            </a:endParaRPr>
          </a:p>
          <a:p>
            <a:endParaRPr b="0" lang="ru-RU" sz="3200" spc="-1" strike="noStrike">
              <a:solidFill>
                <a:srgbClr val="000000"/>
              </a:solidFill>
              <a:latin typeface="Times New Roman"/>
            </a:endParaRPr>
          </a:p>
          <a:p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500 семей (41%) — участие в совместных медиа-мероприятиях</a:t>
            </a:r>
            <a:endParaRPr b="0" lang="ru-RU" sz="3200" spc="-1" strike="noStrike">
              <a:solidFill>
                <a:srgbClr val="000000"/>
              </a:solidFill>
              <a:latin typeface="Times New Roman"/>
            </a:endParaRPr>
          </a:p>
          <a:p>
            <a:endParaRPr b="0" lang="ru-RU" sz="3200" spc="-1" strike="noStrike">
              <a:solidFill>
                <a:srgbClr val="000000"/>
              </a:solidFill>
              <a:latin typeface="Times New Roman"/>
            </a:endParaRPr>
          </a:p>
          <a:p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Более 30 видеороликов — в RuTube, ВКонтакте, на ТВ «Енисей регион»</a:t>
            </a:r>
            <a:endParaRPr b="0" lang="ru-RU" sz="3200" spc="-1" strike="noStrike">
              <a:solidFill>
                <a:srgbClr val="000000"/>
              </a:solidFill>
              <a:latin typeface="Times New Roman"/>
            </a:endParaRPr>
          </a:p>
          <a:p>
            <a:endParaRPr b="0" lang="ru-RU" sz="3200" spc="-1" strike="noStrike">
              <a:solidFill>
                <a:srgbClr val="000000"/>
              </a:solidFill>
              <a:latin typeface="Times New Roman"/>
            </a:endParaRPr>
          </a:p>
          <a:p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Создание нормативно-методической базы, электронной библиотеки, раздела на сайте ДОУ</a:t>
            </a:r>
            <a:endParaRPr b="0" lang="ru-RU" sz="3200" spc="-1" strike="noStrike">
              <a:solidFill>
                <a:srgbClr val="000000"/>
              </a:solidFill>
              <a:latin typeface="Times New Roman"/>
            </a:endParaRPr>
          </a:p>
          <a:p>
            <a:endParaRPr b="0" lang="ru-RU" sz="3200" spc="-1" strike="noStrike">
              <a:solidFill>
                <a:srgbClr val="000000"/>
              </a:solidFill>
              <a:latin typeface="Times New Roman"/>
            </a:endParaRPr>
          </a:p>
          <a:p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Проведение детско-родительского фестиваля</a:t>
            </a:r>
            <a:endParaRPr b="0" lang="ru-RU" sz="3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7" name=""/>
          <p:cNvSpPr txBox="1"/>
          <p:nvPr/>
        </p:nvSpPr>
        <p:spPr>
          <a:xfrm>
            <a:off x="540000" y="1015560"/>
            <a:ext cx="14580000" cy="204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ru-RU" sz="5400" spc="-1" strike="noStrike">
                <a:solidFill>
                  <a:srgbClr val="000000"/>
                </a:solidFill>
                <a:highlight>
                  <a:srgbClr val="ffd2cc"/>
                </a:highlight>
                <a:latin typeface="AppetitePro Light"/>
              </a:rPr>
              <a:t>ОЖИДАЕМЫЕ РЕЗУЛЬТАТЫ И ПОКАЗАТЕЛИ</a:t>
            </a:r>
            <a:endParaRPr b="0" lang="ru-RU" sz="5400" spc="-1" strike="noStrike">
              <a:solidFill>
                <a:srgbClr val="000000"/>
              </a:solidFill>
              <a:highlight>
                <a:srgbClr val="ffd2cc"/>
              </a:highlight>
              <a:latin typeface="Arial"/>
            </a:endParaRPr>
          </a:p>
        </p:txBody>
      </p:sp>
      <p:sp>
        <p:nvSpPr>
          <p:cNvPr id="98" name="Freeform 46"/>
          <p:cNvSpPr/>
          <p:nvPr/>
        </p:nvSpPr>
        <p:spPr>
          <a:xfrm>
            <a:off x="4320360" y="3060000"/>
            <a:ext cx="899640" cy="719640"/>
          </a:xfrm>
          <a:custGeom>
            <a:avLst/>
            <a:gdLst>
              <a:gd name="textAreaLeft" fmla="*/ 0 w 899640"/>
              <a:gd name="textAreaRight" fmla="*/ 900000 w 899640"/>
              <a:gd name="textAreaTop" fmla="*/ 0 h 719640"/>
              <a:gd name="textAreaBottom" fmla="*/ 720000 h 719640"/>
            </a:gdLst>
            <a:ahLst/>
            <a:rect l="textAreaLeft" t="textAreaTop" r="textAreaRight" b="textAreaBottom"/>
            <a:pathLst>
              <a:path w="4475705" h="4871516">
                <a:moveTo>
                  <a:pt x="0" y="0"/>
                </a:moveTo>
                <a:lnTo>
                  <a:pt x="4475706" y="0"/>
                </a:lnTo>
                <a:lnTo>
                  <a:pt x="4475706" y="4871516"/>
                </a:lnTo>
                <a:lnTo>
                  <a:pt x="0" y="4871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Freeform 47"/>
          <p:cNvSpPr/>
          <p:nvPr/>
        </p:nvSpPr>
        <p:spPr>
          <a:xfrm>
            <a:off x="4320000" y="3960360"/>
            <a:ext cx="899640" cy="719640"/>
          </a:xfrm>
          <a:custGeom>
            <a:avLst/>
            <a:gdLst>
              <a:gd name="textAreaLeft" fmla="*/ 0 w 899640"/>
              <a:gd name="textAreaRight" fmla="*/ 900000 w 899640"/>
              <a:gd name="textAreaTop" fmla="*/ 0 h 719640"/>
              <a:gd name="textAreaBottom" fmla="*/ 720000 h 719640"/>
            </a:gdLst>
            <a:ahLst/>
            <a:rect l="textAreaLeft" t="textAreaTop" r="textAreaRight" b="textAreaBottom"/>
            <a:pathLst>
              <a:path w="4475705" h="4871516">
                <a:moveTo>
                  <a:pt x="0" y="0"/>
                </a:moveTo>
                <a:lnTo>
                  <a:pt x="4475706" y="0"/>
                </a:lnTo>
                <a:lnTo>
                  <a:pt x="4475706" y="4871516"/>
                </a:lnTo>
                <a:lnTo>
                  <a:pt x="0" y="4871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Freeform 48"/>
          <p:cNvSpPr/>
          <p:nvPr/>
        </p:nvSpPr>
        <p:spPr>
          <a:xfrm>
            <a:off x="4320360" y="5040000"/>
            <a:ext cx="899640" cy="719640"/>
          </a:xfrm>
          <a:custGeom>
            <a:avLst/>
            <a:gdLst>
              <a:gd name="textAreaLeft" fmla="*/ 0 w 899640"/>
              <a:gd name="textAreaRight" fmla="*/ 900000 w 899640"/>
              <a:gd name="textAreaTop" fmla="*/ 0 h 719640"/>
              <a:gd name="textAreaBottom" fmla="*/ 720000 h 719640"/>
            </a:gdLst>
            <a:ahLst/>
            <a:rect l="textAreaLeft" t="textAreaTop" r="textAreaRight" b="textAreaBottom"/>
            <a:pathLst>
              <a:path w="4475705" h="4871516">
                <a:moveTo>
                  <a:pt x="0" y="0"/>
                </a:moveTo>
                <a:lnTo>
                  <a:pt x="4475706" y="0"/>
                </a:lnTo>
                <a:lnTo>
                  <a:pt x="4475706" y="4871516"/>
                </a:lnTo>
                <a:lnTo>
                  <a:pt x="0" y="4871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6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Freeform 49"/>
          <p:cNvSpPr/>
          <p:nvPr/>
        </p:nvSpPr>
        <p:spPr>
          <a:xfrm>
            <a:off x="4320360" y="6120360"/>
            <a:ext cx="899640" cy="719640"/>
          </a:xfrm>
          <a:custGeom>
            <a:avLst/>
            <a:gdLst>
              <a:gd name="textAreaLeft" fmla="*/ 0 w 899640"/>
              <a:gd name="textAreaRight" fmla="*/ 900000 w 899640"/>
              <a:gd name="textAreaTop" fmla="*/ 0 h 719640"/>
              <a:gd name="textAreaBottom" fmla="*/ 720000 h 719640"/>
            </a:gdLst>
            <a:ahLst/>
            <a:rect l="textAreaLeft" t="textAreaTop" r="textAreaRight" b="textAreaBottom"/>
            <a:pathLst>
              <a:path w="4475705" h="4871516">
                <a:moveTo>
                  <a:pt x="0" y="0"/>
                </a:moveTo>
                <a:lnTo>
                  <a:pt x="4475706" y="0"/>
                </a:lnTo>
                <a:lnTo>
                  <a:pt x="4475706" y="4871516"/>
                </a:lnTo>
                <a:lnTo>
                  <a:pt x="0" y="4871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7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Freeform 50"/>
          <p:cNvSpPr/>
          <p:nvPr/>
        </p:nvSpPr>
        <p:spPr>
          <a:xfrm>
            <a:off x="4320360" y="7560000"/>
            <a:ext cx="899640" cy="719640"/>
          </a:xfrm>
          <a:custGeom>
            <a:avLst/>
            <a:gdLst>
              <a:gd name="textAreaLeft" fmla="*/ 0 w 899640"/>
              <a:gd name="textAreaRight" fmla="*/ 900000 w 899640"/>
              <a:gd name="textAreaTop" fmla="*/ 0 h 719640"/>
              <a:gd name="textAreaBottom" fmla="*/ 720000 h 719640"/>
            </a:gdLst>
            <a:ahLst/>
            <a:rect l="textAreaLeft" t="textAreaTop" r="textAreaRight" b="textAreaBottom"/>
            <a:pathLst>
              <a:path w="4475705" h="4871516">
                <a:moveTo>
                  <a:pt x="0" y="0"/>
                </a:moveTo>
                <a:lnTo>
                  <a:pt x="4475706" y="0"/>
                </a:lnTo>
                <a:lnTo>
                  <a:pt x="4475706" y="4871516"/>
                </a:lnTo>
                <a:lnTo>
                  <a:pt x="0" y="4871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8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d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Box 25"/>
          <p:cNvSpPr/>
          <p:nvPr/>
        </p:nvSpPr>
        <p:spPr>
          <a:xfrm>
            <a:off x="394560" y="1435320"/>
            <a:ext cx="30060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ts val="2449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04" name="" descr=""/>
          <p:cNvPicPr/>
          <p:nvPr/>
        </p:nvPicPr>
        <p:blipFill>
          <a:blip r:embed="rId1"/>
          <a:srcRect l="91532" t="77243" r="1971" b="0"/>
          <a:stretch/>
        </p:blipFill>
        <p:spPr>
          <a:xfrm>
            <a:off x="16380000" y="180000"/>
            <a:ext cx="1187280" cy="2340000"/>
          </a:xfrm>
          <a:prstGeom prst="rect">
            <a:avLst/>
          </a:prstGeom>
          <a:ln w="0">
            <a:noFill/>
          </a:ln>
        </p:spPr>
      </p:pic>
      <p:sp>
        <p:nvSpPr>
          <p:cNvPr id="105" name=""/>
          <p:cNvSpPr txBox="1"/>
          <p:nvPr/>
        </p:nvSpPr>
        <p:spPr>
          <a:xfrm>
            <a:off x="540000" y="1015920"/>
            <a:ext cx="14580000" cy="114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ru-RU" sz="5400" spc="-1" strike="noStrike">
                <a:solidFill>
                  <a:srgbClr val="000000"/>
                </a:solidFill>
                <a:highlight>
                  <a:srgbClr val="fff8e9"/>
                </a:highlight>
                <a:latin typeface="AppetitePro Light"/>
              </a:rPr>
              <a:t>ЭТАПЫ РЕАЛИЗАЦИИ</a:t>
            </a:r>
            <a:endParaRPr b="0" lang="ru-RU" sz="5400" spc="-1" strike="noStrike">
              <a:solidFill>
                <a:srgbClr val="000000"/>
              </a:solidFill>
              <a:highlight>
                <a:srgbClr val="fff8e9"/>
              </a:highlight>
              <a:latin typeface="Arial"/>
            </a:endParaRPr>
          </a:p>
        </p:txBody>
      </p:sp>
      <p:sp>
        <p:nvSpPr>
          <p:cNvPr id="106" name=""/>
          <p:cNvSpPr txBox="1"/>
          <p:nvPr/>
        </p:nvSpPr>
        <p:spPr>
          <a:xfrm>
            <a:off x="1260000" y="3209760"/>
            <a:ext cx="17460000" cy="4604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           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Сентябрь 2026: Анализ, обучение, оборудование, оформление студии</a:t>
            </a:r>
            <a:endParaRPr b="0" lang="ru-RU" sz="3200" spc="-1" strike="noStrike">
              <a:solidFill>
                <a:srgbClr val="000000"/>
              </a:solidFill>
              <a:latin typeface="Times New Roman"/>
            </a:endParaRPr>
          </a:p>
          <a:p>
            <a:endParaRPr b="0" lang="ru-RU" sz="3200" spc="-1" strike="noStrike">
              <a:solidFill>
                <a:srgbClr val="000000"/>
              </a:solidFill>
              <a:latin typeface="Times New Roman"/>
            </a:endParaRPr>
          </a:p>
          <a:p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                 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Октябрь–Февраль 2027: Запуск работы, «Медиачас», выпуск «детских новостей»,                               «интервью»</a:t>
            </a:r>
            <a:endParaRPr b="0" lang="ru-RU" sz="3200" spc="-1" strike="noStrike">
              <a:solidFill>
                <a:srgbClr val="000000"/>
              </a:solidFill>
              <a:latin typeface="Times New Roman"/>
            </a:endParaRPr>
          </a:p>
          <a:p>
            <a:endParaRPr b="0" lang="ru-RU" sz="3200" spc="-1" strike="noStrike">
              <a:solidFill>
                <a:srgbClr val="000000"/>
              </a:solidFill>
              <a:latin typeface="Times New Roman"/>
            </a:endParaRPr>
          </a:p>
          <a:p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                  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Март–Апрель 2027: Подготовка фестиваля</a:t>
            </a:r>
            <a:endParaRPr b="0" lang="ru-RU" sz="3200" spc="-1" strike="noStrike">
              <a:solidFill>
                <a:srgbClr val="000000"/>
              </a:solidFill>
              <a:latin typeface="Times New Roman"/>
            </a:endParaRPr>
          </a:p>
          <a:p>
            <a:endParaRPr b="0" lang="ru-RU" sz="3200" spc="-1" strike="noStrike">
              <a:solidFill>
                <a:srgbClr val="000000"/>
              </a:solidFill>
              <a:latin typeface="Times New Roman"/>
            </a:endParaRPr>
          </a:p>
          <a:p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                        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Май 2027: Проведение фестиваля, анализ, отчёт</a:t>
            </a:r>
            <a:endParaRPr b="0" lang="ru-RU" sz="3200" spc="-1" strike="noStrike">
              <a:solidFill>
                <a:srgbClr val="000000"/>
              </a:solidFill>
              <a:latin typeface="Times New Roman"/>
            </a:endParaRPr>
          </a:p>
          <a:p>
            <a:endParaRPr b="0" lang="ru-RU" sz="3200" spc="-1" strike="noStrike">
              <a:solidFill>
                <a:srgbClr val="000000"/>
              </a:solidFill>
              <a:latin typeface="Times New Roman"/>
            </a:endParaRPr>
          </a:p>
          <a:p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                              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Ноябрь 2027: Публикация материалов, презентация опыта</a:t>
            </a:r>
            <a:endParaRPr b="0" lang="ru-RU" sz="32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07" name="" descr=""/>
          <p:cNvPicPr/>
          <p:nvPr/>
        </p:nvPicPr>
        <p:blipFill>
          <a:blip r:embed="rId2"/>
          <a:srcRect l="0" t="67845" r="75552" b="0"/>
          <a:stretch/>
        </p:blipFill>
        <p:spPr>
          <a:xfrm>
            <a:off x="270720" y="7884000"/>
            <a:ext cx="2969280" cy="2196360"/>
          </a:xfrm>
          <a:prstGeom prst="rect">
            <a:avLst/>
          </a:prstGeom>
          <a:ln w="0">
            <a:noFill/>
          </a:ln>
        </p:spPr>
      </p:pic>
      <p:pic>
        <p:nvPicPr>
          <p:cNvPr id="108" name="" descr=""/>
          <p:cNvPicPr/>
          <p:nvPr/>
        </p:nvPicPr>
        <p:blipFill>
          <a:blip r:embed="rId3"/>
          <a:srcRect l="17977" t="35953" r="73032" b="56053"/>
          <a:stretch/>
        </p:blipFill>
        <p:spPr>
          <a:xfrm>
            <a:off x="1260360" y="5400360"/>
            <a:ext cx="1439640" cy="539640"/>
          </a:xfrm>
          <a:prstGeom prst="rect">
            <a:avLst/>
          </a:prstGeom>
          <a:ln w="0">
            <a:noFill/>
          </a:ln>
        </p:spPr>
      </p:pic>
      <p:pic>
        <p:nvPicPr>
          <p:cNvPr id="109" name="" descr=""/>
          <p:cNvPicPr/>
          <p:nvPr/>
        </p:nvPicPr>
        <p:blipFill>
          <a:blip r:embed="rId4"/>
          <a:srcRect l="17977" t="35953" r="73032" b="56053"/>
          <a:stretch/>
        </p:blipFill>
        <p:spPr>
          <a:xfrm>
            <a:off x="180000" y="3240360"/>
            <a:ext cx="1439640" cy="539640"/>
          </a:xfrm>
          <a:prstGeom prst="rect">
            <a:avLst/>
          </a:prstGeom>
          <a:ln w="0">
            <a:noFill/>
          </a:ln>
        </p:spPr>
      </p:pic>
      <p:pic>
        <p:nvPicPr>
          <p:cNvPr id="110" name="" descr=""/>
          <p:cNvPicPr/>
          <p:nvPr/>
        </p:nvPicPr>
        <p:blipFill>
          <a:blip r:embed="rId5"/>
          <a:srcRect l="17977" t="35953" r="73032" b="56053"/>
          <a:stretch/>
        </p:blipFill>
        <p:spPr>
          <a:xfrm>
            <a:off x="1980360" y="6300360"/>
            <a:ext cx="1439640" cy="539640"/>
          </a:xfrm>
          <a:prstGeom prst="rect">
            <a:avLst/>
          </a:prstGeom>
          <a:ln w="0">
            <a:noFill/>
          </a:ln>
        </p:spPr>
      </p:pic>
      <p:pic>
        <p:nvPicPr>
          <p:cNvPr id="111" name="" descr=""/>
          <p:cNvPicPr/>
          <p:nvPr/>
        </p:nvPicPr>
        <p:blipFill>
          <a:blip r:embed="rId6"/>
          <a:srcRect l="17977" t="35953" r="73032" b="56053"/>
          <a:stretch/>
        </p:blipFill>
        <p:spPr>
          <a:xfrm>
            <a:off x="2700000" y="7274880"/>
            <a:ext cx="1439640" cy="539640"/>
          </a:xfrm>
          <a:prstGeom prst="rect">
            <a:avLst/>
          </a:prstGeom>
          <a:ln w="0">
            <a:noFill/>
          </a:ln>
        </p:spPr>
      </p:pic>
      <p:pic>
        <p:nvPicPr>
          <p:cNvPr id="112" name="" descr=""/>
          <p:cNvPicPr/>
          <p:nvPr/>
        </p:nvPicPr>
        <p:blipFill>
          <a:blip r:embed="rId7"/>
          <a:srcRect l="17977" t="35953" r="73032" b="56053"/>
          <a:stretch/>
        </p:blipFill>
        <p:spPr>
          <a:xfrm>
            <a:off x="720000" y="4140360"/>
            <a:ext cx="1439640" cy="539640"/>
          </a:xfrm>
          <a:prstGeom prst="rect">
            <a:avLst/>
          </a:prstGeom>
          <a:ln w="0">
            <a:noFill/>
          </a:ln>
        </p:spPr>
      </p:pic>
      <p:sp>
        <p:nvSpPr>
          <p:cNvPr id="113" name="Freeform 11"/>
          <p:cNvSpPr/>
          <p:nvPr/>
        </p:nvSpPr>
        <p:spPr>
          <a:xfrm rot="4972800">
            <a:off x="14460480" y="3588840"/>
            <a:ext cx="7259400" cy="9069840"/>
          </a:xfrm>
          <a:custGeom>
            <a:avLst/>
            <a:gdLst>
              <a:gd name="textAreaLeft" fmla="*/ 0 w 7259400"/>
              <a:gd name="textAreaRight" fmla="*/ 7260120 w 7259400"/>
              <a:gd name="textAreaTop" fmla="*/ 0 h 9069840"/>
              <a:gd name="textAreaBottom" fmla="*/ 9070560 h 9069840"/>
            </a:gdLst>
            <a:ahLst/>
            <a:rect l="textAreaLeft" t="textAreaTop" r="textAreaRight" b="textAreaBottom"/>
            <a:pathLst>
              <a:path w="9147069" h="9875378">
                <a:moveTo>
                  <a:pt x="0" y="0"/>
                </a:moveTo>
                <a:lnTo>
                  <a:pt x="9147069" y="0"/>
                </a:lnTo>
                <a:lnTo>
                  <a:pt x="9147069" y="9875378"/>
                </a:lnTo>
                <a:lnTo>
                  <a:pt x="0" y="987537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8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8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Box 5"/>
          <p:cNvSpPr/>
          <p:nvPr/>
        </p:nvSpPr>
        <p:spPr>
          <a:xfrm>
            <a:off x="394560" y="1435320"/>
            <a:ext cx="30060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15" name="" descr=""/>
          <p:cNvPicPr/>
          <p:nvPr/>
        </p:nvPicPr>
        <p:blipFill>
          <a:blip r:embed="rId1"/>
          <a:srcRect l="5428" t="12618" r="84726" b="0"/>
          <a:stretch/>
        </p:blipFill>
        <p:spPr>
          <a:xfrm>
            <a:off x="144720" y="1980000"/>
            <a:ext cx="1655280" cy="8266680"/>
          </a:xfrm>
          <a:prstGeom prst="rect">
            <a:avLst/>
          </a:prstGeom>
          <a:ln w="0">
            <a:noFill/>
          </a:ln>
        </p:spPr>
      </p:pic>
      <p:sp>
        <p:nvSpPr>
          <p:cNvPr id="116" name=""/>
          <p:cNvSpPr txBox="1"/>
          <p:nvPr/>
        </p:nvSpPr>
        <p:spPr>
          <a:xfrm>
            <a:off x="1080000" y="475920"/>
            <a:ext cx="14580000" cy="114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ru-RU" sz="5400" spc="-1" strike="noStrike">
                <a:solidFill>
                  <a:srgbClr val="000000"/>
                </a:solidFill>
                <a:highlight>
                  <a:srgbClr val="729fcf"/>
                </a:highlight>
                <a:latin typeface="AppetitePro Light"/>
              </a:rPr>
              <a:t>БЮДЖЕТ</a:t>
            </a:r>
            <a:endParaRPr b="0" lang="ru-RU" sz="5400" spc="-1" strike="noStrike">
              <a:solidFill>
                <a:srgbClr val="000000"/>
              </a:solidFill>
              <a:highlight>
                <a:srgbClr val="729fcf"/>
              </a:highlight>
              <a:latin typeface="Arial"/>
            </a:endParaRPr>
          </a:p>
        </p:txBody>
      </p:sp>
      <p:graphicFrame>
        <p:nvGraphicFramePr>
          <p:cNvPr id="117" name=""/>
          <p:cNvGraphicFramePr/>
          <p:nvPr/>
        </p:nvGraphicFramePr>
        <p:xfrm>
          <a:off x="2462760" y="1714320"/>
          <a:ext cx="15299640" cy="9848520"/>
        </p:xfrm>
        <a:graphic>
          <a:graphicData uri="http://schemas.openxmlformats.org/drawingml/2006/table">
            <a:tbl>
              <a:tblPr/>
              <a:tblGrid>
                <a:gridCol w="5340600"/>
                <a:gridCol w="2881800"/>
                <a:gridCol w="3120480"/>
                <a:gridCol w="3063960"/>
              </a:tblGrid>
              <a:tr h="35568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Статья расходов</a:t>
                      </a:r>
                      <a:endParaRPr b="0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20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20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20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14388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2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Оплата услуг (работ), связанных с:</a:t>
                      </a:r>
                      <a:endParaRPr b="0" lang="ru-RU" sz="21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2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разработкой и реализацией образовательных программ (образовательных модулей, курсов); разработкой методических материалов к образовательным программам (модулям, курсам) в рамках проекта; экспертизой мероприятий, результатов проекта и учебно-методических материалов</a:t>
                      </a:r>
                      <a:endParaRPr b="0" lang="ru-RU" sz="21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33000,0</a:t>
                      </a:r>
                      <a:endParaRPr b="0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33000,0</a:t>
                      </a:r>
                      <a:endParaRPr b="0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58428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" sz="21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Оплата труда лиц из числа проектной команды</a:t>
                      </a:r>
                      <a:endParaRPr b="0" lang="ru-RU" sz="21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141600,0</a:t>
                      </a:r>
                      <a:endParaRPr b="0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141600,0</a:t>
                      </a:r>
                      <a:endParaRPr b="0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680760">
                <a:tc gridSpan="4"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" sz="21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Оплата расходов на материально-техническое обеспечение реализации проекта (приобретение оборудования, мебели, расходных материалов, программного обеспечения)</a:t>
                      </a:r>
                      <a:endParaRPr b="0" lang="ru-RU" sz="21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 lIns="90000" rIns="90000" tIns="45000" bIns="45000" anchor="t">
                      <a:noAutofit/>
                    </a:bodyPr>
                    <a:p>
                      <a:endParaRPr b="0" lang="ru-RU" sz="18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 lIns="90000" rIns="90000" tIns="45000" bIns="45000" anchor="t">
                      <a:noAutofit/>
                    </a:bodyPr>
                    <a:p>
                      <a:endParaRPr b="0" lang="ru-RU" sz="18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 lIns="90000" rIns="90000" tIns="45000" bIns="45000" anchor="t">
                      <a:noAutofit/>
                    </a:bodyPr>
                    <a:p>
                      <a:endParaRPr b="0" lang="ru-RU" sz="18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32832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2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приобретение оборудования</a:t>
                      </a:r>
                      <a:endParaRPr b="0" lang="ru-RU" sz="21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156000,0</a:t>
                      </a:r>
                      <a:endParaRPr b="0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89763</a:t>
                      </a:r>
                      <a:endParaRPr b="0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245763</a:t>
                      </a:r>
                      <a:endParaRPr b="0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2832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" sz="21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приобретение мебели </a:t>
                      </a:r>
                      <a:endParaRPr b="0" lang="ru-RU" sz="21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35000,0</a:t>
                      </a:r>
                      <a:endParaRPr b="0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6600,0</a:t>
                      </a:r>
                      <a:endParaRPr b="0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41600,0</a:t>
                      </a:r>
                      <a:endParaRPr b="0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2832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2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Приобретение расходных материалов</a:t>
                      </a:r>
                      <a:endParaRPr b="0" lang="ru-RU" sz="21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31000,0</a:t>
                      </a:r>
                      <a:endParaRPr b="0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3200,0</a:t>
                      </a:r>
                      <a:endParaRPr b="0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34200,0</a:t>
                      </a:r>
                      <a:endParaRPr b="0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58428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" sz="21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приобретение программного обеспечения</a:t>
                      </a:r>
                      <a:endParaRPr b="0" lang="ru-RU" sz="21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27650,0</a:t>
                      </a:r>
                      <a:endParaRPr b="0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27650,0</a:t>
                      </a:r>
                      <a:endParaRPr b="0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2832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" sz="21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Оплата полиграфических услуг</a:t>
                      </a:r>
                      <a:endParaRPr b="0" lang="ru-RU" sz="21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9500,0</a:t>
                      </a:r>
                      <a:endParaRPr b="0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9500,0</a:t>
                      </a:r>
                      <a:endParaRPr b="0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2832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" sz="21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Затраты на содержание студии</a:t>
                      </a:r>
                      <a:endParaRPr b="0" lang="ru-RU" sz="21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84000,0</a:t>
                      </a:r>
                      <a:endParaRPr b="0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84000,0</a:t>
                      </a:r>
                      <a:endParaRPr b="0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2832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" sz="21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Резерв на предвиденные расходы</a:t>
                      </a:r>
                      <a:endParaRPr b="0" lang="ru-RU" sz="21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30865,65</a:t>
                      </a:r>
                      <a:endParaRPr b="0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30865,65</a:t>
                      </a:r>
                      <a:endParaRPr b="0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2832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2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итого</a:t>
                      </a:r>
                      <a:endParaRPr b="0" lang="ru-RU" sz="21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285865,65</a:t>
                      </a:r>
                      <a:endParaRPr b="0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372313,0</a:t>
                      </a:r>
                      <a:endParaRPr b="0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648178,65</a:t>
                      </a:r>
                      <a:endParaRPr b="0" lang="ru-RU" sz="22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8" name=""/>
          <p:cNvSpPr/>
          <p:nvPr/>
        </p:nvSpPr>
        <p:spPr>
          <a:xfrm rot="5425200">
            <a:off x="8883720" y="129240"/>
            <a:ext cx="713520" cy="2998800"/>
          </a:xfrm>
          <a:custGeom>
            <a:avLst/>
            <a:gdLst>
              <a:gd name="textAreaLeft" fmla="*/ 0 w 713520"/>
              <a:gd name="textAreaRight" fmla="*/ 713880 w 713520"/>
              <a:gd name="textAreaTop" fmla="*/ 0 h 2998800"/>
              <a:gd name="textAreaBottom" fmla="*/ 2999160 h 299880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6132" y="0"/>
                </a:lnTo>
                <a:lnTo>
                  <a:pt x="21600" y="10800"/>
                </a:lnTo>
                <a:lnTo>
                  <a:pt x="16132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bf0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"/>
          <p:cNvSpPr/>
          <p:nvPr/>
        </p:nvSpPr>
        <p:spPr>
          <a:xfrm rot="5425200">
            <a:off x="11921400" y="106200"/>
            <a:ext cx="699840" cy="3057840"/>
          </a:xfrm>
          <a:custGeom>
            <a:avLst/>
            <a:gdLst>
              <a:gd name="textAreaLeft" fmla="*/ 0 w 699840"/>
              <a:gd name="textAreaRight" fmla="*/ 699840 w 699840"/>
              <a:gd name="textAreaTop" fmla="*/ 0 h 3057840"/>
              <a:gd name="textAreaBottom" fmla="*/ 3058200 h 305784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6125" y="0"/>
                </a:lnTo>
                <a:lnTo>
                  <a:pt x="21600" y="10800"/>
                </a:lnTo>
                <a:lnTo>
                  <a:pt x="16125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d2cc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"/>
          <p:cNvSpPr/>
          <p:nvPr/>
        </p:nvSpPr>
        <p:spPr>
          <a:xfrm rot="5425200">
            <a:off x="14986440" y="107280"/>
            <a:ext cx="702000" cy="3057840"/>
          </a:xfrm>
          <a:custGeom>
            <a:avLst/>
            <a:gdLst>
              <a:gd name="textAreaLeft" fmla="*/ 0 w 702000"/>
              <a:gd name="textAreaRight" fmla="*/ 702360 w 702000"/>
              <a:gd name="textAreaTop" fmla="*/ 0 h 3057840"/>
              <a:gd name="textAreaBottom" fmla="*/ 3058200 h 305784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16131" y="0"/>
                </a:lnTo>
                <a:lnTo>
                  <a:pt x="21600" y="10800"/>
                </a:lnTo>
                <a:lnTo>
                  <a:pt x="16131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"/>
          <p:cNvSpPr txBox="1"/>
          <p:nvPr/>
        </p:nvSpPr>
        <p:spPr>
          <a:xfrm>
            <a:off x="7589520" y="1260000"/>
            <a:ext cx="3210480" cy="685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ru-RU" sz="2100" spc="-1" strike="noStrike">
                <a:solidFill>
                  <a:srgbClr val="000000"/>
                </a:solidFill>
                <a:latin typeface="Arial"/>
              </a:rPr>
              <a:t>Запрашиваемая </a:t>
            </a:r>
            <a:endParaRPr b="0" lang="ru-RU" sz="21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ru-RU" sz="2100" spc="-1" strike="noStrike">
                <a:solidFill>
                  <a:srgbClr val="000000"/>
                </a:solidFill>
                <a:latin typeface="Arial"/>
              </a:rPr>
              <a:t>сумма</a:t>
            </a:r>
            <a:endParaRPr b="0" lang="ru-RU" sz="2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"/>
          <p:cNvSpPr txBox="1"/>
          <p:nvPr/>
        </p:nvSpPr>
        <p:spPr>
          <a:xfrm>
            <a:off x="10855080" y="1326240"/>
            <a:ext cx="2824920" cy="388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ru-RU" sz="2100" spc="-1" strike="noStrike">
                <a:solidFill>
                  <a:srgbClr val="000000"/>
                </a:solidFill>
                <a:latin typeface="Arial"/>
              </a:rPr>
              <a:t>Софинансирование</a:t>
            </a:r>
            <a:endParaRPr b="0" lang="ru-RU" sz="2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"/>
          <p:cNvSpPr/>
          <p:nvPr/>
        </p:nvSpPr>
        <p:spPr>
          <a:xfrm>
            <a:off x="14400000" y="1326960"/>
            <a:ext cx="1989360" cy="387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ru-RU" sz="2100" spc="-1" strike="noStrike">
                <a:solidFill>
                  <a:srgbClr val="000000"/>
                </a:solidFill>
                <a:latin typeface="Arial"/>
              </a:rPr>
              <a:t>Общая сумма</a:t>
            </a:r>
            <a:endParaRPr b="0" lang="ru-RU" sz="2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d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Box 6"/>
          <p:cNvSpPr/>
          <p:nvPr/>
        </p:nvSpPr>
        <p:spPr>
          <a:xfrm>
            <a:off x="394560" y="1435320"/>
            <a:ext cx="30060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25" name="" descr=""/>
          <p:cNvPicPr/>
          <p:nvPr/>
        </p:nvPicPr>
        <p:blipFill>
          <a:blip r:embed="rId1"/>
          <a:srcRect l="0" t="67845" r="75552" b="0"/>
          <a:stretch/>
        </p:blipFill>
        <p:spPr>
          <a:xfrm>
            <a:off x="270720" y="7884360"/>
            <a:ext cx="2969280" cy="2196360"/>
          </a:xfrm>
          <a:prstGeom prst="rect">
            <a:avLst/>
          </a:prstGeom>
          <a:ln w="0">
            <a:noFill/>
          </a:ln>
        </p:spPr>
      </p:pic>
      <p:sp>
        <p:nvSpPr>
          <p:cNvPr id="126" name="Freeform 27"/>
          <p:cNvSpPr/>
          <p:nvPr/>
        </p:nvSpPr>
        <p:spPr>
          <a:xfrm>
            <a:off x="15870240" y="264600"/>
            <a:ext cx="2489760" cy="2435400"/>
          </a:xfrm>
          <a:custGeom>
            <a:avLst/>
            <a:gdLst>
              <a:gd name="textAreaLeft" fmla="*/ 0 w 2489760"/>
              <a:gd name="textAreaRight" fmla="*/ 2490840 w 2489760"/>
              <a:gd name="textAreaTop" fmla="*/ 0 h 2435400"/>
              <a:gd name="textAreaBottom" fmla="*/ 2436480 h 2435400"/>
            </a:gdLst>
            <a:ahLst/>
            <a:rect l="textAreaLeft" t="textAreaTop" r="textAreaRight" b="textAreaBottom"/>
            <a:pathLst>
              <a:path w="2490897" h="2436550">
                <a:moveTo>
                  <a:pt x="0" y="0"/>
                </a:moveTo>
                <a:lnTo>
                  <a:pt x="2490897" y="0"/>
                </a:lnTo>
                <a:lnTo>
                  <a:pt x="2490897" y="2436550"/>
                </a:lnTo>
                <a:lnTo>
                  <a:pt x="0" y="243655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"/>
          <p:cNvSpPr txBox="1"/>
          <p:nvPr/>
        </p:nvSpPr>
        <p:spPr>
          <a:xfrm>
            <a:off x="540000" y="1015920"/>
            <a:ext cx="14580000" cy="114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ru-RU" sz="5400" spc="-1" strike="noStrike">
                <a:solidFill>
                  <a:srgbClr val="000000"/>
                </a:solidFill>
                <a:highlight>
                  <a:srgbClr val="fff8e9"/>
                </a:highlight>
                <a:latin typeface="AppetitePro Light"/>
              </a:rPr>
              <a:t>МАСШТАБИРОВАНИЕ</a:t>
            </a:r>
            <a:endParaRPr b="0" lang="ru-RU" sz="5400" spc="-1" strike="noStrike">
              <a:solidFill>
                <a:srgbClr val="000000"/>
              </a:solidFill>
              <a:highlight>
                <a:srgbClr val="fff8e9"/>
              </a:highlight>
              <a:latin typeface="Arial"/>
            </a:endParaRPr>
          </a:p>
        </p:txBody>
      </p:sp>
      <p:sp>
        <p:nvSpPr>
          <p:cNvPr id="128" name=""/>
          <p:cNvSpPr txBox="1"/>
          <p:nvPr/>
        </p:nvSpPr>
        <p:spPr>
          <a:xfrm>
            <a:off x="4380120" y="2700000"/>
            <a:ext cx="11459880" cy="5713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4000" spc="-1" strike="noStrike">
                <a:solidFill>
                  <a:srgbClr val="000000"/>
                </a:solidFill>
                <a:latin typeface="Times New Roman"/>
              </a:rPr>
              <a:t>Репликация в 3 ДОУ Октябрьского района при поддержке КИМЦ</a:t>
            </a:r>
            <a:endParaRPr b="0" lang="ru-RU" sz="4000" spc="-1" strike="noStrike">
              <a:solidFill>
                <a:srgbClr val="000000"/>
              </a:solidFill>
              <a:latin typeface="Times New Roman"/>
            </a:endParaRPr>
          </a:p>
          <a:p>
            <a:endParaRPr b="0" lang="ru-RU" sz="4000" spc="-1" strike="noStrike">
              <a:solidFill>
                <a:srgbClr val="000000"/>
              </a:solidFill>
              <a:latin typeface="Times New Roman"/>
            </a:endParaRPr>
          </a:p>
          <a:p>
            <a:r>
              <a:rPr b="0" lang="ru-RU" sz="4000" spc="-1" strike="noStrike">
                <a:solidFill>
                  <a:srgbClr val="000000"/>
                </a:solidFill>
                <a:latin typeface="Times New Roman"/>
              </a:rPr>
              <a:t>Создание «Клуба медиапедагогов»</a:t>
            </a:r>
            <a:endParaRPr b="0" lang="ru-RU" sz="4000" spc="-1" strike="noStrike">
              <a:solidFill>
                <a:srgbClr val="000000"/>
              </a:solidFill>
              <a:latin typeface="Times New Roman"/>
            </a:endParaRPr>
          </a:p>
          <a:p>
            <a:endParaRPr b="0" lang="ru-RU" sz="4000" spc="-1" strike="noStrike">
              <a:solidFill>
                <a:srgbClr val="000000"/>
              </a:solidFill>
              <a:latin typeface="Times New Roman"/>
            </a:endParaRPr>
          </a:p>
          <a:p>
            <a:r>
              <a:rPr b="0" lang="ru-RU" sz="4000" spc="-1" strike="noStrike">
                <a:solidFill>
                  <a:srgbClr val="000000"/>
                </a:solidFill>
                <a:latin typeface="Times New Roman"/>
              </a:rPr>
              <a:t>Участие в Фестивале успешных образовательных практик г. Красноярска</a:t>
            </a:r>
            <a:endParaRPr b="0" lang="ru-RU" sz="4000" spc="-1" strike="noStrike">
              <a:solidFill>
                <a:srgbClr val="000000"/>
              </a:solidFill>
              <a:latin typeface="Times New Roman"/>
            </a:endParaRPr>
          </a:p>
          <a:p>
            <a:endParaRPr b="0" lang="ru-RU" sz="4000" spc="-1" strike="noStrike">
              <a:solidFill>
                <a:srgbClr val="000000"/>
              </a:solidFill>
              <a:latin typeface="Times New Roman"/>
            </a:endParaRPr>
          </a:p>
          <a:p>
            <a:r>
              <a:rPr b="0" lang="ru-RU" sz="4000" spc="-1" strike="noStrike">
                <a:solidFill>
                  <a:srgbClr val="000000"/>
                </a:solidFill>
                <a:latin typeface="Times New Roman"/>
              </a:rPr>
              <a:t>Статус базовой площадки «Цифровизация в ДОУ»</a:t>
            </a:r>
            <a:endParaRPr b="0" lang="ru-RU" sz="4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9" name="Freeform 15"/>
          <p:cNvSpPr/>
          <p:nvPr/>
        </p:nvSpPr>
        <p:spPr>
          <a:xfrm>
            <a:off x="3420000" y="2700000"/>
            <a:ext cx="899640" cy="719640"/>
          </a:xfrm>
          <a:custGeom>
            <a:avLst/>
            <a:gdLst>
              <a:gd name="textAreaLeft" fmla="*/ 0 w 899640"/>
              <a:gd name="textAreaRight" fmla="*/ 900000 w 899640"/>
              <a:gd name="textAreaTop" fmla="*/ 0 h 719640"/>
              <a:gd name="textAreaBottom" fmla="*/ 720000 h 719640"/>
            </a:gdLst>
            <a:ahLst/>
            <a:rect l="textAreaLeft" t="textAreaTop" r="textAreaRight" b="textAreaBottom"/>
            <a:pathLst>
              <a:path w="4475705" h="4871516">
                <a:moveTo>
                  <a:pt x="0" y="0"/>
                </a:moveTo>
                <a:lnTo>
                  <a:pt x="4475706" y="0"/>
                </a:lnTo>
                <a:lnTo>
                  <a:pt x="4475706" y="4871516"/>
                </a:lnTo>
                <a:lnTo>
                  <a:pt x="0" y="4871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Freeform 33"/>
          <p:cNvSpPr/>
          <p:nvPr/>
        </p:nvSpPr>
        <p:spPr>
          <a:xfrm>
            <a:off x="3420000" y="4320360"/>
            <a:ext cx="899640" cy="719640"/>
          </a:xfrm>
          <a:custGeom>
            <a:avLst/>
            <a:gdLst>
              <a:gd name="textAreaLeft" fmla="*/ 0 w 899640"/>
              <a:gd name="textAreaRight" fmla="*/ 900000 w 899640"/>
              <a:gd name="textAreaTop" fmla="*/ 0 h 719640"/>
              <a:gd name="textAreaBottom" fmla="*/ 720000 h 719640"/>
            </a:gdLst>
            <a:ahLst/>
            <a:rect l="textAreaLeft" t="textAreaTop" r="textAreaRight" b="textAreaBottom"/>
            <a:pathLst>
              <a:path w="4475705" h="4871516">
                <a:moveTo>
                  <a:pt x="0" y="0"/>
                </a:moveTo>
                <a:lnTo>
                  <a:pt x="4475706" y="0"/>
                </a:lnTo>
                <a:lnTo>
                  <a:pt x="4475706" y="4871516"/>
                </a:lnTo>
                <a:lnTo>
                  <a:pt x="0" y="4871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Freeform 34"/>
          <p:cNvSpPr/>
          <p:nvPr/>
        </p:nvSpPr>
        <p:spPr>
          <a:xfrm>
            <a:off x="3420000" y="5580000"/>
            <a:ext cx="899640" cy="719640"/>
          </a:xfrm>
          <a:custGeom>
            <a:avLst/>
            <a:gdLst>
              <a:gd name="textAreaLeft" fmla="*/ 0 w 899640"/>
              <a:gd name="textAreaRight" fmla="*/ 900000 w 899640"/>
              <a:gd name="textAreaTop" fmla="*/ 0 h 719640"/>
              <a:gd name="textAreaBottom" fmla="*/ 720000 h 719640"/>
            </a:gdLst>
            <a:ahLst/>
            <a:rect l="textAreaLeft" t="textAreaTop" r="textAreaRight" b="textAreaBottom"/>
            <a:pathLst>
              <a:path w="4475705" h="4871516">
                <a:moveTo>
                  <a:pt x="0" y="0"/>
                </a:moveTo>
                <a:lnTo>
                  <a:pt x="4475706" y="0"/>
                </a:lnTo>
                <a:lnTo>
                  <a:pt x="4475706" y="4871516"/>
                </a:lnTo>
                <a:lnTo>
                  <a:pt x="0" y="4871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Freeform 35"/>
          <p:cNvSpPr/>
          <p:nvPr/>
        </p:nvSpPr>
        <p:spPr>
          <a:xfrm>
            <a:off x="3420000" y="7200000"/>
            <a:ext cx="899640" cy="719640"/>
          </a:xfrm>
          <a:custGeom>
            <a:avLst/>
            <a:gdLst>
              <a:gd name="textAreaLeft" fmla="*/ 0 w 899640"/>
              <a:gd name="textAreaRight" fmla="*/ 900000 w 899640"/>
              <a:gd name="textAreaTop" fmla="*/ 0 h 719640"/>
              <a:gd name="textAreaBottom" fmla="*/ 720000 h 719640"/>
            </a:gdLst>
            <a:ahLst/>
            <a:rect l="textAreaLeft" t="textAreaTop" r="textAreaRight" b="textAreaBottom"/>
            <a:pathLst>
              <a:path w="4475705" h="4871516">
                <a:moveTo>
                  <a:pt x="0" y="0"/>
                </a:moveTo>
                <a:lnTo>
                  <a:pt x="4475706" y="0"/>
                </a:lnTo>
                <a:lnTo>
                  <a:pt x="4475706" y="4871516"/>
                </a:lnTo>
                <a:lnTo>
                  <a:pt x="0" y="4871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6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8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Box 23"/>
          <p:cNvSpPr/>
          <p:nvPr/>
        </p:nvSpPr>
        <p:spPr>
          <a:xfrm>
            <a:off x="5322240" y="1995840"/>
            <a:ext cx="9581040" cy="53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ts val="4201"/>
              </a:lnSpc>
            </a:pPr>
            <a:r>
              <a:rPr b="1" lang="en-US" sz="3000" spc="-1" strike="noStrike">
                <a:solidFill>
                  <a:srgbClr val="000000"/>
                </a:solidFill>
                <a:latin typeface="Open Sans Light Bold"/>
                <a:ea typeface="Open Sans Light Bold"/>
              </a:rPr>
              <a:t> 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Freeform 8"/>
          <p:cNvSpPr/>
          <p:nvPr/>
        </p:nvSpPr>
        <p:spPr>
          <a:xfrm>
            <a:off x="16560000" y="0"/>
            <a:ext cx="1799640" cy="3059640"/>
          </a:xfrm>
          <a:custGeom>
            <a:avLst/>
            <a:gdLst>
              <a:gd name="textAreaLeft" fmla="*/ 0 w 1799640"/>
              <a:gd name="textAreaRight" fmla="*/ 1800360 w 1799640"/>
              <a:gd name="textAreaTop" fmla="*/ 0 h 3059640"/>
              <a:gd name="textAreaBottom" fmla="*/ 3061080 h 3059640"/>
            </a:gdLst>
            <a:ahLst/>
            <a:rect l="textAreaLeft" t="textAreaTop" r="textAreaRight" b="textAreaBottom"/>
            <a:pathLst>
              <a:path w="2239189" h="1027228">
                <a:moveTo>
                  <a:pt x="0" y="0"/>
                </a:moveTo>
                <a:lnTo>
                  <a:pt x="2239189" y="0"/>
                </a:lnTo>
                <a:lnTo>
                  <a:pt x="2239189" y="1027228"/>
                </a:lnTo>
                <a:lnTo>
                  <a:pt x="0" y="102722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"/>
          <p:cNvSpPr/>
          <p:nvPr/>
        </p:nvSpPr>
        <p:spPr>
          <a:xfrm>
            <a:off x="7589520" y="1052280"/>
            <a:ext cx="3210120" cy="387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"/>
          <p:cNvSpPr txBox="1"/>
          <p:nvPr/>
        </p:nvSpPr>
        <p:spPr>
          <a:xfrm>
            <a:off x="4282560" y="1937160"/>
            <a:ext cx="12817440" cy="796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endParaRPr b="0" lang="ru-RU" sz="4000" spc="-1" strike="noStrike">
              <a:solidFill>
                <a:srgbClr val="000000"/>
              </a:solidFill>
              <a:latin typeface="Times New Roman"/>
            </a:endParaRPr>
          </a:p>
          <a:p>
            <a:r>
              <a:rPr b="0" lang="ru-RU" sz="4000" spc="-1" strike="noStrike">
                <a:solidFill>
                  <a:srgbClr val="000000"/>
                </a:solidFill>
                <a:latin typeface="Times New Roman"/>
              </a:rPr>
              <a:t>🧒 </a:t>
            </a:r>
            <a:r>
              <a:rPr b="0" lang="ru-RU" sz="4000" spc="-1" strike="noStrike">
                <a:solidFill>
                  <a:srgbClr val="000000"/>
                </a:solidFill>
                <a:latin typeface="Times New Roman"/>
              </a:rPr>
              <a:t>Развитие soft skills: речь, уверенность, креативность, работа в команде</a:t>
            </a:r>
            <a:endParaRPr b="0" lang="ru-RU" sz="4000" spc="-1" strike="noStrike">
              <a:solidFill>
                <a:srgbClr val="000000"/>
              </a:solidFill>
              <a:latin typeface="Times New Roman"/>
            </a:endParaRPr>
          </a:p>
          <a:p>
            <a:endParaRPr b="0" lang="ru-RU" sz="4000" spc="-1" strike="noStrike">
              <a:solidFill>
                <a:srgbClr val="000000"/>
              </a:solidFill>
              <a:latin typeface="Times New Roman"/>
            </a:endParaRPr>
          </a:p>
          <a:p>
            <a:r>
              <a:rPr b="0" lang="ru-RU" sz="4000" spc="-1" strike="noStrike">
                <a:solidFill>
                  <a:srgbClr val="000000"/>
                </a:solidFill>
                <a:latin typeface="Times New Roman"/>
              </a:rPr>
              <a:t>📱 </a:t>
            </a:r>
            <a:r>
              <a:rPr b="0" lang="ru-RU" sz="4000" spc="-1" strike="noStrike">
                <a:solidFill>
                  <a:srgbClr val="000000"/>
                </a:solidFill>
                <a:latin typeface="Times New Roman"/>
              </a:rPr>
              <a:t>Формирование цифровой грамотности с дошкольного возраста</a:t>
            </a:r>
            <a:endParaRPr b="0" lang="ru-RU" sz="4000" spc="-1" strike="noStrike">
              <a:solidFill>
                <a:srgbClr val="000000"/>
              </a:solidFill>
              <a:latin typeface="Times New Roman"/>
            </a:endParaRPr>
          </a:p>
          <a:p>
            <a:endParaRPr b="0" lang="ru-RU" sz="4000" spc="-1" strike="noStrike">
              <a:solidFill>
                <a:srgbClr val="000000"/>
              </a:solidFill>
              <a:latin typeface="Times New Roman"/>
            </a:endParaRPr>
          </a:p>
          <a:p>
            <a:r>
              <a:rPr b="0" lang="ru-RU" sz="4000" spc="-1" strike="noStrike">
                <a:solidFill>
                  <a:srgbClr val="000000"/>
                </a:solidFill>
                <a:latin typeface="Times New Roman"/>
              </a:rPr>
              <a:t>👨‍👩‍👧 </a:t>
            </a:r>
            <a:r>
              <a:rPr b="0" lang="ru-RU" sz="4000" spc="-1" strike="noStrike">
                <a:solidFill>
                  <a:srgbClr val="000000"/>
                </a:solidFill>
                <a:latin typeface="Times New Roman"/>
              </a:rPr>
              <a:t>Укрепление семейно-дошкольного партнёрства</a:t>
            </a:r>
            <a:endParaRPr b="0" lang="ru-RU" sz="4000" spc="-1" strike="noStrike">
              <a:solidFill>
                <a:srgbClr val="000000"/>
              </a:solidFill>
              <a:latin typeface="Times New Roman"/>
            </a:endParaRPr>
          </a:p>
          <a:p>
            <a:endParaRPr b="0" lang="ru-RU" sz="4000" spc="-1" strike="noStrike">
              <a:solidFill>
                <a:srgbClr val="000000"/>
              </a:solidFill>
              <a:latin typeface="Times New Roman"/>
            </a:endParaRPr>
          </a:p>
          <a:p>
            <a:r>
              <a:rPr b="0" lang="ru-RU" sz="4000" spc="-1" strike="noStrike">
                <a:solidFill>
                  <a:srgbClr val="000000"/>
                </a:solidFill>
                <a:latin typeface="Times New Roman"/>
              </a:rPr>
              <a:t>👩‍🏫 </a:t>
            </a:r>
            <a:r>
              <a:rPr b="0" lang="ru-RU" sz="4000" spc="-1" strike="noStrike">
                <a:solidFill>
                  <a:srgbClr val="000000"/>
                </a:solidFill>
                <a:latin typeface="Times New Roman"/>
              </a:rPr>
              <a:t>Повышение профессиональной компетентности педагогов</a:t>
            </a:r>
            <a:endParaRPr b="0" lang="ru-RU" sz="4000" spc="-1" strike="noStrike">
              <a:solidFill>
                <a:srgbClr val="000000"/>
              </a:solidFill>
              <a:latin typeface="Times New Roman"/>
            </a:endParaRPr>
          </a:p>
          <a:p>
            <a:endParaRPr b="0" lang="ru-RU" sz="4000" spc="-1" strike="noStrike">
              <a:solidFill>
                <a:srgbClr val="000000"/>
              </a:solidFill>
              <a:latin typeface="Times New Roman"/>
            </a:endParaRPr>
          </a:p>
          <a:p>
            <a:r>
              <a:rPr b="0" lang="ru-RU" sz="4000" spc="-1" strike="noStrike">
                <a:solidFill>
                  <a:srgbClr val="000000"/>
                </a:solidFill>
                <a:latin typeface="Times New Roman"/>
              </a:rPr>
              <a:t>📢 </a:t>
            </a:r>
            <a:r>
              <a:rPr b="0" lang="ru-RU" sz="4000" spc="-1" strike="noStrike">
                <a:solidFill>
                  <a:srgbClr val="000000"/>
                </a:solidFill>
                <a:latin typeface="Times New Roman"/>
              </a:rPr>
              <a:t>Создание реплицируемой, устойчивой модели инновации</a:t>
            </a:r>
            <a:endParaRPr b="0" lang="ru-RU" sz="4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7" name=""/>
          <p:cNvSpPr txBox="1"/>
          <p:nvPr/>
        </p:nvSpPr>
        <p:spPr>
          <a:xfrm>
            <a:off x="540000" y="1015920"/>
            <a:ext cx="14580000" cy="114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ru-RU" sz="5400" spc="-1" strike="noStrike">
                <a:solidFill>
                  <a:srgbClr val="000000"/>
                </a:solidFill>
                <a:highlight>
                  <a:srgbClr val="fff8e9"/>
                </a:highlight>
                <a:latin typeface="AppetitePro Light"/>
              </a:rPr>
              <a:t>КЛЮЧЕВЫЕ ПРИЕМУЩЕСТВА</a:t>
            </a:r>
            <a:endParaRPr b="0" lang="ru-RU" sz="5400" spc="-1" strike="noStrike">
              <a:solidFill>
                <a:srgbClr val="000000"/>
              </a:solidFill>
              <a:highlight>
                <a:srgbClr val="fff8e9"/>
              </a:highlight>
              <a:latin typeface="Arial"/>
            </a:endParaRPr>
          </a:p>
        </p:txBody>
      </p:sp>
      <p:pic>
        <p:nvPicPr>
          <p:cNvPr id="138" name="" descr=""/>
          <p:cNvPicPr/>
          <p:nvPr/>
        </p:nvPicPr>
        <p:blipFill>
          <a:blip r:embed="rId2"/>
          <a:srcRect l="0" t="67845" r="75552" b="0"/>
          <a:stretch/>
        </p:blipFill>
        <p:spPr>
          <a:xfrm>
            <a:off x="65160" y="7198920"/>
            <a:ext cx="3894840" cy="2881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8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Freeform 2"/>
          <p:cNvSpPr/>
          <p:nvPr/>
        </p:nvSpPr>
        <p:spPr>
          <a:xfrm flipH="1" rot="16849800">
            <a:off x="13828680" y="-2571120"/>
            <a:ext cx="5995440" cy="7199640"/>
          </a:xfrm>
          <a:custGeom>
            <a:avLst/>
            <a:gdLst>
              <a:gd name="textAreaLeft" fmla="*/ 720 w 5995440"/>
              <a:gd name="textAreaRight" fmla="*/ 5997240 w 5995440"/>
              <a:gd name="textAreaTop" fmla="*/ 0 h 7199640"/>
              <a:gd name="textAreaBottom" fmla="*/ 7200360 h 7199640"/>
            </a:gdLst>
            <a:ahLst/>
            <a:rect l="textAreaLeft" t="textAreaTop" r="textAreaRight" b="textAreaBottom"/>
            <a:pathLst>
              <a:path w="5996386" h="7200900">
                <a:moveTo>
                  <a:pt x="5996385" y="0"/>
                </a:moveTo>
                <a:lnTo>
                  <a:pt x="0" y="0"/>
                </a:lnTo>
                <a:lnTo>
                  <a:pt x="0" y="7200900"/>
                </a:lnTo>
                <a:lnTo>
                  <a:pt x="5996385" y="7200900"/>
                </a:lnTo>
                <a:lnTo>
                  <a:pt x="5996385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Freeform 3"/>
          <p:cNvSpPr/>
          <p:nvPr/>
        </p:nvSpPr>
        <p:spPr>
          <a:xfrm rot="12035400">
            <a:off x="3995640" y="8515080"/>
            <a:ext cx="7314120" cy="3603240"/>
          </a:xfrm>
          <a:custGeom>
            <a:avLst/>
            <a:gdLst>
              <a:gd name="textAreaLeft" fmla="*/ 0 w 7314120"/>
              <a:gd name="textAreaRight" fmla="*/ 7315200 w 7314120"/>
              <a:gd name="textAreaTop" fmla="*/ 0 h 3603240"/>
              <a:gd name="textAreaBottom" fmla="*/ 3604320 h 3603240"/>
            </a:gdLst>
            <a:ahLst/>
            <a:rect l="textAreaLeft" t="textAreaTop" r="textAreaRight" b="textAreaBottom"/>
            <a:pathLst>
              <a:path w="7315200" h="3604399">
                <a:moveTo>
                  <a:pt x="0" y="0"/>
                </a:moveTo>
                <a:lnTo>
                  <a:pt x="7315200" y="0"/>
                </a:lnTo>
                <a:lnTo>
                  <a:pt x="7315200" y="3604399"/>
                </a:lnTo>
                <a:lnTo>
                  <a:pt x="0" y="360439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Freeform 4"/>
          <p:cNvSpPr/>
          <p:nvPr/>
        </p:nvSpPr>
        <p:spPr>
          <a:xfrm>
            <a:off x="-1345680" y="-2222640"/>
            <a:ext cx="5170320" cy="5627520"/>
          </a:xfrm>
          <a:custGeom>
            <a:avLst/>
            <a:gdLst>
              <a:gd name="textAreaLeft" fmla="*/ 0 w 5170320"/>
              <a:gd name="textAreaRight" fmla="*/ 5171400 w 5170320"/>
              <a:gd name="textAreaTop" fmla="*/ 0 h 5627520"/>
              <a:gd name="textAreaBottom" fmla="*/ 5628600 h 5627520"/>
            </a:gdLst>
            <a:ahLst/>
            <a:rect l="textAreaLeft" t="textAreaTop" r="textAreaRight" b="textAreaBottom"/>
            <a:pathLst>
              <a:path w="5171284" h="5628608">
                <a:moveTo>
                  <a:pt x="0" y="0"/>
                </a:moveTo>
                <a:lnTo>
                  <a:pt x="5171284" y="0"/>
                </a:lnTo>
                <a:lnTo>
                  <a:pt x="5171284" y="5628609"/>
                </a:lnTo>
                <a:lnTo>
                  <a:pt x="0" y="562860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Freeform 5"/>
          <p:cNvSpPr/>
          <p:nvPr/>
        </p:nvSpPr>
        <p:spPr>
          <a:xfrm>
            <a:off x="15786360" y="8811720"/>
            <a:ext cx="851760" cy="892440"/>
          </a:xfrm>
          <a:custGeom>
            <a:avLst/>
            <a:gdLst>
              <a:gd name="textAreaLeft" fmla="*/ 0 w 851760"/>
              <a:gd name="textAreaRight" fmla="*/ 852840 w 851760"/>
              <a:gd name="textAreaTop" fmla="*/ 0 h 892440"/>
              <a:gd name="textAreaBottom" fmla="*/ 893520 h 892440"/>
            </a:gdLst>
            <a:ahLst/>
            <a:rect l="textAreaLeft" t="textAreaTop" r="textAreaRight" b="textAreaBottom"/>
            <a:pathLst>
              <a:path w="852848" h="893460">
                <a:moveTo>
                  <a:pt x="0" y="0"/>
                </a:moveTo>
                <a:lnTo>
                  <a:pt x="852847" y="0"/>
                </a:lnTo>
                <a:lnTo>
                  <a:pt x="852847" y="893460"/>
                </a:lnTo>
                <a:lnTo>
                  <a:pt x="0" y="89346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Freeform 6"/>
          <p:cNvSpPr/>
          <p:nvPr/>
        </p:nvSpPr>
        <p:spPr>
          <a:xfrm>
            <a:off x="4772160" y="8811720"/>
            <a:ext cx="892440" cy="892440"/>
          </a:xfrm>
          <a:custGeom>
            <a:avLst/>
            <a:gdLst>
              <a:gd name="textAreaLeft" fmla="*/ 0 w 892440"/>
              <a:gd name="textAreaRight" fmla="*/ 893520 w 892440"/>
              <a:gd name="textAreaTop" fmla="*/ 0 h 892440"/>
              <a:gd name="textAreaBottom" fmla="*/ 893520 h 892440"/>
            </a:gdLst>
            <a:ahLst/>
            <a:rect l="textAreaLeft" t="textAreaTop" r="textAreaRight" b="textAreaBottom"/>
            <a:pathLst>
              <a:path w="893460" h="893460">
                <a:moveTo>
                  <a:pt x="0" y="0"/>
                </a:moveTo>
                <a:lnTo>
                  <a:pt x="893460" y="0"/>
                </a:lnTo>
                <a:lnTo>
                  <a:pt x="893460" y="893460"/>
                </a:lnTo>
                <a:lnTo>
                  <a:pt x="0" y="89346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Freeform 7"/>
          <p:cNvSpPr/>
          <p:nvPr/>
        </p:nvSpPr>
        <p:spPr>
          <a:xfrm>
            <a:off x="1578960" y="8811720"/>
            <a:ext cx="842040" cy="892440"/>
          </a:xfrm>
          <a:custGeom>
            <a:avLst/>
            <a:gdLst>
              <a:gd name="textAreaLeft" fmla="*/ 0 w 842040"/>
              <a:gd name="textAreaRight" fmla="*/ 843120 w 842040"/>
              <a:gd name="textAreaTop" fmla="*/ 0 h 892440"/>
              <a:gd name="textAreaBottom" fmla="*/ 893520 h 892440"/>
            </a:gdLst>
            <a:ahLst/>
            <a:rect l="textAreaLeft" t="textAreaTop" r="textAreaRight" b="textAreaBottom"/>
            <a:pathLst>
              <a:path w="843101" h="893460">
                <a:moveTo>
                  <a:pt x="0" y="0"/>
                </a:moveTo>
                <a:lnTo>
                  <a:pt x="843101" y="0"/>
                </a:lnTo>
                <a:lnTo>
                  <a:pt x="843101" y="893460"/>
                </a:lnTo>
                <a:lnTo>
                  <a:pt x="0" y="89346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6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Freeform 8"/>
          <p:cNvSpPr/>
          <p:nvPr/>
        </p:nvSpPr>
        <p:spPr>
          <a:xfrm>
            <a:off x="8434800" y="9029160"/>
            <a:ext cx="892440" cy="674640"/>
          </a:xfrm>
          <a:custGeom>
            <a:avLst/>
            <a:gdLst>
              <a:gd name="textAreaLeft" fmla="*/ 0 w 892440"/>
              <a:gd name="textAreaRight" fmla="*/ 893520 w 892440"/>
              <a:gd name="textAreaTop" fmla="*/ 0 h 674640"/>
              <a:gd name="textAreaBottom" fmla="*/ 675720 h 674640"/>
            </a:gdLst>
            <a:ahLst/>
            <a:rect l="textAreaLeft" t="textAreaTop" r="textAreaRight" b="textAreaBottom"/>
            <a:pathLst>
              <a:path w="893460" h="675780">
                <a:moveTo>
                  <a:pt x="0" y="0"/>
                </a:moveTo>
                <a:lnTo>
                  <a:pt x="893460" y="0"/>
                </a:lnTo>
                <a:lnTo>
                  <a:pt x="893460" y="675781"/>
                </a:lnTo>
                <a:lnTo>
                  <a:pt x="0" y="67578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7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Freeform 9"/>
          <p:cNvSpPr/>
          <p:nvPr/>
        </p:nvSpPr>
        <p:spPr>
          <a:xfrm>
            <a:off x="16212960" y="-124920"/>
            <a:ext cx="1728720" cy="2509200"/>
          </a:xfrm>
          <a:custGeom>
            <a:avLst/>
            <a:gdLst>
              <a:gd name="textAreaLeft" fmla="*/ 0 w 1728720"/>
              <a:gd name="textAreaRight" fmla="*/ 1729800 w 1728720"/>
              <a:gd name="textAreaTop" fmla="*/ 0 h 2509200"/>
              <a:gd name="textAreaBottom" fmla="*/ 2510280 h 2509200"/>
            </a:gdLst>
            <a:ahLst/>
            <a:rect l="textAreaLeft" t="textAreaTop" r="textAreaRight" b="textAreaBottom"/>
            <a:pathLst>
              <a:path w="1729978" h="2510164">
                <a:moveTo>
                  <a:pt x="0" y="0"/>
                </a:moveTo>
                <a:lnTo>
                  <a:pt x="1729977" y="0"/>
                </a:lnTo>
                <a:lnTo>
                  <a:pt x="1729977" y="2510163"/>
                </a:lnTo>
                <a:lnTo>
                  <a:pt x="0" y="251016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8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Freeform 10"/>
          <p:cNvSpPr/>
          <p:nvPr/>
        </p:nvSpPr>
        <p:spPr>
          <a:xfrm>
            <a:off x="12136680" y="8881920"/>
            <a:ext cx="821880" cy="821880"/>
          </a:xfrm>
          <a:custGeom>
            <a:avLst/>
            <a:gdLst>
              <a:gd name="textAreaLeft" fmla="*/ 0 w 821880"/>
              <a:gd name="textAreaRight" fmla="*/ 822960 w 821880"/>
              <a:gd name="textAreaTop" fmla="*/ 0 h 821880"/>
              <a:gd name="textAreaBottom" fmla="*/ 822960 h 821880"/>
            </a:gdLst>
            <a:ahLst/>
            <a:rect l="textAreaLeft" t="textAreaTop" r="textAreaRight" b="textAreaBottom"/>
            <a:pathLst>
              <a:path w="823015" h="823015">
                <a:moveTo>
                  <a:pt x="0" y="0"/>
                </a:moveTo>
                <a:lnTo>
                  <a:pt x="823015" y="0"/>
                </a:lnTo>
                <a:lnTo>
                  <a:pt x="823015" y="823015"/>
                </a:lnTo>
                <a:lnTo>
                  <a:pt x="0" y="82301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9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TextBox 10"/>
          <p:cNvSpPr/>
          <p:nvPr/>
        </p:nvSpPr>
        <p:spPr>
          <a:xfrm>
            <a:off x="5278680" y="4277160"/>
            <a:ext cx="9068400" cy="109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6600" spc="-1" strike="noStrike">
                <a:solidFill>
                  <a:srgbClr val="ff0000"/>
                </a:solidFill>
                <a:latin typeface="Calibri"/>
              </a:rPr>
              <a:t>Благодарю за внимание!</a:t>
            </a:r>
            <a:endParaRPr b="0" lang="ru-RU" sz="6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439</TotalTime>
  <Application>LibreOffice/7.6.7.2$Windows_X86_64 LibreOffice_project/dd47e4b30cb7dab30588d6c79c651f218165e3c5</Application>
  <AppVersion>15.0000</AppVersion>
  <Words>1392</Words>
  <Paragraphs>129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Юля</dc:creator>
  <dc:description/>
  <dc:identifier>DAE3TelpiSg</dc:identifier>
  <dc:language>ru-RU</dc:language>
  <cp:lastModifiedBy/>
  <dcterms:modified xsi:type="dcterms:W3CDTF">2025-12-14T22:04:23Z</dcterms:modified>
  <cp:revision>30</cp:revision>
  <dc:subject/>
  <dc:title>«Детско-взрослая медиастудия «Kids TV»»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Произвольный</vt:lpwstr>
  </property>
  <property fmtid="{D5CDD505-2E9C-101B-9397-08002B2CF9AE}" pid="3" name="Slides">
    <vt:i4>19</vt:i4>
  </property>
</Properties>
</file>