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0" r:id="rId8"/>
    <p:sldId id="261" r:id="rId9"/>
    <p:sldId id="263" r:id="rId10"/>
    <p:sldId id="262" r:id="rId11"/>
    <p:sldId id="264" r:id="rId12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578B"/>
    <a:srgbClr val="BC2D64"/>
    <a:srgbClr val="FFFFFF"/>
    <a:srgbClr val="102752"/>
    <a:srgbClr val="1E4EA0"/>
    <a:srgbClr val="FA4C1F"/>
    <a:srgbClr val="EBC343"/>
    <a:srgbClr val="1382AB"/>
    <a:srgbClr val="2A1931"/>
    <a:srgbClr val="EC4C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6"/>
    <p:restoredTop sz="94719"/>
  </p:normalViewPr>
  <p:slideViewPr>
    <p:cSldViewPr snapToGrid="0">
      <p:cViewPr varScale="1">
        <p:scale>
          <a:sx n="128" d="100"/>
          <a:sy n="128" d="100"/>
        </p:scale>
        <p:origin x="7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75445BF-821D-6D45-B16B-AF98BBA04C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702EFF9-8DE1-6647-A5D4-157534C27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1AB475-8CFD-B945-82C1-8BDC1B81D6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5184" y="0"/>
            <a:ext cx="535973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363F61-A0B3-DD4E-A39B-2CA1BBF5D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5184" y="2479675"/>
            <a:ext cx="535973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2FD1D-BE03-A848-92B4-5056DD864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F8F1-E90B-314A-A993-D5AFC5583981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893E9-3597-6D43-93CC-4FBDFFC29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039FA-08B4-844E-8C51-CD831FFE6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226E8-04B5-4D46-97C8-71A62829B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1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B6AF0-1E72-3B46-9BE1-0F8D9BDC9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23FA-90D0-B445-B1CF-D62B69D0E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236CA-9221-8645-B0AE-A9DF766E5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F8F1-E90B-314A-A993-D5AFC5583981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C01BE-1352-3445-A9F7-B7E939DFB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3CA36-0233-AF49-972E-A41B0333F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226E8-04B5-4D46-97C8-71A62829B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001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D1241-15C2-514D-9692-22F93181E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06FEAF-B5B6-E143-8384-7AC165191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6C442-82C3-9B4A-AF1C-124A7BA1F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F8F1-E90B-314A-A993-D5AFC5583981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DC594-0921-BB43-ABB9-A9A5D14E3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CEFC8-9F0A-EA46-96F5-C4EFE48C8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226E8-04B5-4D46-97C8-71A62829B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300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7EDE7-413D-4343-8084-5F069343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C3CAB-8C93-FD47-ADEA-9624014CB6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24B0F-9730-3D47-9931-A97EA8017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DEA87D-C18F-454C-9B87-4E7912643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F8F1-E90B-314A-A993-D5AFC5583981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38525-6743-7240-A22D-8C15B0A5C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A33F0B-8F5C-1043-AED1-EBD78F57D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226E8-04B5-4D46-97C8-71A62829B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226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6D583-57EA-E84B-8700-3E3E8A726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B52AA-6205-C84B-B2DE-BF7EB7646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55040-5BC5-E24F-88B2-5ACC3E6EE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96C381-0490-0746-A25A-877FAB3510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3A4D9E-AFBA-534C-B7E6-56A537106E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BA7E3C-09FE-B242-AED4-405CEFE95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F8F1-E90B-314A-A993-D5AFC5583981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FE035-90F8-184A-BE70-AD7F35A39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3A586C-F31C-8F49-92D9-2A5024B7D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226E8-04B5-4D46-97C8-71A62829B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621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21A7A-7B1B-4B48-AA4A-3384F71D9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3E8380-FE1E-E14B-B1EB-99229095D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F8F1-E90B-314A-A993-D5AFC5583981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F6908D-B5C6-D747-9AE1-D8D36258E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70BDC9-F31A-0149-B6A8-994419C72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226E8-04B5-4D46-97C8-71A62829B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006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195F95-EECA-2C49-A5A9-33E20EDAE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F8F1-E90B-314A-A993-D5AFC5583981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5E77CB-3BC7-294E-A406-67C58DD32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D8307-43F2-5945-AC1D-6BBCA3E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226E8-04B5-4D46-97C8-71A62829B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531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5387A-308E-2F4C-BF0D-80E259E35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56A5-E4A3-D64D-89F7-EC047D48E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4FD50-240F-F643-8DB7-83F0DBE31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4C1AD9-F7CB-F54F-B901-616B3821A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F8F1-E90B-314A-A993-D5AFC5583981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CE476-A15D-F540-9033-F37722D10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60A35-9CE2-4F45-83BF-AA1431093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226E8-04B5-4D46-97C8-71A62829B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92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CB41D-8384-DE41-9942-420B63C09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B3BFB2-976C-7A4F-B313-8F14DB82EE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219A8-46F8-D24F-A65C-C6B44287D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E4E5F-E00C-0A4C-B623-AB8F61E7D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F8F1-E90B-314A-A993-D5AFC5583981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A02EB-A9AE-3A4A-A02F-B809E9DB3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0AAE8-70E7-F44F-A788-B14F01BEB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226E8-04B5-4D46-97C8-71A62829B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555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F7E3F-4961-D049-A917-58D78BFB6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7A3F88-77F9-AE41-A625-9D6CED2CF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A0F6E-A915-C64A-B256-6133718C4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F8F1-E90B-314A-A993-D5AFC5583981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9B424-6AA3-D444-88D3-C4DA82895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6CB65-6830-844C-A9B2-A58205D4F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226E8-04B5-4D46-97C8-71A62829B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55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685FC7-153C-6C4D-B370-842D4DAECC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F67790-A096-1448-AA66-03F4A4884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AEAF5-AF04-2A43-8440-D8C553235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F8F1-E90B-314A-A993-D5AFC5583981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F8F01-5CEA-9C40-82D6-1CFCD26A4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AB845-E00E-F34E-B81E-EA334262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226E8-04B5-4D46-97C8-71A62829B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65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DDB6E4C-3ACB-234C-8A3C-95404D9C51DA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DEE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16AB37-CD32-EA4B-9AAC-A301F0F21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3874"/>
            <a:ext cx="10515600" cy="691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7B591-7BF8-C748-ABF2-5EB63B3EC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16281"/>
            <a:ext cx="10515600" cy="506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DABD3-70DB-B74A-9631-80130D189C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EF8F1-E90B-314A-A993-D5AFC5583981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722B5-1D2D-4844-AF06-DDD43BBE11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D64EC-158A-B048-BEE9-24D74B7A0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226E8-04B5-4D46-97C8-71A62829B654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DCEBD7-52C3-B946-8D99-D1407288B24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4868882"/>
            <a:ext cx="3536208" cy="198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095624-76AD-FEE7-67C8-A45DFAD2A5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Платформа </a:t>
            </a:r>
            <a:r>
              <a:rPr lang="en-US" sz="8000" dirty="0" err="1"/>
              <a:t>M</a:t>
            </a:r>
            <a:r>
              <a:rPr lang="en-US" sz="8000" dirty="0" err="1">
                <a:solidFill>
                  <a:srgbClr val="54072A"/>
                </a:solidFill>
              </a:rPr>
              <a:t>e</a:t>
            </a:r>
            <a:r>
              <a:rPr lang="en-US" sz="8000" dirty="0" err="1">
                <a:solidFill>
                  <a:srgbClr val="832A49"/>
                </a:solidFill>
              </a:rPr>
              <a:t>n</a:t>
            </a:r>
            <a:r>
              <a:rPr lang="en-US" sz="8000" dirty="0" err="1">
                <a:solidFill>
                  <a:srgbClr val="FA4C1F"/>
                </a:solidFill>
              </a:rPr>
              <a:t>t</a:t>
            </a:r>
            <a:r>
              <a:rPr lang="en-US" sz="8000" dirty="0" err="1">
                <a:solidFill>
                  <a:srgbClr val="F67E1D"/>
                </a:solidFill>
              </a:rPr>
              <a:t>o</a:t>
            </a:r>
            <a:r>
              <a:rPr lang="en-US" sz="8000" dirty="0" err="1">
                <a:solidFill>
                  <a:srgbClr val="EBC343"/>
                </a:solidFill>
              </a:rPr>
              <a:t>r</a:t>
            </a:r>
            <a:r>
              <a:rPr lang="en-US" sz="8000" dirty="0" err="1">
                <a:solidFill>
                  <a:srgbClr val="2A1931"/>
                </a:solidFill>
              </a:rPr>
              <a:t>H</a:t>
            </a:r>
            <a:r>
              <a:rPr lang="en-US" sz="8000" dirty="0" err="1">
                <a:solidFill>
                  <a:srgbClr val="1382AB"/>
                </a:solidFill>
              </a:rPr>
              <a:t>u</a:t>
            </a:r>
            <a:r>
              <a:rPr lang="en-US" sz="8000" dirty="0" err="1">
                <a:solidFill>
                  <a:srgbClr val="13C5E0"/>
                </a:solidFill>
              </a:rPr>
              <a:t>b</a:t>
            </a:r>
            <a:endParaRPr lang="ru-RU" dirty="0">
              <a:solidFill>
                <a:srgbClr val="13C5E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D511C9-4F61-1288-C877-52E4D1F09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52381" y="4707868"/>
            <a:ext cx="5359730" cy="1655762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Курмыза</a:t>
            </a:r>
            <a:r>
              <a:rPr lang="ru-RU" dirty="0"/>
              <a:t> Павел (лидер)</a:t>
            </a:r>
          </a:p>
          <a:p>
            <a:r>
              <a:rPr lang="ru-RU" dirty="0" err="1"/>
              <a:t>Абанин</a:t>
            </a:r>
            <a:r>
              <a:rPr lang="ru-RU" dirty="0"/>
              <a:t> Даниил</a:t>
            </a:r>
          </a:p>
          <a:p>
            <a:r>
              <a:rPr lang="ru-RU" dirty="0" err="1"/>
              <a:t>Ильбеков</a:t>
            </a:r>
            <a:r>
              <a:rPr lang="ru-RU" dirty="0"/>
              <a:t> Дмитрий</a:t>
            </a:r>
          </a:p>
          <a:p>
            <a:r>
              <a:rPr lang="ru-RU" dirty="0"/>
              <a:t>Липатов Илья</a:t>
            </a:r>
          </a:p>
        </p:txBody>
      </p:sp>
    </p:spTree>
    <p:extLst>
      <p:ext uri="{BB962C8B-B14F-4D97-AF65-F5344CB8AC3E}">
        <p14:creationId xmlns:p14="http://schemas.microsoft.com/office/powerpoint/2010/main" val="2224743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53346A-C581-3434-A0AF-8AB618A37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Актуальность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38F6B1-C188-2C12-EA7E-CBF41D4E2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6281"/>
            <a:ext cx="10515600" cy="4560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По данным Forbes.ru, после событий 2022 года и ухода из России многих зарубежных компаний на рынке IT стало много соискателей, а количество вакансий для них не выросло. Сильнее всего эта проблема проявилась в сегменте начинающих специалистов. Из-за роста популярности быстрых IT-курсов среди таких кандидатов выросла конкуренция. Работодатели стали предъявлять больше требований к начинающим </a:t>
            </a:r>
            <a:r>
              <a:rPr lang="en-US" dirty="0"/>
              <a:t>IT</a:t>
            </a:r>
            <a:r>
              <a:rPr lang="ru-RU" dirty="0"/>
              <a:t>-специалистам. Из-за этого появляется все больше появляется сомневающихся людей, которым сложно решиться стоит ли им начинать карьеру в </a:t>
            </a:r>
            <a:r>
              <a:rPr lang="en-US" dirty="0"/>
              <a:t>IT</a:t>
            </a:r>
            <a:r>
              <a:rPr lang="ru-RU" dirty="0"/>
              <a:t>, им нужна поддержка опытных специалистов, которые могут помочь выстроить прямую карьерного развития.</a:t>
            </a:r>
          </a:p>
        </p:txBody>
      </p:sp>
    </p:spTree>
    <p:extLst>
      <p:ext uri="{BB962C8B-B14F-4D97-AF65-F5344CB8AC3E}">
        <p14:creationId xmlns:p14="http://schemas.microsoft.com/office/powerpoint/2010/main" val="3658040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C8A946-41B9-5AB0-8DC8-A649ACCE4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FE0F0C-0D8B-D97E-0B2A-028A1D980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6281"/>
            <a:ext cx="7023538" cy="1301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/>
              <a:t>Поиск ментора для </a:t>
            </a:r>
            <a:r>
              <a:rPr lang="ru-RU" sz="4400" dirty="0" err="1"/>
              <a:t>менти</a:t>
            </a:r>
            <a:endParaRPr lang="ru-RU" sz="4400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A4EF9712-77C0-360C-1513-9D723C8E005C}"/>
              </a:ext>
            </a:extLst>
          </p:cNvPr>
          <p:cNvSpPr txBox="1">
            <a:spLocks/>
          </p:cNvSpPr>
          <p:nvPr/>
        </p:nvSpPr>
        <p:spPr>
          <a:xfrm>
            <a:off x="4858406" y="2417379"/>
            <a:ext cx="7023538" cy="2704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Поиска квалифицированных менторов</a:t>
            </a:r>
          </a:p>
          <a:p>
            <a:r>
              <a:rPr lang="ru-RU" dirty="0"/>
              <a:t>Трудности трудоустройства после прохождения курсов</a:t>
            </a:r>
          </a:p>
          <a:p>
            <a:r>
              <a:rPr lang="ru-RU" dirty="0"/>
              <a:t>Проблема дополнительного заработка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4A4AB5-C9FC-6104-5AD9-7E6865E81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614" y="2560804"/>
            <a:ext cx="2417379" cy="241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428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D284CF-E3F8-983A-B918-E1641BD55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Решение - </a:t>
            </a:r>
            <a:r>
              <a:rPr lang="en-US" sz="4400" dirty="0" err="1"/>
              <a:t>M</a:t>
            </a:r>
            <a:r>
              <a:rPr lang="en-US" sz="4400" dirty="0" err="1">
                <a:solidFill>
                  <a:srgbClr val="54072A"/>
                </a:solidFill>
              </a:rPr>
              <a:t>e</a:t>
            </a:r>
            <a:r>
              <a:rPr lang="en-US" sz="4400" dirty="0" err="1">
                <a:solidFill>
                  <a:srgbClr val="832A49"/>
                </a:solidFill>
              </a:rPr>
              <a:t>n</a:t>
            </a:r>
            <a:r>
              <a:rPr lang="en-US" sz="4400" dirty="0" err="1">
                <a:solidFill>
                  <a:srgbClr val="FA4C1F"/>
                </a:solidFill>
              </a:rPr>
              <a:t>t</a:t>
            </a:r>
            <a:r>
              <a:rPr lang="en-US" sz="4400" dirty="0" err="1">
                <a:solidFill>
                  <a:srgbClr val="F67E1D"/>
                </a:solidFill>
              </a:rPr>
              <a:t>o</a:t>
            </a:r>
            <a:r>
              <a:rPr lang="en-US" sz="4400" dirty="0" err="1">
                <a:solidFill>
                  <a:srgbClr val="EBC343"/>
                </a:solidFill>
              </a:rPr>
              <a:t>r</a:t>
            </a:r>
            <a:r>
              <a:rPr lang="en-US" sz="4400" dirty="0" err="1">
                <a:solidFill>
                  <a:srgbClr val="2A1931"/>
                </a:solidFill>
              </a:rPr>
              <a:t>H</a:t>
            </a:r>
            <a:r>
              <a:rPr lang="en-US" sz="4400" dirty="0" err="1">
                <a:solidFill>
                  <a:srgbClr val="1382AB"/>
                </a:solidFill>
              </a:rPr>
              <a:t>u</a:t>
            </a:r>
            <a:r>
              <a:rPr lang="en-US" sz="4400" dirty="0" err="1">
                <a:solidFill>
                  <a:srgbClr val="13C5E0"/>
                </a:solidFill>
              </a:rPr>
              <a:t>b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320472-E284-1E69-668E-E2E9EDDB0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6282"/>
            <a:ext cx="10515600" cy="43281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Собрать в одном месте профессионалов работающих в сфере </a:t>
            </a:r>
            <a:r>
              <a:rPr lang="en-US" dirty="0"/>
              <a:t>IT</a:t>
            </a:r>
            <a:r>
              <a:rPr lang="ru-RU" dirty="0"/>
              <a:t> и людей, которые хотят выйти на этот рынок в качестве специалистов. Люди, которые только начинаются развиваться в сфере </a:t>
            </a:r>
            <a:r>
              <a:rPr lang="en-US" dirty="0"/>
              <a:t>IT </a:t>
            </a:r>
            <a:r>
              <a:rPr lang="ru-RU" dirty="0"/>
              <a:t>ищут поддержки. Менторы могут помочь им в этом, выстроить карьерную прямую, помочь сомневающимся определиться с карьерным выбором.</a:t>
            </a:r>
          </a:p>
        </p:txBody>
      </p:sp>
    </p:spTree>
    <p:extLst>
      <p:ext uri="{BB962C8B-B14F-4D97-AF65-F5344CB8AC3E}">
        <p14:creationId xmlns:p14="http://schemas.microsoft.com/office/powerpoint/2010/main" val="1310865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325EE4-25B4-71E0-DDE6-678C6D190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Целевая аудитория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CA3F2EE-7D3E-42E0-D460-451E2417EF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4186976"/>
              </p:ext>
            </p:extLst>
          </p:nvPr>
        </p:nvGraphicFramePr>
        <p:xfrm>
          <a:off x="1811227" y="1486859"/>
          <a:ext cx="8569546" cy="494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773">
                  <a:extLst>
                    <a:ext uri="{9D8B030D-6E8A-4147-A177-3AD203B41FA5}">
                      <a16:colId xmlns:a16="http://schemas.microsoft.com/office/drawing/2014/main" val="890600809"/>
                    </a:ext>
                  </a:extLst>
                </a:gridCol>
                <a:gridCol w="4284773">
                  <a:extLst>
                    <a:ext uri="{9D8B030D-6E8A-4147-A177-3AD203B41FA5}">
                      <a16:colId xmlns:a16="http://schemas.microsoft.com/office/drawing/2014/main" val="448748294"/>
                    </a:ext>
                  </a:extLst>
                </a:gridCol>
              </a:tblGrid>
              <a:tr h="251455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Менторы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Менти</a:t>
                      </a:r>
                      <a:endParaRPr lang="ru-RU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149671"/>
                  </a:ext>
                </a:extLst>
              </a:tr>
              <a:tr h="2428346">
                <a:tc>
                  <a:txBody>
                    <a:bodyPr/>
                    <a:lstStyle/>
                    <a:p>
                      <a:r>
                        <a:rPr lang="ru-RU" dirty="0"/>
                        <a:t>люди 23-45 лет, опыт в профессии от 3 лет, должность в компании не ниже </a:t>
                      </a:r>
                      <a:r>
                        <a:rPr lang="en" dirty="0"/>
                        <a:t>middle-</a:t>
                      </a:r>
                      <a:r>
                        <a:rPr lang="ru-RU" dirty="0"/>
                        <a:t>разработчика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люди 23-30 лет, у которых есть начальные (базовые) навыки в одном из </a:t>
                      </a:r>
                      <a:r>
                        <a:rPr lang="en" dirty="0"/>
                        <a:t>it </a:t>
                      </a:r>
                      <a:r>
                        <a:rPr lang="ru-RU" dirty="0"/>
                        <a:t>направлении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847868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157D1D-46D6-E403-7047-6BCD96A62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2367" y="1863918"/>
            <a:ext cx="1672782" cy="167278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216D992-9AEA-C3FE-60AA-49FDBA197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59070" y="1863918"/>
            <a:ext cx="1533882" cy="153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55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3853C4-DC68-5EDE-B258-6858C44E9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Конкуренты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1F59BE65-67CF-55D5-50B0-9C1B0C4A2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223219"/>
              </p:ext>
            </p:extLst>
          </p:nvPr>
        </p:nvGraphicFramePr>
        <p:xfrm>
          <a:off x="901129" y="1127138"/>
          <a:ext cx="10788260" cy="4086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207">
                  <a:extLst>
                    <a:ext uri="{9D8B030D-6E8A-4147-A177-3AD203B41FA5}">
                      <a16:colId xmlns:a16="http://schemas.microsoft.com/office/drawing/2014/main" val="2600055563"/>
                    </a:ext>
                  </a:extLst>
                </a:gridCol>
                <a:gridCol w="1597401">
                  <a:extLst>
                    <a:ext uri="{9D8B030D-6E8A-4147-A177-3AD203B41FA5}">
                      <a16:colId xmlns:a16="http://schemas.microsoft.com/office/drawing/2014/main" val="814030335"/>
                    </a:ext>
                  </a:extLst>
                </a:gridCol>
                <a:gridCol w="1477969">
                  <a:extLst>
                    <a:ext uri="{9D8B030D-6E8A-4147-A177-3AD203B41FA5}">
                      <a16:colId xmlns:a16="http://schemas.microsoft.com/office/drawing/2014/main" val="1278465390"/>
                    </a:ext>
                  </a:extLst>
                </a:gridCol>
                <a:gridCol w="1955696">
                  <a:extLst>
                    <a:ext uri="{9D8B030D-6E8A-4147-A177-3AD203B41FA5}">
                      <a16:colId xmlns:a16="http://schemas.microsoft.com/office/drawing/2014/main" val="385918249"/>
                    </a:ext>
                  </a:extLst>
                </a:gridCol>
                <a:gridCol w="2321457">
                  <a:extLst>
                    <a:ext uri="{9D8B030D-6E8A-4147-A177-3AD203B41FA5}">
                      <a16:colId xmlns:a16="http://schemas.microsoft.com/office/drawing/2014/main" val="3191363615"/>
                    </a:ext>
                  </a:extLst>
                </a:gridCol>
                <a:gridCol w="1832530">
                  <a:extLst>
                    <a:ext uri="{9D8B030D-6E8A-4147-A177-3AD203B41FA5}">
                      <a16:colId xmlns:a16="http://schemas.microsoft.com/office/drawing/2014/main" val="3244533082"/>
                    </a:ext>
                  </a:extLst>
                </a:gridCol>
              </a:tblGrid>
              <a:tr h="577024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Комиссия для менторов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Мобильное приложение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Рейтинг и отзывы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Машинное обучение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Пробный период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1131425"/>
                  </a:ext>
                </a:extLst>
              </a:tr>
              <a:tr h="577024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solvery</a:t>
                      </a:r>
                      <a:r>
                        <a:rPr lang="en-US" dirty="0"/>
                        <a:t>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 минут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6145283"/>
                  </a:ext>
                </a:extLst>
              </a:tr>
              <a:tr h="577024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getmentor.dev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3511941"/>
                  </a:ext>
                </a:extLst>
              </a:tr>
              <a:tr h="577024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teacher.army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7964002"/>
                  </a:ext>
                </a:extLst>
              </a:tr>
              <a:tr h="577024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h.careers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025701"/>
                  </a:ext>
                </a:extLst>
              </a:tr>
              <a:tr h="5691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club-terra.ru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0768775"/>
                  </a:ext>
                </a:extLst>
              </a:tr>
              <a:tr h="56912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MentorHub</a:t>
                      </a:r>
                      <a:endParaRPr lang="ru-RU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20%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 минут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76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4927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5BBF37-F774-6796-AAD0-A60203C84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Рынок</a:t>
            </a:r>
            <a:r>
              <a:rPr lang="en-US" dirty="0"/>
              <a:t>*</a:t>
            </a:r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B7B30A26-FC84-EE1D-4F82-92ABD92EB66D}"/>
              </a:ext>
            </a:extLst>
          </p:cNvPr>
          <p:cNvSpPr/>
          <p:nvPr/>
        </p:nvSpPr>
        <p:spPr>
          <a:xfrm>
            <a:off x="1030099" y="1327365"/>
            <a:ext cx="3197602" cy="3197602"/>
          </a:xfrm>
          <a:prstGeom prst="ellipse">
            <a:avLst/>
          </a:prstGeom>
          <a:solidFill>
            <a:srgbClr val="1E4EA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601D9246-15B3-738B-5A7D-EA8E63D08BF5}"/>
              </a:ext>
            </a:extLst>
          </p:cNvPr>
          <p:cNvSpPr/>
          <p:nvPr/>
        </p:nvSpPr>
        <p:spPr>
          <a:xfrm>
            <a:off x="1340169" y="2006634"/>
            <a:ext cx="2577461" cy="251833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2036D2B7-8A21-231B-8B81-44688F839886}"/>
              </a:ext>
            </a:extLst>
          </p:cNvPr>
          <p:cNvSpPr/>
          <p:nvPr/>
        </p:nvSpPr>
        <p:spPr>
          <a:xfrm>
            <a:off x="1658007" y="2626187"/>
            <a:ext cx="1941783" cy="1898780"/>
          </a:xfrm>
          <a:prstGeom prst="ellipse">
            <a:avLst/>
          </a:prstGeom>
          <a:solidFill>
            <a:srgbClr val="BC2D64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D1AECC2-794F-39CF-3889-F74D31A145E3}"/>
              </a:ext>
            </a:extLst>
          </p:cNvPr>
          <p:cNvSpPr/>
          <p:nvPr/>
        </p:nvSpPr>
        <p:spPr>
          <a:xfrm>
            <a:off x="1876545" y="1435248"/>
            <a:ext cx="150470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cs typeface="Arial" panose="020B0604020202020204" pitchFamily="34" charset="0"/>
              </a:rPr>
              <a:t>TAM</a:t>
            </a:r>
            <a:endParaRPr lang="ru-RU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EC4A60D-CD99-C5DC-18E5-E19727CEE042}"/>
              </a:ext>
            </a:extLst>
          </p:cNvPr>
          <p:cNvSpPr/>
          <p:nvPr/>
        </p:nvSpPr>
        <p:spPr>
          <a:xfrm>
            <a:off x="1863978" y="2134643"/>
            <a:ext cx="150470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rgbClr val="35578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cs typeface="Arial" panose="020B0604020202020204" pitchFamily="34" charset="0"/>
              </a:rPr>
              <a:t>SAM</a:t>
            </a:r>
            <a:endParaRPr lang="ru-RU" sz="2800" b="0" cap="none" spc="0" dirty="0">
              <a:ln w="0"/>
              <a:solidFill>
                <a:srgbClr val="35578B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725ED0D-F452-CD85-9AD4-EDB8EE585311}"/>
              </a:ext>
            </a:extLst>
          </p:cNvPr>
          <p:cNvSpPr/>
          <p:nvPr/>
        </p:nvSpPr>
        <p:spPr>
          <a:xfrm>
            <a:off x="1876545" y="2870189"/>
            <a:ext cx="150470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rgbClr val="35578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cs typeface="Arial" panose="020B0604020202020204" pitchFamily="34" charset="0"/>
              </a:rPr>
              <a:t>SOM</a:t>
            </a:r>
            <a:endParaRPr lang="ru-RU" sz="2800" b="0" cap="none" spc="0" dirty="0">
              <a:ln w="0"/>
              <a:solidFill>
                <a:srgbClr val="35578B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Объект 19">
            <a:extLst>
              <a:ext uri="{FF2B5EF4-FFF2-40B4-BE49-F238E27FC236}">
                <a16:creationId xmlns:a16="http://schemas.microsoft.com/office/drawing/2014/main" id="{1E3CBA6F-E593-DFC1-B792-15BA348DF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094" y="1116281"/>
            <a:ext cx="6643706" cy="5060682"/>
          </a:xfrm>
        </p:spPr>
        <p:txBody>
          <a:bodyPr/>
          <a:lstStyle/>
          <a:p>
            <a:r>
              <a:rPr lang="en-US" dirty="0"/>
              <a:t>TAM – </a:t>
            </a:r>
            <a:r>
              <a:rPr lang="ru-RU" dirty="0"/>
              <a:t>2 миллиарда рублей люди в России потратили на обучение в сфере </a:t>
            </a:r>
            <a:r>
              <a:rPr lang="en-US" dirty="0"/>
              <a:t>IT)</a:t>
            </a:r>
            <a:r>
              <a:rPr lang="ru-RU" dirty="0"/>
              <a:t>, общий объем рынка</a:t>
            </a:r>
            <a:endParaRPr lang="en-US" dirty="0"/>
          </a:p>
          <a:p>
            <a:r>
              <a:rPr lang="en-US" dirty="0"/>
              <a:t>SAM –</a:t>
            </a:r>
            <a:r>
              <a:rPr lang="ru-RU" dirty="0"/>
              <a:t> 200 миллионов рублей на рынке менторства в </a:t>
            </a:r>
            <a:r>
              <a:rPr lang="en-US" dirty="0"/>
              <a:t>IT</a:t>
            </a:r>
            <a:r>
              <a:rPr lang="ru-RU" dirty="0"/>
              <a:t>, доступный объем рынка, рынок прямых конкурентов</a:t>
            </a:r>
            <a:endParaRPr lang="en-US" dirty="0"/>
          </a:p>
          <a:p>
            <a:r>
              <a:rPr lang="en-US" dirty="0"/>
              <a:t>SOM – 4 </a:t>
            </a:r>
            <a:r>
              <a:rPr lang="ru-RU" dirty="0"/>
              <a:t>миллиона рублей</a:t>
            </a:r>
            <a:r>
              <a:rPr lang="en-US" dirty="0"/>
              <a:t> </a:t>
            </a:r>
            <a:r>
              <a:rPr lang="ru-RU" dirty="0"/>
              <a:t>(составляет несколько процентов от </a:t>
            </a:r>
            <a:r>
              <a:rPr lang="en-US" dirty="0"/>
              <a:t>SAM</a:t>
            </a:r>
            <a:r>
              <a:rPr lang="ru-RU" dirty="0"/>
              <a:t>), реальный достижимый объем рынка за первый год</a:t>
            </a:r>
            <a:endParaRPr lang="en-US" dirty="0"/>
          </a:p>
          <a:p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C19806-6608-2D16-C4EC-FB8EC19B125C}"/>
              </a:ext>
            </a:extLst>
          </p:cNvPr>
          <p:cNvSpPr/>
          <p:nvPr/>
        </p:nvSpPr>
        <p:spPr>
          <a:xfrm>
            <a:off x="2686363" y="6031769"/>
            <a:ext cx="901422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-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 данным исследования IT-компании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HeadHunter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онлайн-университета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SkyPro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на 2022 год</a:t>
            </a:r>
            <a:endParaRPr lang="ru-RU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0287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5BBF37-F774-6796-AAD0-A60203C84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486BEA-6661-91D4-7B02-588E623FA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1481"/>
            <a:ext cx="10515600" cy="5060682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ru-RU" sz="8800" dirty="0">
                <a:solidFill>
                  <a:srgbClr val="54072A"/>
                </a:solidFill>
              </a:rPr>
              <a:t>Мы</a:t>
            </a:r>
            <a:r>
              <a:rPr lang="ru-RU" sz="7200" dirty="0"/>
              <a:t> </a:t>
            </a:r>
            <a:r>
              <a:rPr lang="ru-RU" sz="7200" dirty="0">
                <a:solidFill>
                  <a:srgbClr val="FA4C1F"/>
                </a:solidFill>
              </a:rPr>
              <a:t>берём</a:t>
            </a:r>
            <a:r>
              <a:rPr lang="ru-RU" sz="7200" dirty="0"/>
              <a:t> </a:t>
            </a:r>
            <a:r>
              <a:rPr lang="ru-RU" sz="7200" dirty="0">
                <a:solidFill>
                  <a:srgbClr val="F67E1D"/>
                </a:solidFill>
              </a:rPr>
              <a:t>комиссию</a:t>
            </a:r>
            <a:r>
              <a:rPr lang="ru-RU" sz="7200" dirty="0"/>
              <a:t> </a:t>
            </a:r>
            <a:r>
              <a:rPr lang="ru-RU" sz="7200" dirty="0">
                <a:solidFill>
                  <a:srgbClr val="EC4C25"/>
                </a:solidFill>
              </a:rPr>
              <a:t>в</a:t>
            </a:r>
            <a:r>
              <a:rPr lang="ru-RU" sz="7200" dirty="0"/>
              <a:t> </a:t>
            </a:r>
            <a:r>
              <a:rPr lang="ru-RU" sz="7200" dirty="0">
                <a:solidFill>
                  <a:srgbClr val="EBC343"/>
                </a:solidFill>
              </a:rPr>
              <a:t>размере</a:t>
            </a:r>
            <a:r>
              <a:rPr lang="ru-RU" sz="7200" dirty="0"/>
              <a:t> </a:t>
            </a:r>
            <a:r>
              <a:rPr lang="en-US" sz="11500" dirty="0">
                <a:solidFill>
                  <a:srgbClr val="2A1931"/>
                </a:solidFill>
              </a:rPr>
              <a:t>20</a:t>
            </a:r>
            <a:r>
              <a:rPr lang="ru-RU" sz="11500" dirty="0">
                <a:solidFill>
                  <a:srgbClr val="2A1931"/>
                </a:solidFill>
              </a:rPr>
              <a:t>%</a:t>
            </a:r>
            <a:r>
              <a:rPr lang="ru-RU" sz="7200" dirty="0"/>
              <a:t> </a:t>
            </a:r>
            <a:r>
              <a:rPr lang="ru-RU" sz="7200" dirty="0">
                <a:solidFill>
                  <a:srgbClr val="1382AB"/>
                </a:solidFill>
              </a:rPr>
              <a:t>с</a:t>
            </a:r>
            <a:r>
              <a:rPr lang="ru-RU" sz="7200" dirty="0"/>
              <a:t> </a:t>
            </a:r>
            <a:r>
              <a:rPr lang="ru-RU" sz="7200" dirty="0">
                <a:solidFill>
                  <a:srgbClr val="00B0F0"/>
                </a:solidFill>
              </a:rPr>
              <a:t>транзакций</a:t>
            </a:r>
          </a:p>
        </p:txBody>
      </p:sp>
    </p:spTree>
    <p:extLst>
      <p:ext uri="{BB962C8B-B14F-4D97-AF65-F5344CB8AC3E}">
        <p14:creationId xmlns:p14="http://schemas.microsoft.com/office/powerpoint/2010/main" val="2991369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A820F-DF0C-B789-4D5E-5DA520C92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Команда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8BCE136-3E29-FC24-5348-5C6D950A6E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9400976"/>
              </p:ext>
            </p:extLst>
          </p:nvPr>
        </p:nvGraphicFramePr>
        <p:xfrm>
          <a:off x="504320" y="985653"/>
          <a:ext cx="11183360" cy="5339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5840">
                  <a:extLst>
                    <a:ext uri="{9D8B030D-6E8A-4147-A177-3AD203B41FA5}">
                      <a16:colId xmlns:a16="http://schemas.microsoft.com/office/drawing/2014/main" val="998411266"/>
                    </a:ext>
                  </a:extLst>
                </a:gridCol>
                <a:gridCol w="2795840">
                  <a:extLst>
                    <a:ext uri="{9D8B030D-6E8A-4147-A177-3AD203B41FA5}">
                      <a16:colId xmlns:a16="http://schemas.microsoft.com/office/drawing/2014/main" val="3119353149"/>
                    </a:ext>
                  </a:extLst>
                </a:gridCol>
                <a:gridCol w="2795840">
                  <a:extLst>
                    <a:ext uri="{9D8B030D-6E8A-4147-A177-3AD203B41FA5}">
                      <a16:colId xmlns:a16="http://schemas.microsoft.com/office/drawing/2014/main" val="1238393143"/>
                    </a:ext>
                  </a:extLst>
                </a:gridCol>
                <a:gridCol w="2795840">
                  <a:extLst>
                    <a:ext uri="{9D8B030D-6E8A-4147-A177-3AD203B41FA5}">
                      <a16:colId xmlns:a16="http://schemas.microsoft.com/office/drawing/2014/main" val="4194376345"/>
                    </a:ext>
                  </a:extLst>
                </a:gridCol>
              </a:tblGrid>
              <a:tr h="1039884"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Курмыза</a:t>
                      </a:r>
                      <a:r>
                        <a:rPr lang="ru-RU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 Павел (лидер)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Абанин</a:t>
                      </a:r>
                      <a:r>
                        <a:rPr lang="ru-RU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 Даниил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Ильбеков</a:t>
                      </a:r>
                      <a:r>
                        <a:rPr lang="ru-RU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 Дмитрий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Липатов Илья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6852947"/>
                  </a:ext>
                </a:extLst>
              </a:tr>
              <a:tr h="1292430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Продакт</a:t>
                      </a:r>
                      <a:r>
                        <a:rPr lang="ru-RU" dirty="0"/>
                        <a:t>-менеджер</a:t>
                      </a:r>
                    </a:p>
                    <a:p>
                      <a:pPr algn="ctr"/>
                      <a:r>
                        <a:rPr lang="ru-RU" dirty="0"/>
                        <a:t>Системный администратор</a:t>
                      </a:r>
                    </a:p>
                    <a:p>
                      <a:pPr algn="ctr"/>
                      <a:r>
                        <a:rPr lang="ru-RU" dirty="0"/>
                        <a:t>Разработчик (</a:t>
                      </a:r>
                      <a:r>
                        <a:rPr lang="en" dirty="0"/>
                        <a:t>back-end)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Спикер</a:t>
                      </a:r>
                    </a:p>
                    <a:p>
                      <a:pPr algn="ctr"/>
                      <a:r>
                        <a:rPr lang="ru-RU" dirty="0"/>
                        <a:t>Разработчик (</a:t>
                      </a:r>
                      <a:r>
                        <a:rPr lang="en" dirty="0"/>
                        <a:t>front-end)</a:t>
                      </a:r>
                      <a:endParaRPr lang="ru-RU" dirty="0"/>
                    </a:p>
                    <a:p>
                      <a:pPr algn="ctr"/>
                      <a:r>
                        <a:rPr lang="ru-RU" dirty="0"/>
                        <a:t>Генератор идей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Дизайнер</a:t>
                      </a:r>
                    </a:p>
                    <a:p>
                      <a:pPr algn="ctr"/>
                      <a:r>
                        <a:rPr lang="ru-RU" dirty="0"/>
                        <a:t>Аналитик</a:t>
                      </a:r>
                    </a:p>
                    <a:p>
                      <a:pPr algn="ctr"/>
                      <a:r>
                        <a:rPr lang="ru-RU" dirty="0"/>
                        <a:t>Мастер презентаций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Скрам</a:t>
                      </a:r>
                      <a:r>
                        <a:rPr lang="ru-RU" dirty="0"/>
                        <a:t>-мастер</a:t>
                      </a:r>
                    </a:p>
                    <a:p>
                      <a:pPr algn="ctr"/>
                      <a:r>
                        <a:rPr lang="ru-RU" dirty="0"/>
                        <a:t>Мобильный разработчик</a:t>
                      </a:r>
                    </a:p>
                    <a:p>
                      <a:pPr algn="ctr"/>
                      <a:r>
                        <a:rPr lang="ru-RU" dirty="0"/>
                        <a:t>Тестировщик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32568"/>
                  </a:ext>
                </a:extLst>
              </a:tr>
              <a:tr h="300694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174804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847C02-4A7A-9C7E-0FE0-FE8A57491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659" y="3429000"/>
            <a:ext cx="2055755" cy="28190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9A6821-AC4B-1FE4-C54F-95510B271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4924" y="3423656"/>
            <a:ext cx="1610710" cy="28137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627BB0-B98C-CAF3-CD28-B564FDB421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366" y="3434344"/>
            <a:ext cx="1772659" cy="281374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9B2362-AB30-4E43-2331-B5196434F4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7492" y="3423655"/>
            <a:ext cx="1772658" cy="283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85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95F56-D1BD-611F-4F8A-F67EBEC0A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Планы развития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B591FE-9E16-3C2C-A5FC-AA2F9446C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Проверить гипотезу о том, что люди готовы платить за услуги менторов на нашей платформе</a:t>
            </a:r>
          </a:p>
          <a:p>
            <a:r>
              <a:rPr lang="ru-RU" dirty="0"/>
              <a:t>Провести опросы о том, каким образом пользователю удобнее взаимодействовать с системой по поиску менторов</a:t>
            </a:r>
          </a:p>
          <a:p>
            <a:r>
              <a:rPr lang="ru-RU" dirty="0"/>
              <a:t>Создать прототипы мобильных приложений и </a:t>
            </a:r>
            <a:r>
              <a:rPr lang="en-US" dirty="0"/>
              <a:t>web-</a:t>
            </a:r>
            <a:r>
              <a:rPr lang="ru-RU" dirty="0"/>
              <a:t>приложения</a:t>
            </a:r>
          </a:p>
          <a:p>
            <a:r>
              <a:rPr lang="ru-RU" dirty="0"/>
              <a:t>Провести опросы среди знакомых, имеющих релевантный опыт в сфере </a:t>
            </a:r>
            <a:r>
              <a:rPr lang="en-US" dirty="0"/>
              <a:t>IT </a:t>
            </a:r>
            <a:r>
              <a:rPr lang="ru-RU" dirty="0"/>
              <a:t>об их готовности присоединиться </a:t>
            </a:r>
            <a:r>
              <a:rPr lang="en-US" dirty="0"/>
              <a:t> </a:t>
            </a:r>
            <a:r>
              <a:rPr lang="ru-RU" dirty="0"/>
              <a:t>к нашей команде менторов</a:t>
            </a:r>
          </a:p>
        </p:txBody>
      </p:sp>
    </p:spTree>
    <p:extLst>
      <p:ext uri="{BB962C8B-B14F-4D97-AF65-F5344CB8AC3E}">
        <p14:creationId xmlns:p14="http://schemas.microsoft.com/office/powerpoint/2010/main" val="3907507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CEA0F8-B8EF-2161-BF05-859AE9A6F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Контакты Лидера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174000-7CE8-E6E1-F424-E412CBD0A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7948" y="1116281"/>
            <a:ext cx="8065851" cy="5060682"/>
          </a:xfrm>
        </p:spPr>
        <p:txBody>
          <a:bodyPr anchor="ctr"/>
          <a:lstStyle/>
          <a:p>
            <a:r>
              <a:rPr lang="ru-RU" dirty="0"/>
              <a:t>Телефон: </a:t>
            </a:r>
            <a:r>
              <a:rPr lang="ru-RU" dirty="0">
                <a:solidFill>
                  <a:srgbClr val="00B0F0"/>
                </a:solidFill>
              </a:rPr>
              <a:t>8-935-908-29-45</a:t>
            </a:r>
          </a:p>
          <a:p>
            <a:r>
              <a:rPr lang="en-US" dirty="0"/>
              <a:t>Telegram: </a:t>
            </a:r>
            <a:r>
              <a:rPr lang="en-US" dirty="0">
                <a:solidFill>
                  <a:srgbClr val="00B0F0"/>
                </a:solidFill>
              </a:rPr>
              <a:t>@</a:t>
            </a:r>
            <a:r>
              <a:rPr lang="en-US" dirty="0" err="1">
                <a:solidFill>
                  <a:srgbClr val="00B0F0"/>
                </a:solidFill>
              </a:rPr>
              <a:t>tmrrwnxtsn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/>
              <a:t>VK: </a:t>
            </a:r>
            <a:r>
              <a:rPr lang="en-US" dirty="0" err="1">
                <a:solidFill>
                  <a:srgbClr val="00B0F0"/>
                </a:solidFill>
              </a:rPr>
              <a:t>tmrrwnxtsn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E7443E-1F08-0802-760B-89F1C33FB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147" y="1191688"/>
            <a:ext cx="2819011" cy="447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521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5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0009"/>
      </a:accent1>
      <a:accent2>
        <a:srgbClr val="E37C25"/>
      </a:accent2>
      <a:accent3>
        <a:srgbClr val="13587A"/>
      </a:accent3>
      <a:accent4>
        <a:srgbClr val="DE3A33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powerpointbase.com-1092</Template>
  <TotalTime>358</TotalTime>
  <Words>473</Words>
  <Application>Microsoft Office PowerPoint</Application>
  <PresentationFormat>Широкоэкранный</PresentationFormat>
  <Paragraphs>97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Тема Office</vt:lpstr>
      <vt:lpstr>Платформа MentorHub</vt:lpstr>
      <vt:lpstr>Актуальность проекта</vt:lpstr>
      <vt:lpstr>Проблема</vt:lpstr>
      <vt:lpstr>Решение - MentorHub</vt:lpstr>
      <vt:lpstr>Целевая аудитория</vt:lpstr>
      <vt:lpstr>Конкуренты</vt:lpstr>
      <vt:lpstr>Рынок*</vt:lpstr>
      <vt:lpstr>Бизнес-модель</vt:lpstr>
      <vt:lpstr>Команда</vt:lpstr>
      <vt:lpstr>Планы развития</vt:lpstr>
      <vt:lpstr>Контакты Лидера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Платформа MentorHub</dc:title>
  <dc:creator>Microsoft Office User</dc:creator>
  <cp:lastModifiedBy>Илья Липатов</cp:lastModifiedBy>
  <cp:revision>12</cp:revision>
  <dcterms:created xsi:type="dcterms:W3CDTF">2023-11-29T16:44:47Z</dcterms:created>
  <dcterms:modified xsi:type="dcterms:W3CDTF">2023-12-11T15:32:20Z</dcterms:modified>
</cp:coreProperties>
</file>