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403">
          <p15:clr>
            <a:srgbClr val="A4A3A4"/>
          </p15:clr>
        </p15:guide>
        <p15:guide id="2" orient="horz" pos="4320">
          <p15:clr>
            <a:srgbClr val="A4A3A4"/>
          </p15:clr>
        </p15:guide>
        <p15:guide id="3" pos="271">
          <p15:clr>
            <a:srgbClr val="A4A3A4"/>
          </p15:clr>
        </p15:guide>
        <p15:guide id="4" pos="7680">
          <p15:clr>
            <a:srgbClr val="A4A3A4"/>
          </p15:clr>
        </p15:guide>
        <p15:guide id="5" orient="horz" pos="32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5"/>
    <p:restoredTop sz="94755"/>
  </p:normalViewPr>
  <p:slideViewPr>
    <p:cSldViewPr snapToGrid="0">
      <p:cViewPr varScale="1">
        <p:scale>
          <a:sx n="83" d="100"/>
          <a:sy n="83" d="100"/>
        </p:scale>
        <p:origin x="636" y="84"/>
      </p:cViewPr>
      <p:guideLst>
        <p:guide pos="7403"/>
        <p:guide orient="horz" pos="4320"/>
        <p:guide pos="271"/>
        <p:guide pos="7680"/>
        <p:guide orient="horz" pos="32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9662C6-32E3-CA43-91C1-01744316CC81}" type="doc">
      <dgm:prSet loTypeId="urn:microsoft.com/office/officeart/2005/8/layout/venn2" loCatId="" qsTypeId="urn:microsoft.com/office/officeart/2005/8/quickstyle/simple1#3" qsCatId="simple" csTypeId="urn:microsoft.com/office/officeart/2005/8/colors/accent1_3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E909A965-9879-C344-BBA2-9CE00150632E}">
      <dgm:prSet phldrT="[Текст]"/>
      <dgm:spPr bwMode="auto">
        <a:solidFill>
          <a:srgbClr val="15125C"/>
        </a:solidFill>
        <a:ln>
          <a:noFill/>
        </a:ln>
      </dgm:spPr>
      <dgm:t>
        <a:bodyPr/>
        <a:lstStyle/>
        <a:p>
          <a:pPr>
            <a:defRPr/>
          </a:pPr>
          <a:r>
            <a:rPr lang="en-US">
              <a:latin typeface="Aptos"/>
            </a:rPr>
            <a:t>TAM</a:t>
          </a:r>
          <a:endParaRPr lang="ru-RU">
            <a:latin typeface="Aptos"/>
          </a:endParaRPr>
        </a:p>
      </dgm:t>
    </dgm:pt>
    <dgm:pt modelId="{279A241D-8CEA-C746-9458-6DF219D91FC0}" type="parTrans" cxnId="{0AAFB50F-A147-964E-9385-CB51CDB4F982}">
      <dgm:prSet/>
      <dgm:spPr bwMode="auto"/>
      <dgm:t>
        <a:bodyPr/>
        <a:lstStyle/>
        <a:p>
          <a:pPr>
            <a:defRPr/>
          </a:pPr>
          <a:endParaRPr lang="ru-RU">
            <a:latin typeface="Aptos"/>
          </a:endParaRPr>
        </a:p>
      </dgm:t>
    </dgm:pt>
    <dgm:pt modelId="{9027A234-F05B-264F-BC0E-386ED5CA64E5}" type="sibTrans" cxnId="{0AAFB50F-A147-964E-9385-CB51CDB4F982}">
      <dgm:prSet/>
      <dgm:spPr bwMode="auto"/>
      <dgm:t>
        <a:bodyPr/>
        <a:lstStyle/>
        <a:p>
          <a:pPr>
            <a:defRPr/>
          </a:pPr>
          <a:endParaRPr lang="ru-RU">
            <a:latin typeface="Aptos"/>
          </a:endParaRPr>
        </a:p>
      </dgm:t>
    </dgm:pt>
    <dgm:pt modelId="{7C35DBCB-D1C0-3740-A018-300A761F0E06}">
      <dgm:prSet phldrT="[Текст]"/>
      <dgm:spPr bwMode="auto">
        <a:solidFill>
          <a:srgbClr val="1F1A8F"/>
        </a:solidFill>
        <a:ln>
          <a:noFill/>
          <a:bevel/>
        </a:ln>
      </dgm:spPr>
      <dgm:t>
        <a:bodyPr/>
        <a:lstStyle/>
        <a:p>
          <a:pPr>
            <a:defRPr/>
          </a:pPr>
          <a:r>
            <a:rPr lang="en-US">
              <a:latin typeface="Aptos"/>
            </a:rPr>
            <a:t>SAM</a:t>
          </a:r>
          <a:endParaRPr lang="ru-RU">
            <a:latin typeface="Aptos"/>
          </a:endParaRPr>
        </a:p>
      </dgm:t>
    </dgm:pt>
    <dgm:pt modelId="{DB986FFB-FEF6-EA40-A09C-6F99A1C2C37B}" type="parTrans" cxnId="{840E2FAD-C70D-B142-8D11-138E44F2EF47}">
      <dgm:prSet/>
      <dgm:spPr bwMode="auto"/>
      <dgm:t>
        <a:bodyPr/>
        <a:lstStyle/>
        <a:p>
          <a:pPr>
            <a:defRPr/>
          </a:pPr>
          <a:endParaRPr lang="ru-RU">
            <a:latin typeface="Aptos"/>
          </a:endParaRPr>
        </a:p>
      </dgm:t>
    </dgm:pt>
    <dgm:pt modelId="{66417AD0-8FA2-4547-8668-E917A34E34A5}" type="sibTrans" cxnId="{840E2FAD-C70D-B142-8D11-138E44F2EF47}">
      <dgm:prSet/>
      <dgm:spPr bwMode="auto"/>
      <dgm:t>
        <a:bodyPr/>
        <a:lstStyle/>
        <a:p>
          <a:pPr>
            <a:defRPr/>
          </a:pPr>
          <a:endParaRPr lang="ru-RU">
            <a:latin typeface="Aptos"/>
          </a:endParaRPr>
        </a:p>
      </dgm:t>
    </dgm:pt>
    <dgm:pt modelId="{8F1D5E23-D38E-B842-AFD6-6E17A6E98469}">
      <dgm:prSet phldrT="[Текст]"/>
      <dgm:spPr bwMode="auto">
        <a:solidFill>
          <a:srgbClr val="003BA3"/>
        </a:solidFill>
        <a:ln>
          <a:solidFill>
            <a:srgbClr val="003BA3"/>
          </a:solidFill>
        </a:ln>
      </dgm:spPr>
      <dgm:t>
        <a:bodyPr/>
        <a:lstStyle/>
        <a:p>
          <a:pPr>
            <a:defRPr/>
          </a:pPr>
          <a:r>
            <a:rPr lang="en-US">
              <a:latin typeface="Aptos"/>
            </a:rPr>
            <a:t>SOM</a:t>
          </a:r>
          <a:endParaRPr lang="ru-RU">
            <a:latin typeface="Aptos"/>
          </a:endParaRPr>
        </a:p>
      </dgm:t>
    </dgm:pt>
    <dgm:pt modelId="{0DCB4CAA-9744-C34D-8E25-760A0C09AD50}" type="parTrans" cxnId="{98294FDD-4434-D04E-A38F-8D5313E18DC7}">
      <dgm:prSet/>
      <dgm:spPr bwMode="auto"/>
      <dgm:t>
        <a:bodyPr/>
        <a:lstStyle/>
        <a:p>
          <a:pPr>
            <a:defRPr/>
          </a:pPr>
          <a:endParaRPr lang="ru-RU">
            <a:latin typeface="Aptos"/>
          </a:endParaRPr>
        </a:p>
      </dgm:t>
    </dgm:pt>
    <dgm:pt modelId="{62F4BF5E-8B86-1F45-BB5A-A1DCD470D081}" type="sibTrans" cxnId="{98294FDD-4434-D04E-A38F-8D5313E18DC7}">
      <dgm:prSet/>
      <dgm:spPr bwMode="auto"/>
      <dgm:t>
        <a:bodyPr/>
        <a:lstStyle/>
        <a:p>
          <a:pPr>
            <a:defRPr/>
          </a:pPr>
          <a:endParaRPr lang="ru-RU">
            <a:latin typeface="Aptos"/>
          </a:endParaRPr>
        </a:p>
      </dgm:t>
    </dgm:pt>
    <dgm:pt modelId="{D948C526-7EE7-E44D-BB5D-201E82D8E532}" type="pres">
      <dgm:prSet presAssocID="{4D9662C6-32E3-CA43-91C1-01744316CC81}" presName="Name0" presStyleCnt="0">
        <dgm:presLayoutVars>
          <dgm:chMax val="7"/>
          <dgm:resizeHandles val="exact"/>
        </dgm:presLayoutVars>
      </dgm:prSet>
      <dgm:spPr bwMode="auto"/>
    </dgm:pt>
    <dgm:pt modelId="{B957DEA5-0B25-B346-B1AB-9B550FEC6D18}" type="pres">
      <dgm:prSet presAssocID="{4D9662C6-32E3-CA43-91C1-01744316CC81}" presName="comp1" presStyleCnt="0"/>
      <dgm:spPr bwMode="auto"/>
    </dgm:pt>
    <dgm:pt modelId="{A308A42D-76B6-2C47-A023-80AE9221FE20}" type="pres">
      <dgm:prSet presAssocID="{4D9662C6-32E3-CA43-91C1-01744316CC81}" presName="circle1" presStyleLbl="node1" presStyleIdx="0" presStyleCnt="3" custLinFactY="1908" custLinFactNeighborX="-43067"/>
      <dgm:spPr bwMode="auto">
        <a:solidFill>
          <a:srgbClr val="1E6ACC"/>
        </a:solidFill>
      </dgm:spPr>
    </dgm:pt>
    <dgm:pt modelId="{E59CFDB7-B6FA-D249-BE42-4F25238CC713}" type="pres">
      <dgm:prSet presAssocID="{4D9662C6-32E3-CA43-91C1-01744316CC81}" presName="c1text" presStyleLbl="node1" presStyleIdx="0" presStyleCnt="3">
        <dgm:presLayoutVars>
          <dgm:bulletEnabled val="1"/>
        </dgm:presLayoutVars>
      </dgm:prSet>
      <dgm:spPr bwMode="auto"/>
    </dgm:pt>
    <dgm:pt modelId="{61DF17B0-1454-2440-A23C-CAD64395CC30}" type="pres">
      <dgm:prSet presAssocID="{4D9662C6-32E3-CA43-91C1-01744316CC81}" presName="comp2" presStyleCnt="0"/>
      <dgm:spPr bwMode="auto"/>
    </dgm:pt>
    <dgm:pt modelId="{E93B0AC0-7FEB-AF4F-B9F6-3FEB392EDA9B}" type="pres">
      <dgm:prSet presAssocID="{4D9662C6-32E3-CA43-91C1-01744316CC81}" presName="circle2" presStyleLbl="node1" presStyleIdx="1" presStyleCnt="3" custLinFactY="2544"/>
      <dgm:spPr bwMode="auto">
        <a:solidFill>
          <a:srgbClr val="317CFF"/>
        </a:solidFill>
      </dgm:spPr>
    </dgm:pt>
    <dgm:pt modelId="{67009AE5-3A23-8C45-B2C0-28D590813989}" type="pres">
      <dgm:prSet presAssocID="{4D9662C6-32E3-CA43-91C1-01744316CC81}" presName="c2text" presStyleLbl="node1" presStyleIdx="1" presStyleCnt="3">
        <dgm:presLayoutVars>
          <dgm:bulletEnabled val="1"/>
        </dgm:presLayoutVars>
      </dgm:prSet>
      <dgm:spPr bwMode="auto"/>
    </dgm:pt>
    <dgm:pt modelId="{B2B6A2A2-4D6D-B244-8572-66592D266338}" type="pres">
      <dgm:prSet presAssocID="{4D9662C6-32E3-CA43-91C1-01744316CC81}" presName="comp3" presStyleCnt="0"/>
      <dgm:spPr bwMode="auto"/>
    </dgm:pt>
    <dgm:pt modelId="{05965B9A-130C-AD48-977A-B80A202D6C58}" type="pres">
      <dgm:prSet presAssocID="{4D9662C6-32E3-CA43-91C1-01744316CC81}" presName="circle3" presStyleLbl="node1" presStyleIdx="2" presStyleCnt="3" custLinFactY="3816"/>
      <dgm:spPr bwMode="auto">
        <a:solidFill>
          <a:srgbClr val="5BA9FF"/>
        </a:solidFill>
        <a:ln w="12700" cap="flat" cmpd="sng" algn="ctr">
          <a:noFill/>
          <a:prstDash val="solid"/>
          <a:miter lim="800000"/>
        </a:ln>
      </dgm:spPr>
    </dgm:pt>
    <dgm:pt modelId="{C1FA8EA9-FD4D-7549-9903-49BE327330C2}" type="pres">
      <dgm:prSet presAssocID="{4D9662C6-32E3-CA43-91C1-01744316CC81}" presName="c3text" presStyleLbl="node1" presStyleIdx="2" presStyleCnt="3">
        <dgm:presLayoutVars>
          <dgm:bulletEnabled val="1"/>
        </dgm:presLayoutVars>
      </dgm:prSet>
      <dgm:spPr bwMode="auto"/>
    </dgm:pt>
  </dgm:ptLst>
  <dgm:cxnLst>
    <dgm:cxn modelId="{0AAFB50F-A147-964E-9385-CB51CDB4F982}" srcId="{4D9662C6-32E3-CA43-91C1-01744316CC81}" destId="{E909A965-9879-C344-BBA2-9CE00150632E}" srcOrd="0" destOrd="0" parTransId="{279A241D-8CEA-C746-9458-6DF219D91FC0}" sibTransId="{9027A234-F05B-264F-BC0E-386ED5CA64E5}"/>
    <dgm:cxn modelId="{5C5EE767-6A9E-B64C-9801-6E004FA310DB}" type="presOf" srcId="{7C35DBCB-D1C0-3740-A018-300A761F0E06}" destId="{67009AE5-3A23-8C45-B2C0-28D590813989}" srcOrd="1" destOrd="0" presId="urn:microsoft.com/office/officeart/2005/8/layout/venn2"/>
    <dgm:cxn modelId="{A754C179-A46C-6545-B1A7-81F319149229}" type="presOf" srcId="{8F1D5E23-D38E-B842-AFD6-6E17A6E98469}" destId="{C1FA8EA9-FD4D-7549-9903-49BE327330C2}" srcOrd="1" destOrd="0" presId="urn:microsoft.com/office/officeart/2005/8/layout/venn2"/>
    <dgm:cxn modelId="{98FC509C-6CD2-4249-993A-A91987A2FFD4}" type="presOf" srcId="{8F1D5E23-D38E-B842-AFD6-6E17A6E98469}" destId="{05965B9A-130C-AD48-977A-B80A202D6C58}" srcOrd="0" destOrd="0" presId="urn:microsoft.com/office/officeart/2005/8/layout/venn2"/>
    <dgm:cxn modelId="{424EB5AA-66D8-A847-BE9C-CA45494508B3}" type="presOf" srcId="{E909A965-9879-C344-BBA2-9CE00150632E}" destId="{E59CFDB7-B6FA-D249-BE42-4F25238CC713}" srcOrd="1" destOrd="0" presId="urn:microsoft.com/office/officeart/2005/8/layout/venn2"/>
    <dgm:cxn modelId="{840E2FAD-C70D-B142-8D11-138E44F2EF47}" srcId="{4D9662C6-32E3-CA43-91C1-01744316CC81}" destId="{7C35DBCB-D1C0-3740-A018-300A761F0E06}" srcOrd="1" destOrd="0" parTransId="{DB986FFB-FEF6-EA40-A09C-6F99A1C2C37B}" sibTransId="{66417AD0-8FA2-4547-8668-E917A34E34A5}"/>
    <dgm:cxn modelId="{2101B5B8-6279-6744-8C06-90F4051DF0BD}" type="presOf" srcId="{E909A965-9879-C344-BBA2-9CE00150632E}" destId="{A308A42D-76B6-2C47-A023-80AE9221FE20}" srcOrd="0" destOrd="0" presId="urn:microsoft.com/office/officeart/2005/8/layout/venn2"/>
    <dgm:cxn modelId="{76EF48BA-F13A-8F4C-9B27-21DD3AE5CB96}" type="presOf" srcId="{7C35DBCB-D1C0-3740-A018-300A761F0E06}" destId="{E93B0AC0-7FEB-AF4F-B9F6-3FEB392EDA9B}" srcOrd="0" destOrd="0" presId="urn:microsoft.com/office/officeart/2005/8/layout/venn2"/>
    <dgm:cxn modelId="{8BC220D5-0BC8-2243-AC70-940DE1C2B5A6}" type="presOf" srcId="{4D9662C6-32E3-CA43-91C1-01744316CC81}" destId="{D948C526-7EE7-E44D-BB5D-201E82D8E532}" srcOrd="0" destOrd="0" presId="urn:microsoft.com/office/officeart/2005/8/layout/venn2"/>
    <dgm:cxn modelId="{98294FDD-4434-D04E-A38F-8D5313E18DC7}" srcId="{4D9662C6-32E3-CA43-91C1-01744316CC81}" destId="{8F1D5E23-D38E-B842-AFD6-6E17A6E98469}" srcOrd="2" destOrd="0" parTransId="{0DCB4CAA-9744-C34D-8E25-760A0C09AD50}" sibTransId="{62F4BF5E-8B86-1F45-BB5A-A1DCD470D081}"/>
    <dgm:cxn modelId="{EF5B3262-1D0B-564D-9E93-45B804D06E35}" type="presParOf" srcId="{D948C526-7EE7-E44D-BB5D-201E82D8E532}" destId="{B957DEA5-0B25-B346-B1AB-9B550FEC6D18}" srcOrd="0" destOrd="0" presId="urn:microsoft.com/office/officeart/2005/8/layout/venn2"/>
    <dgm:cxn modelId="{74F5BD7C-7938-B94D-97BE-83A5C989545B}" type="presParOf" srcId="{B957DEA5-0B25-B346-B1AB-9B550FEC6D18}" destId="{A308A42D-76B6-2C47-A023-80AE9221FE20}" srcOrd="0" destOrd="0" presId="urn:microsoft.com/office/officeart/2005/8/layout/venn2"/>
    <dgm:cxn modelId="{4FB38EAF-35CC-3143-BF3E-89508CCF2D74}" type="presParOf" srcId="{B957DEA5-0B25-B346-B1AB-9B550FEC6D18}" destId="{E59CFDB7-B6FA-D249-BE42-4F25238CC713}" srcOrd="1" destOrd="0" presId="urn:microsoft.com/office/officeart/2005/8/layout/venn2"/>
    <dgm:cxn modelId="{6048C8D0-BEEF-5844-A9FD-BBE3E3CB6B58}" type="presParOf" srcId="{D948C526-7EE7-E44D-BB5D-201E82D8E532}" destId="{61DF17B0-1454-2440-A23C-CAD64395CC30}" srcOrd="1" destOrd="0" presId="urn:microsoft.com/office/officeart/2005/8/layout/venn2"/>
    <dgm:cxn modelId="{65794252-4523-8E4A-94B1-A70F835ABEBE}" type="presParOf" srcId="{61DF17B0-1454-2440-A23C-CAD64395CC30}" destId="{E93B0AC0-7FEB-AF4F-B9F6-3FEB392EDA9B}" srcOrd="0" destOrd="0" presId="urn:microsoft.com/office/officeart/2005/8/layout/venn2"/>
    <dgm:cxn modelId="{7AE1F7F4-9705-9142-97FC-2E43F1A17740}" type="presParOf" srcId="{61DF17B0-1454-2440-A23C-CAD64395CC30}" destId="{67009AE5-3A23-8C45-B2C0-28D590813989}" srcOrd="1" destOrd="0" presId="urn:microsoft.com/office/officeart/2005/8/layout/venn2"/>
    <dgm:cxn modelId="{F867518C-B3B2-6740-B8BD-7B727F346317}" type="presParOf" srcId="{D948C526-7EE7-E44D-BB5D-201E82D8E532}" destId="{B2B6A2A2-4D6D-B244-8572-66592D266338}" srcOrd="2" destOrd="0" presId="urn:microsoft.com/office/officeart/2005/8/layout/venn2"/>
    <dgm:cxn modelId="{22C9738E-4D36-3E44-9F1E-D1B21820FB59}" type="presParOf" srcId="{B2B6A2A2-4D6D-B244-8572-66592D266338}" destId="{05965B9A-130C-AD48-977A-B80A202D6C58}" srcOrd="0" destOrd="0" presId="urn:microsoft.com/office/officeart/2005/8/layout/venn2"/>
    <dgm:cxn modelId="{C5FEF918-264F-8644-B8FC-CDC7730F08EC}" type="presParOf" srcId="{B2B6A2A2-4D6D-B244-8572-66592D266338}" destId="{C1FA8EA9-FD4D-7549-9903-49BE327330C2}" srcOrd="1" destOrd="0" presId="urn:microsoft.com/office/officeart/2005/8/layout/venn2"/>
  </dgm:cxnLst>
  <dgm:bg>
    <a:noFill/>
  </dgm:bg>
  <dgm:whole>
    <a:ln>
      <a:noFill/>
      <a:miter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8A42D-76B6-2C47-A023-80AE9221FE20}">
      <dsp:nvSpPr>
        <dsp:cNvPr id="0" name=""/>
        <dsp:cNvSpPr/>
      </dsp:nvSpPr>
      <dsp:spPr bwMode="auto">
        <a:xfrm>
          <a:off x="0" y="184560"/>
          <a:ext cx="4836159" cy="4836159"/>
        </a:xfrm>
        <a:prstGeom prst="ellipse">
          <a:avLst/>
        </a:prstGeom>
        <a:solidFill>
          <a:srgbClr val="1E6AC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US" sz="2400" kern="1200">
              <a:latin typeface="Aptos"/>
            </a:rPr>
            <a:t>TAM</a:t>
          </a:r>
          <a:endParaRPr lang="ru-RU" sz="2400" kern="1200">
            <a:latin typeface="Aptos"/>
          </a:endParaRPr>
        </a:p>
      </dsp:txBody>
      <dsp:txXfrm>
        <a:off x="1572960" y="426368"/>
        <a:ext cx="1690237" cy="725423"/>
      </dsp:txXfrm>
    </dsp:sp>
    <dsp:sp modelId="{E93B0AC0-7FEB-AF4F-B9F6-3FEB392EDA9B}">
      <dsp:nvSpPr>
        <dsp:cNvPr id="0" name=""/>
        <dsp:cNvSpPr/>
      </dsp:nvSpPr>
      <dsp:spPr bwMode="auto">
        <a:xfrm>
          <a:off x="604519" y="1393600"/>
          <a:ext cx="3627119" cy="3627119"/>
        </a:xfrm>
        <a:prstGeom prst="ellipse">
          <a:avLst/>
        </a:prstGeom>
        <a:solidFill>
          <a:srgbClr val="317CFF"/>
        </a:solidFill>
        <a:ln w="12700" cap="flat" cmpd="sng" algn="ctr">
          <a:noFill/>
          <a:prstDash val="solid"/>
          <a:bevel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US" sz="2400" kern="1200">
              <a:latin typeface="Aptos"/>
            </a:rPr>
            <a:t>SAM</a:t>
          </a:r>
          <a:endParaRPr lang="ru-RU" sz="2400" kern="1200">
            <a:latin typeface="Aptos"/>
          </a:endParaRPr>
        </a:p>
      </dsp:txBody>
      <dsp:txXfrm>
        <a:off x="1572960" y="1620295"/>
        <a:ext cx="1690237" cy="680084"/>
      </dsp:txXfrm>
    </dsp:sp>
    <dsp:sp modelId="{05965B9A-130C-AD48-977A-B80A202D6C58}">
      <dsp:nvSpPr>
        <dsp:cNvPr id="0" name=""/>
        <dsp:cNvSpPr/>
      </dsp:nvSpPr>
      <dsp:spPr bwMode="auto">
        <a:xfrm>
          <a:off x="1209039" y="2602639"/>
          <a:ext cx="2418079" cy="2418079"/>
        </a:xfrm>
        <a:prstGeom prst="ellipse">
          <a:avLst/>
        </a:prstGeom>
        <a:solidFill>
          <a:srgbClr val="5BA9F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US" sz="2400" kern="1200">
              <a:latin typeface="Aptos"/>
            </a:rPr>
            <a:t>SOM</a:t>
          </a:r>
          <a:endParaRPr lang="ru-RU" sz="2400" kern="1200">
            <a:latin typeface="Aptos"/>
          </a:endParaRPr>
        </a:p>
      </dsp:txBody>
      <dsp:txXfrm>
        <a:off x="1563159" y="3207159"/>
        <a:ext cx="1709840" cy="1209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12.12.2025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12.12.2025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12.12.2025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12.12.2025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12.12.2025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12.12.2025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12.12.2025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12.12.2025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12.12.2025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12.12.2025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E07F91-1951-F047-88A3-E9699D235946}" type="datetimeFigureOut">
              <a:rPr lang="ru-RU"/>
              <a:t>12.12.2025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2E07F91-1951-F047-88A3-E9699D235946}" type="datetimeFigureOut">
              <a:rPr lang="ru-RU"/>
              <a:t>12.12.2025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E6B7880-3302-5248-A932-FDE13199AA73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17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 bwMode="auto">
          <a:xfrm>
            <a:off x="344487" y="4774951"/>
            <a:ext cx="7769366" cy="857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9"/>
              </a:lnSpc>
              <a:defRPr/>
            </a:pPr>
            <a:r>
              <a:rPr lang="ru-RU" sz="24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Ярослав Олегович </a:t>
            </a:r>
            <a:r>
              <a:rPr lang="ru-RU" sz="24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Эйкяс</a:t>
            </a:r>
            <a:endParaRPr lang="ru-RU" sz="2400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  <a:p>
            <a:pPr>
              <a:lnSpc>
                <a:spcPts val="2239"/>
              </a:lnSpc>
              <a:defRPr/>
            </a:pPr>
            <a:endParaRPr lang="ru-RU" sz="2400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  <a:p>
            <a:pPr>
              <a:lnSpc>
                <a:spcPts val="2239"/>
              </a:lnSpc>
              <a:defRPr/>
            </a:pPr>
            <a:r>
              <a:rPr lang="ru-RU" sz="24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Вячеслав Олегович Авдейкин</a:t>
            </a:r>
            <a:endParaRPr lang="en-US" sz="2400" dirty="0">
              <a:solidFill>
                <a:srgbClr val="000000"/>
              </a:solidFill>
              <a:latin typeface="Aptos"/>
              <a:ea typeface="Roboto"/>
              <a:cs typeface="Roboto"/>
            </a:endParaRPr>
          </a:p>
        </p:txBody>
      </p:sp>
      <p:pic>
        <p:nvPicPr>
          <p:cNvPr id="1596397880" name="Рисунок 2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5399976">
            <a:off x="8912803" y="4100297"/>
            <a:ext cx="4396594" cy="2215800"/>
          </a:xfrm>
          <a:prstGeom prst="rect">
            <a:avLst/>
          </a:prstGeom>
        </p:spPr>
      </p:pic>
      <p:pic>
        <p:nvPicPr>
          <p:cNvPr id="1759475260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399976">
            <a:off x="8718146" y="4472267"/>
            <a:ext cx="3459341" cy="5202841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 bwMode="auto">
          <a:xfrm>
            <a:off x="344487" y="804913"/>
            <a:ext cx="10970188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40"/>
              </a:lnSpc>
              <a:defRPr/>
            </a:pPr>
            <a:r>
              <a:rPr lang="ru-RU" sz="6000" b="1" dirty="0" err="1">
                <a:solidFill>
                  <a:schemeClr val="bg1"/>
                </a:solidFill>
                <a:latin typeface="Aptos"/>
                <a:ea typeface="Aptos"/>
                <a:cs typeface="Aptos"/>
              </a:rPr>
              <a:t>Лексия</a:t>
            </a:r>
            <a:r>
              <a:rPr lang="ru-RU" sz="6000" b="1" dirty="0">
                <a:solidFill>
                  <a:schemeClr val="bg1"/>
                </a:solidFill>
                <a:latin typeface="Aptos"/>
                <a:ea typeface="Aptos"/>
                <a:cs typeface="Aptos"/>
              </a:rPr>
              <a:t> - микросервис умной классификации юридических документов</a:t>
            </a:r>
            <a:endParaRPr sz="6000" b="1" dirty="0">
              <a:solidFill>
                <a:srgbClr val="000000"/>
              </a:solidFill>
              <a:latin typeface="Aptos"/>
              <a:ea typeface="Gilroy Bold"/>
              <a:cs typeface="Gilroy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17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 bwMode="auto">
          <a:xfrm>
            <a:off x="420687" y="318060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3600" b="1" dirty="0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Продукт</a:t>
            </a:r>
            <a:endParaRPr sz="3200" b="1" dirty="0">
              <a:solidFill>
                <a:schemeClr val="bg1"/>
              </a:solidFill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9" name="TextBox 15"/>
          <p:cNvSpPr txBox="1"/>
          <p:nvPr/>
        </p:nvSpPr>
        <p:spPr bwMode="auto">
          <a:xfrm>
            <a:off x="440307" y="1000161"/>
            <a:ext cx="11315129" cy="885789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defRPr/>
            </a:pPr>
            <a:r>
              <a:rPr lang="ru-RU" sz="20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Cloud-native</a:t>
            </a:r>
            <a:r>
              <a:rPr lang="ru-RU" sz="20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микросервис с REST API для автоматической классификации, извлечения метаданных и семантического анализа юридически значимых документов (PDF/DOCX) с поддержкой российского законодательства и ГОСТ Р 7.0.97.</a:t>
            </a:r>
          </a:p>
        </p:txBody>
      </p:sp>
      <p:sp>
        <p:nvSpPr>
          <p:cNvPr id="160087589" name="TextBox 160087588"/>
          <p:cNvSpPr txBox="1"/>
          <p:nvPr/>
        </p:nvSpPr>
        <p:spPr bwMode="auto">
          <a:xfrm>
            <a:off x="11262500" y="318060"/>
            <a:ext cx="494010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r">
              <a:lnSpc>
                <a:spcPct val="100000"/>
              </a:lnSpc>
              <a:defRPr/>
            </a:pPr>
            <a:r>
              <a:rPr lang="ru-RU" sz="1600" dirty="0">
                <a:solidFill>
                  <a:srgbClr val="A1C5FF"/>
                </a:solidFill>
                <a:latin typeface="Aptos"/>
                <a:ea typeface="Roboto"/>
                <a:cs typeface="Roboto"/>
              </a:rPr>
              <a:t>01</a:t>
            </a:r>
            <a:endParaRPr sz="1600" dirty="0">
              <a:solidFill>
                <a:srgbClr val="A1C5FF"/>
              </a:solidFill>
              <a:latin typeface="Aptos"/>
              <a:ea typeface="Roboto"/>
              <a:cs typeface="Roboto"/>
            </a:endParaRPr>
          </a:p>
        </p:txBody>
      </p:sp>
      <p:sp>
        <p:nvSpPr>
          <p:cNvPr id="2" name="TextBox 15">
            <a:extLst>
              <a:ext uri="{FF2B5EF4-FFF2-40B4-BE49-F238E27FC236}">
                <a16:creationId xmlns:a16="http://schemas.microsoft.com/office/drawing/2014/main" id="{DDDEF503-B678-46C4-2DC2-A038DD39620C}"/>
              </a:ext>
            </a:extLst>
          </p:cNvPr>
          <p:cNvSpPr txBox="1"/>
          <p:nvPr/>
        </p:nvSpPr>
        <p:spPr bwMode="auto">
          <a:xfrm>
            <a:off x="439734" y="4183559"/>
            <a:ext cx="10822766" cy="651587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3845" indent="-283845">
              <a:lnSpc>
                <a:spcPct val="150000"/>
              </a:lnSpc>
              <a:buFont typeface="Arial"/>
              <a:buChar char="–"/>
              <a:defRPr/>
            </a:pP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⚙️ </a:t>
            </a:r>
            <a:r>
              <a:rPr lang="ru-RU" sz="2000" b="1" dirty="0">
                <a:solidFill>
                  <a:schemeClr val="bg1"/>
                </a:solidFill>
                <a:ea typeface="+mn-lt"/>
                <a:cs typeface="+mn-lt"/>
              </a:rPr>
              <a:t>Автоматизация рутинной проверки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 — сокращает время анализа договора с часов до минут</a:t>
            </a:r>
          </a:p>
          <a:p>
            <a:pPr marL="283845" indent="-283845">
              <a:lnSpc>
                <a:spcPct val="150000"/>
              </a:lnSpc>
              <a:buFont typeface="Arial,Sans-Serif"/>
              <a:buChar char="–"/>
              <a:defRPr/>
            </a:pP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💻 </a:t>
            </a:r>
            <a:r>
              <a:rPr lang="ru-RU" sz="2000" b="1" dirty="0">
                <a:solidFill>
                  <a:schemeClr val="bg1"/>
                </a:solidFill>
                <a:ea typeface="+mn-lt"/>
                <a:cs typeface="+mn-lt"/>
              </a:rPr>
              <a:t>Работает офлайн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 — не требует постоянного доступа к коммерческим СПС и может работать в контуре заказчика без передачи документов во внешнее облако</a:t>
            </a:r>
            <a:endParaRPr lang="en-US" sz="20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283845" indent="-283845">
              <a:lnSpc>
                <a:spcPct val="150000"/>
              </a:lnSpc>
              <a:buFont typeface="Arial,Sans-Serif"/>
              <a:buChar char="–"/>
              <a:defRPr/>
            </a:pP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📚 </a:t>
            </a:r>
            <a:r>
              <a:rPr lang="ru-RU" sz="2000" b="1" dirty="0">
                <a:solidFill>
                  <a:schemeClr val="bg1"/>
                </a:solidFill>
                <a:ea typeface="+mn-lt"/>
                <a:cs typeface="+mn-lt"/>
              </a:rPr>
              <a:t>Поддержка законодательства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 — использование актуальных норм законодательств РФ с возможностью онлайн-пояснений из открытых источников</a:t>
            </a:r>
          </a:p>
          <a:p>
            <a:pPr marL="283845" indent="-283845">
              <a:lnSpc>
                <a:spcPct val="150000"/>
              </a:lnSpc>
              <a:buFont typeface="Arial,Sans-Serif"/>
              <a:buChar char="–"/>
              <a:defRPr/>
            </a:pP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📊 </a:t>
            </a:r>
            <a:r>
              <a:rPr lang="ru-RU" sz="2000" b="1" dirty="0">
                <a:solidFill>
                  <a:schemeClr val="bg1"/>
                </a:solidFill>
                <a:ea typeface="+mn-lt"/>
                <a:cs typeface="+mn-lt"/>
              </a:rPr>
              <a:t>Наглядный отчёт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 — Excel-таблица с результатами анализа и графиками для визуальной оценки рисков</a:t>
            </a:r>
          </a:p>
          <a:p>
            <a:pPr marL="283845" indent="-283845">
              <a:lnSpc>
                <a:spcPct val="150000"/>
              </a:lnSpc>
              <a:buFont typeface="Arial,Sans-Serif"/>
              <a:buChar char="–"/>
              <a:defRPr/>
            </a:pP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🧠 </a:t>
            </a:r>
            <a:r>
              <a:rPr lang="ru-RU" sz="2000" b="1" dirty="0">
                <a:solidFill>
                  <a:schemeClr val="bg1"/>
                </a:solidFill>
                <a:ea typeface="+mn-lt"/>
                <a:cs typeface="+mn-lt"/>
              </a:rPr>
              <a:t>Модульная архитектура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 — легко адаптировать под другие виды договоров (подряд, услуги и т.д.)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17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645023" name="Прямоугольник 24645022"/>
          <p:cNvSpPr/>
          <p:nvPr/>
        </p:nvSpPr>
        <p:spPr bwMode="auto">
          <a:xfrm flipH="1">
            <a:off x="6660630" y="-21978"/>
            <a:ext cx="5531367" cy="6891111"/>
          </a:xfrm>
          <a:prstGeom prst="rect">
            <a:avLst/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24087195" name="Прямоугольник с двумя скругленными соседними углами 1224087194"/>
          <p:cNvSpPr/>
          <p:nvPr/>
        </p:nvSpPr>
        <p:spPr bwMode="auto">
          <a:xfrm flipH="1">
            <a:off x="6660630" y="2143125"/>
            <a:ext cx="5531364" cy="4726005"/>
          </a:xfrm>
          <a:prstGeom prst="round2SameRect">
            <a:avLst>
              <a:gd name="adj1" fmla="val 5955"/>
              <a:gd name="adj2" fmla="val 0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TextBox 7"/>
          <p:cNvSpPr txBox="1"/>
          <p:nvPr/>
        </p:nvSpPr>
        <p:spPr bwMode="auto">
          <a:xfrm>
            <a:off x="439737" y="301027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36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Проблема</a:t>
            </a:r>
            <a:endParaRPr sz="3200" b="1">
              <a:solidFill>
                <a:schemeClr val="bg1"/>
              </a:solidFill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9" name="TextBox 15"/>
          <p:cNvSpPr txBox="1"/>
          <p:nvPr/>
        </p:nvSpPr>
        <p:spPr bwMode="auto">
          <a:xfrm>
            <a:off x="439735" y="1676644"/>
            <a:ext cx="5595441" cy="141355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По оценкам юридических и корпоративных отделов РФ тратят до 30% рабочего времени на ручной анализ договоров, исков и приказов. Что приводит к: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5" name="TextBox 15"/>
          <p:cNvSpPr txBox="1"/>
          <p:nvPr/>
        </p:nvSpPr>
        <p:spPr bwMode="auto">
          <a:xfrm>
            <a:off x="6660630" y="3659467"/>
            <a:ext cx="5506560" cy="1453586"/>
          </a:xfrm>
          <a:prstGeom prst="rect">
            <a:avLst/>
          </a:prstGeom>
          <a:ln w="76199">
            <a:noFill/>
            <a:prstDash val="solid"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  <a:defRPr/>
            </a:pPr>
            <a:endParaRPr lang="ru-RU" sz="1600" dirty="0">
              <a:solidFill>
                <a:srgbClr val="000000"/>
              </a:solidFill>
              <a:latin typeface="Aptos"/>
              <a:ea typeface="Roboto"/>
              <a:cs typeface="Roboto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600" dirty="0">
                <a:solidFill>
                  <a:srgbClr val="000000"/>
                </a:solidFill>
                <a:latin typeface="Aptos"/>
                <a:ea typeface="Roboto"/>
                <a:cs typeface="Roboto"/>
              </a:rPr>
              <a:t>Корпоративные юристы, DMS-платформы, госорганы, юридические фирмы: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1600" dirty="0">
                <a:solidFill>
                  <a:srgbClr val="000000"/>
                </a:solidFill>
                <a:latin typeface="Aptos"/>
                <a:ea typeface="Roboto"/>
                <a:cs typeface="Roboto"/>
              </a:rPr>
              <a:t>– более 1.2 млн юристов в РФ (Росстат, 2024).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1600" dirty="0">
                <a:solidFill>
                  <a:srgbClr val="000000"/>
                </a:solidFill>
                <a:latin typeface="Aptos"/>
                <a:ea typeface="Roboto"/>
                <a:cs typeface="Roboto"/>
              </a:rPr>
              <a:t>– рынок </a:t>
            </a:r>
            <a:r>
              <a:rPr lang="ru-RU" sz="1600" dirty="0" err="1">
                <a:solidFill>
                  <a:srgbClr val="000000"/>
                </a:solidFill>
                <a:latin typeface="Aptos"/>
                <a:ea typeface="Roboto"/>
                <a:cs typeface="Roboto"/>
              </a:rPr>
              <a:t>LegalTech</a:t>
            </a:r>
            <a:r>
              <a:rPr lang="ru-RU" sz="1600" dirty="0">
                <a:solidFill>
                  <a:srgbClr val="000000"/>
                </a:solidFill>
                <a:latin typeface="Aptos"/>
                <a:ea typeface="Roboto"/>
                <a:cs typeface="Roboto"/>
              </a:rPr>
              <a:t> в РФ растёт на 22% ежегодно (VC.ru, 2025).</a:t>
            </a:r>
            <a:endParaRPr sz="1600" dirty="0"/>
          </a:p>
        </p:txBody>
      </p:sp>
      <p:sp>
        <p:nvSpPr>
          <p:cNvPr id="11" name="TextBox 15"/>
          <p:cNvSpPr txBox="1"/>
          <p:nvPr/>
        </p:nvSpPr>
        <p:spPr bwMode="auto">
          <a:xfrm>
            <a:off x="439737" y="1104579"/>
            <a:ext cx="5595441" cy="526524"/>
          </a:xfrm>
          <a:prstGeom prst="rect">
            <a:avLst/>
          </a:prstGeom>
        </p:spPr>
        <p:txBody>
          <a:bodyPr vertOverflow="overflow" horzOverflow="overflow" vert="horz" wrap="square" lIns="0" tIns="0" rIns="0" bIns="0" numCol="1" spcCol="0" rtlCol="0" fromWordArt="0" anchor="t" anchorCtr="0" forceAA="0" compatLnSpc="0">
            <a:no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ru-RU" sz="2800" b="1">
                <a:solidFill>
                  <a:schemeClr val="bg1"/>
                </a:solidFill>
                <a:latin typeface="Aptos SemiBold"/>
                <a:ea typeface="Roboto"/>
                <a:cs typeface="Roboto"/>
              </a:rPr>
              <a:t>Тезис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430212" y="2803940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3879" indent="-283879">
              <a:lnSpc>
                <a:spcPct val="150000"/>
              </a:lnSpc>
              <a:buFont typeface="Arial"/>
              <a:buChar char="–"/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замедлению юридических процессов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430212" y="3864468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3879" indent="-283879">
              <a:lnSpc>
                <a:spcPct val="150000"/>
              </a:lnSpc>
              <a:buFont typeface="Arial"/>
              <a:buChar char="–"/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ошибкам при интерпретации документов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430212" y="4903015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3879" indent="-283879">
              <a:lnSpc>
                <a:spcPct val="150000"/>
              </a:lnSpc>
              <a:buFont typeface="Arial"/>
              <a:buChar char="–"/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избыточным операционным издержкам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0" name="TextBox 15"/>
          <p:cNvSpPr txBox="1"/>
          <p:nvPr/>
        </p:nvSpPr>
        <p:spPr bwMode="auto">
          <a:xfrm>
            <a:off x="7101727" y="639029"/>
            <a:ext cx="4787421" cy="728811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14999"/>
              </a:lnSpc>
              <a:defRPr/>
            </a:pPr>
            <a:r>
              <a:rPr lang="ru-RU" sz="2800" b="1" dirty="0">
                <a:solidFill>
                  <a:schemeClr val="bg1"/>
                </a:solidFill>
                <a:latin typeface="Aptos SemiBold"/>
                <a:ea typeface="Roboto"/>
                <a:cs typeface="Roboto"/>
              </a:rPr>
              <a:t>Численное подтверждение существующей проблемы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10545889" name="TextBox 710545888"/>
          <p:cNvSpPr txBox="1"/>
          <p:nvPr/>
        </p:nvSpPr>
        <p:spPr bwMode="auto">
          <a:xfrm>
            <a:off x="11262500" y="318060"/>
            <a:ext cx="495090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r">
              <a:lnSpc>
                <a:spcPct val="100000"/>
              </a:lnSpc>
              <a:defRPr/>
            </a:pPr>
            <a:r>
              <a:rPr lang="ru-RU" sz="1600">
                <a:solidFill>
                  <a:srgbClr val="A1C5FF"/>
                </a:solidFill>
                <a:latin typeface="Aptos"/>
                <a:ea typeface="Roboto"/>
                <a:cs typeface="Roboto"/>
              </a:rPr>
              <a:t>02</a:t>
            </a:r>
            <a:endParaRPr sz="1600">
              <a:solidFill>
                <a:srgbClr val="A1C5FF"/>
              </a:solidFill>
              <a:latin typeface="Aptos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17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8060509" name="Прямоугольник 968060508"/>
          <p:cNvSpPr/>
          <p:nvPr/>
        </p:nvSpPr>
        <p:spPr bwMode="auto">
          <a:xfrm flipH="1">
            <a:off x="6660630" y="-9524"/>
            <a:ext cx="5531364" cy="687865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TextBox 7"/>
          <p:cNvSpPr txBox="1"/>
          <p:nvPr/>
        </p:nvSpPr>
        <p:spPr bwMode="auto">
          <a:xfrm>
            <a:off x="439735" y="299018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36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Решение</a:t>
            </a:r>
            <a:endParaRPr sz="3200" b="1">
              <a:solidFill>
                <a:schemeClr val="bg1"/>
              </a:solidFill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9" name="TextBox 15"/>
          <p:cNvSpPr txBox="1"/>
          <p:nvPr/>
        </p:nvSpPr>
        <p:spPr bwMode="auto">
          <a:xfrm>
            <a:off x="439733" y="2046814"/>
            <a:ext cx="5922032" cy="1413557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0000"/>
              </a:lnSpc>
              <a:buClr>
                <a:srgbClr val="0000FF"/>
              </a:buClr>
              <a:buSzPct val="200000"/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определяет тип документа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, </a:t>
            </a: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извлекает ключевые реквизиты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, </a:t>
            </a: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находит нормативные ссылки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и возвращает структурированный отчёт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0" name="TextBox 15"/>
          <p:cNvSpPr txBox="1"/>
          <p:nvPr/>
        </p:nvSpPr>
        <p:spPr bwMode="auto">
          <a:xfrm>
            <a:off x="7053052" y="2253871"/>
            <a:ext cx="4860814" cy="1485900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1600">
                <a:latin typeface="Aptos"/>
                <a:ea typeface="Roboto"/>
                <a:cs typeface="Roboto"/>
              </a:rPr>
              <a:t>Фото решения (при наличии)</a:t>
            </a:r>
            <a:endParaRPr sz="1600"/>
          </a:p>
        </p:txBody>
      </p:sp>
      <p:sp>
        <p:nvSpPr>
          <p:cNvPr id="935681763" name="TextBox 15"/>
          <p:cNvSpPr txBox="1"/>
          <p:nvPr/>
        </p:nvSpPr>
        <p:spPr bwMode="auto">
          <a:xfrm>
            <a:off x="439734" y="3161129"/>
            <a:ext cx="5922031" cy="651587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3878" indent="-283878">
              <a:lnSpc>
                <a:spcPct val="150000"/>
              </a:lnSpc>
              <a:buFont typeface="Arial"/>
              <a:buChar char="–"/>
              <a:defRPr/>
            </a:pPr>
            <a:r>
              <a:rPr lang="ru-RU" sz="1600" dirty="0">
                <a:solidFill>
                  <a:schemeClr val="bg1"/>
                </a:solidFill>
              </a:rPr>
              <a:t>точность классификации ≥ 92%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2051663906" name="TextBox 18"/>
          <p:cNvSpPr txBox="1"/>
          <p:nvPr/>
        </p:nvSpPr>
        <p:spPr bwMode="auto">
          <a:xfrm>
            <a:off x="439734" y="4221655"/>
            <a:ext cx="5922031" cy="651587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3878" indent="-283878">
              <a:lnSpc>
                <a:spcPct val="150000"/>
              </a:lnSpc>
              <a:buFont typeface="Arial"/>
              <a:buChar char="–"/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поддержка российских ГОСТов и законодательства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771095664" name="TextBox 19"/>
          <p:cNvSpPr txBox="1"/>
          <p:nvPr/>
        </p:nvSpPr>
        <p:spPr bwMode="auto">
          <a:xfrm>
            <a:off x="439734" y="5260203"/>
            <a:ext cx="5922031" cy="651587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3878" indent="-283878">
              <a:lnSpc>
                <a:spcPct val="150000"/>
              </a:lnSpc>
              <a:buFont typeface="Arial"/>
              <a:buChar char="–"/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простая интеграция через REST API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447787925" name="TextBox 15"/>
          <p:cNvSpPr txBox="1"/>
          <p:nvPr/>
        </p:nvSpPr>
        <p:spPr bwMode="auto">
          <a:xfrm>
            <a:off x="439734" y="1104579"/>
            <a:ext cx="5595439" cy="721045"/>
          </a:xfrm>
          <a:prstGeom prst="rect">
            <a:avLst/>
          </a:prstGeom>
        </p:spPr>
        <p:txBody>
          <a:bodyPr vertOverflow="overflow" horzOverflow="overflow" vert="horz" wrap="square" lIns="0" tIns="0" rIns="0" bIns="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1"/>
                </a:solidFill>
                <a:latin typeface="Aptos SemiBold"/>
                <a:ea typeface="Roboto"/>
                <a:cs typeface="Roboto"/>
              </a:rPr>
              <a:t>Наше решение - это </a:t>
            </a:r>
            <a:r>
              <a:rPr lang="ru-RU" sz="2800" b="1" dirty="0" err="1">
                <a:solidFill>
                  <a:schemeClr val="bg1"/>
                </a:solidFill>
                <a:latin typeface="Aptos SemiBold"/>
                <a:ea typeface="Roboto"/>
                <a:cs typeface="Roboto"/>
              </a:rPr>
              <a:t>микросервис</a:t>
            </a:r>
            <a:r>
              <a:rPr lang="ru-RU" sz="2800" b="1" dirty="0">
                <a:solidFill>
                  <a:schemeClr val="bg1"/>
                </a:solidFill>
                <a:latin typeface="Aptos SemiBold"/>
                <a:ea typeface="Roboto"/>
                <a:cs typeface="Roboto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Aptos SemiBold"/>
                <a:ea typeface="Roboto"/>
                <a:cs typeface="Roboto"/>
              </a:rPr>
              <a:t>Лексия</a:t>
            </a:r>
            <a:r>
              <a:rPr lang="ru-RU" sz="2800" b="1" dirty="0">
                <a:solidFill>
                  <a:schemeClr val="bg1"/>
                </a:solidFill>
                <a:latin typeface="Aptos SemiBold"/>
                <a:ea typeface="Roboto"/>
                <a:cs typeface="Roboto"/>
              </a:rPr>
              <a:t>, который</a:t>
            </a:r>
          </a:p>
        </p:txBody>
      </p:sp>
      <p:sp>
        <p:nvSpPr>
          <p:cNvPr id="1299521927" name="TextBox 1299521926"/>
          <p:cNvSpPr txBox="1"/>
          <p:nvPr/>
        </p:nvSpPr>
        <p:spPr bwMode="auto">
          <a:xfrm>
            <a:off x="11262500" y="318060"/>
            <a:ext cx="495090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r">
              <a:lnSpc>
                <a:spcPct val="100000"/>
              </a:lnSpc>
              <a:defRPr/>
            </a:pPr>
            <a:r>
              <a:rPr lang="ru-RU" sz="1600">
                <a:solidFill>
                  <a:srgbClr val="A1C5FF"/>
                </a:solidFill>
                <a:latin typeface="Aptos"/>
                <a:ea typeface="Roboto"/>
                <a:cs typeface="Roboto"/>
              </a:rPr>
              <a:t>03</a:t>
            </a:r>
            <a:endParaRPr sz="1600">
              <a:solidFill>
                <a:srgbClr val="A1C5FF"/>
              </a:solidFill>
              <a:latin typeface="Aptos"/>
              <a:ea typeface="Roboto"/>
              <a:cs typeface="Roboto"/>
            </a:endParaRPr>
          </a:p>
        </p:txBody>
      </p:sp>
      <p:pic>
        <p:nvPicPr>
          <p:cNvPr id="2" name="Рисунок 1" descr="Изображение выглядит как текст, снимок экрана, число, Параллельн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816FCE5-EEB0-8981-B5DD-60082C353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657771" y="1465101"/>
            <a:ext cx="5534223" cy="42247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17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 bwMode="auto">
          <a:xfrm>
            <a:off x="406608" y="328070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  <a:defRPr/>
            </a:pPr>
            <a:r>
              <a:rPr lang="ru-RU" sz="36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Принцип работы</a:t>
            </a:r>
            <a:endParaRPr sz="3600" b="1">
              <a:solidFill>
                <a:schemeClr val="bg1"/>
              </a:solidFill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9" name="TextBox 15"/>
          <p:cNvSpPr txBox="1"/>
          <p:nvPr/>
        </p:nvSpPr>
        <p:spPr bwMode="auto">
          <a:xfrm>
            <a:off x="406608" y="975783"/>
            <a:ext cx="11378781" cy="169333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0000"/>
              </a:lnSpc>
              <a:buClr>
                <a:srgbClr val="0000FF"/>
              </a:buClr>
              <a:buSzPct val="200000"/>
              <a:defRPr/>
            </a:pPr>
            <a:r>
              <a:rPr lang="ru-RU" sz="24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технологический стек и принцип работы предлагаемого решения представлены ниже</a:t>
            </a:r>
            <a:r>
              <a:rPr lang="en-US" sz="24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: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208666300" name="Скругленный прямоугольник 1208666299"/>
          <p:cNvSpPr/>
          <p:nvPr/>
        </p:nvSpPr>
        <p:spPr bwMode="auto">
          <a:xfrm>
            <a:off x="406607" y="1988343"/>
            <a:ext cx="11378781" cy="4583904"/>
          </a:xfrm>
          <a:prstGeom prst="roundRect">
            <a:avLst>
              <a:gd name="adj" fmla="val 2951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3065518" name="TextBox 15"/>
          <p:cNvSpPr txBox="1"/>
          <p:nvPr/>
        </p:nvSpPr>
        <p:spPr bwMode="auto">
          <a:xfrm>
            <a:off x="649282" y="2292844"/>
            <a:ext cx="5114727" cy="1693331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14999"/>
              </a:lnSpc>
              <a:defRPr/>
            </a:pPr>
            <a:r>
              <a:rPr lang="ru-RU" sz="28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Технологический стек</a:t>
            </a:r>
          </a:p>
          <a:p>
            <a:pPr marL="283878" indent="-283878">
              <a:lnSpc>
                <a:spcPct val="114999"/>
              </a:lnSpc>
              <a:buFont typeface="Arial"/>
              <a:buChar char="–"/>
              <a:defRPr/>
            </a:pP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OCR: </a:t>
            </a:r>
            <a:r>
              <a:rPr lang="en-US" sz="16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PyMuPDF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pdfplumber</a:t>
            </a:r>
            <a:endParaRPr lang="en-US" sz="1600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  <a:p>
            <a:pPr marL="283878" indent="-283878">
              <a:lnSpc>
                <a:spcPct val="114999"/>
              </a:lnSpc>
              <a:buFont typeface="Arial"/>
              <a:buChar char="–"/>
              <a:defRPr/>
            </a:pP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NLP: </a:t>
            </a:r>
            <a:r>
              <a:rPr lang="en-US" sz="16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spaCy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+ fine-tuned </a:t>
            </a:r>
            <a:r>
              <a:rPr lang="en-US" sz="16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ruBERT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на корпусе судебных решений</a:t>
            </a:r>
          </a:p>
          <a:p>
            <a:pPr marL="283878" indent="-283878">
              <a:lnSpc>
                <a:spcPct val="114999"/>
              </a:lnSpc>
              <a:buFont typeface="Arial"/>
              <a:buChar char="–"/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хранение норм: 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PostgreSQL + </a:t>
            </a: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полнотекстовый поиск</a:t>
            </a:r>
          </a:p>
          <a:p>
            <a:pPr marL="283878" indent="-283878">
              <a:lnSpc>
                <a:spcPct val="114999"/>
              </a:lnSpc>
              <a:buFont typeface="Arial"/>
              <a:buChar char="–"/>
              <a:defRPr/>
            </a:pP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API: </a:t>
            </a:r>
            <a:r>
              <a:rPr lang="en-US" sz="16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FastAPI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, Docker, </a:t>
            </a:r>
            <a:r>
              <a:rPr lang="en-US" sz="16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OpenAPI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-spec</a:t>
            </a:r>
          </a:p>
          <a:p>
            <a:pPr marL="283878" indent="-283878">
              <a:lnSpc>
                <a:spcPct val="114999"/>
              </a:lnSpc>
              <a:buFont typeface="Arial"/>
              <a:buChar char="–"/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Экспорт: 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pandas + </a:t>
            </a:r>
            <a:r>
              <a:rPr lang="en-US" sz="16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openpyxl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844726485" name="TextBox 15"/>
          <p:cNvSpPr txBox="1"/>
          <p:nvPr/>
        </p:nvSpPr>
        <p:spPr bwMode="auto">
          <a:xfrm>
            <a:off x="6183987" y="2126469"/>
            <a:ext cx="5181423" cy="2026080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14999"/>
              </a:lnSpc>
              <a:defRPr/>
            </a:pPr>
            <a:r>
              <a:rPr lang="ru-RU" sz="24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Принцип работы</a:t>
            </a:r>
          </a:p>
          <a:p>
            <a:pPr marL="283878" indent="-283878">
              <a:lnSpc>
                <a:spcPct val="114999"/>
              </a:lnSpc>
              <a:buFont typeface="Arial"/>
              <a:buChar char="–"/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Пользователь отправляет PDF через API</a:t>
            </a:r>
          </a:p>
          <a:p>
            <a:pPr marL="283878" indent="-283878">
              <a:lnSpc>
                <a:spcPct val="114999"/>
              </a:lnSpc>
              <a:buFont typeface="Arial"/>
              <a:buChar char="–"/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Система распознаёт текст и применяет NLP-модель</a:t>
            </a:r>
          </a:p>
          <a:p>
            <a:pPr marL="283878" indent="-283878">
              <a:lnSpc>
                <a:spcPct val="114999"/>
              </a:lnSpc>
              <a:buFont typeface="Arial"/>
              <a:buChar char="–"/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Извлекаются сущности и определяется тип документа</a:t>
            </a:r>
          </a:p>
          <a:p>
            <a:pPr marL="283878" indent="-283878">
              <a:lnSpc>
                <a:spcPct val="114999"/>
              </a:lnSpc>
              <a:buFont typeface="Arial"/>
              <a:buChar char="–"/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Результат возвращается в JSON или Excel</a:t>
            </a:r>
          </a:p>
          <a:p>
            <a:pPr marL="283878" indent="-283878">
              <a:lnSpc>
                <a:spcPct val="114999"/>
              </a:lnSpc>
              <a:buFont typeface="Arial"/>
              <a:buChar char="–"/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(Опционально) интеграция с DMS (1С, </a:t>
            </a:r>
            <a:r>
              <a:rPr lang="ru-RU" sz="16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Диадок</a:t>
            </a: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и др.)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677954682" name="TextBox 1677954681"/>
          <p:cNvSpPr txBox="1"/>
          <p:nvPr/>
        </p:nvSpPr>
        <p:spPr bwMode="auto">
          <a:xfrm>
            <a:off x="11262500" y="318060"/>
            <a:ext cx="495090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r">
              <a:lnSpc>
                <a:spcPct val="100000"/>
              </a:lnSpc>
              <a:defRPr/>
            </a:pPr>
            <a:r>
              <a:rPr lang="ru-RU" sz="1600">
                <a:solidFill>
                  <a:srgbClr val="A1C5FF"/>
                </a:solidFill>
                <a:latin typeface="Aptos"/>
                <a:ea typeface="Roboto"/>
                <a:cs typeface="Roboto"/>
              </a:rPr>
              <a:t>04</a:t>
            </a:r>
            <a:endParaRPr sz="1600">
              <a:solidFill>
                <a:srgbClr val="A1C5FF"/>
              </a:solidFill>
              <a:latin typeface="Aptos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3F0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 bwMode="auto">
          <a:xfrm>
            <a:off x="496887" y="323849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  <a:defRPr/>
            </a:pPr>
            <a:r>
              <a:rPr lang="ru-RU" sz="3600" b="1">
                <a:solidFill>
                  <a:srgbClr val="073B85"/>
                </a:solidFill>
                <a:latin typeface="Aptos SemiBold"/>
                <a:ea typeface="Gilroy Bold"/>
                <a:cs typeface="Times New Roman"/>
              </a:rPr>
              <a:t>Рынок</a:t>
            </a:r>
            <a:endParaRPr sz="3600" b="1">
              <a:solidFill>
                <a:srgbClr val="073B85"/>
              </a:solidFill>
              <a:latin typeface="Aptos SemiBold"/>
              <a:ea typeface="Gilroy Bold"/>
              <a:cs typeface="Times New Roman"/>
            </a:endParaRPr>
          </a:p>
        </p:txBody>
      </p:sp>
      <p:graphicFrame>
        <p:nvGraphicFramePr>
          <p:cNvPr id="69" name="Схема 68"/>
          <p:cNvGraphicFramePr>
            <a:graphicFrameLocks/>
          </p:cNvGraphicFramePr>
          <p:nvPr/>
        </p:nvGraphicFramePr>
        <p:xfrm>
          <a:off x="3680714" y="1080122"/>
          <a:ext cx="4836159" cy="5020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4" name="TextBox 15"/>
          <p:cNvSpPr txBox="1"/>
          <p:nvPr/>
        </p:nvSpPr>
        <p:spPr bwMode="auto">
          <a:xfrm>
            <a:off x="7431455" y="781062"/>
            <a:ext cx="3352799" cy="66673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4999"/>
              </a:lnSpc>
              <a:buClr>
                <a:srgbClr val="0000FF"/>
              </a:buClr>
              <a:buSzPct val="200000"/>
              <a:defRPr/>
            </a:pPr>
            <a:r>
              <a:rPr lang="ru-RU" sz="1600" dirty="0">
                <a:solidFill>
                  <a:srgbClr val="232323"/>
                </a:solidFill>
                <a:latin typeface="Aptos"/>
                <a:ea typeface="Roboto"/>
                <a:cs typeface="Roboto"/>
              </a:rPr>
              <a:t>Весь российский рынок </a:t>
            </a:r>
            <a:r>
              <a:rPr lang="ru-RU" sz="1600" dirty="0" err="1">
                <a:solidFill>
                  <a:srgbClr val="232323"/>
                </a:solidFill>
                <a:latin typeface="Aptos"/>
                <a:ea typeface="Roboto"/>
                <a:cs typeface="Roboto"/>
              </a:rPr>
              <a:t>LegalTech</a:t>
            </a:r>
            <a:r>
              <a:rPr lang="ru-RU" sz="1600" dirty="0">
                <a:solidFill>
                  <a:srgbClr val="232323"/>
                </a:solidFill>
                <a:latin typeface="Aptos"/>
                <a:ea typeface="Roboto"/>
                <a:cs typeface="Roboto"/>
              </a:rPr>
              <a:t>  ~38 млрд ₽</a:t>
            </a:r>
            <a:endParaRPr lang="en-US" sz="1600" dirty="0">
              <a:solidFill>
                <a:srgbClr val="232323"/>
              </a:solidFill>
              <a:latin typeface="Aptos"/>
              <a:ea typeface="Roboto"/>
              <a:cs typeface="Roboto"/>
            </a:endParaRPr>
          </a:p>
        </p:txBody>
      </p:sp>
      <p:sp>
        <p:nvSpPr>
          <p:cNvPr id="75" name="TextBox 15"/>
          <p:cNvSpPr txBox="1"/>
          <p:nvPr/>
        </p:nvSpPr>
        <p:spPr bwMode="auto">
          <a:xfrm>
            <a:off x="439737" y="1786451"/>
            <a:ext cx="3352800" cy="85682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4999"/>
              </a:lnSpc>
              <a:buClr>
                <a:srgbClr val="0000FF"/>
              </a:buClr>
              <a:buSzPct val="200000"/>
              <a:defRPr/>
            </a:pPr>
            <a:r>
              <a:rPr lang="ru-RU" sz="1600" dirty="0">
                <a:solidFill>
                  <a:srgbClr val="232323"/>
                </a:solidFill>
                <a:latin typeface="Aptos"/>
                <a:ea typeface="Roboto"/>
                <a:cs typeface="Roboto"/>
              </a:rPr>
              <a:t>Сегмент B2B-аналитики документов  ~9 млрд ₽</a:t>
            </a:r>
          </a:p>
          <a:p>
            <a:pPr>
              <a:lnSpc>
                <a:spcPct val="114999"/>
              </a:lnSpc>
              <a:buClr>
                <a:srgbClr val="0000FF"/>
              </a:buClr>
              <a:buSzPct val="200000"/>
              <a:defRPr/>
            </a:pPr>
            <a:r>
              <a:rPr lang="ru-RU" sz="1600" dirty="0">
                <a:solidFill>
                  <a:srgbClr val="232323"/>
                </a:solidFill>
                <a:latin typeface="Aptos"/>
                <a:ea typeface="Roboto"/>
                <a:cs typeface="Roboto"/>
              </a:rPr>
              <a:t>(юридические департаменты, госструктуры, </a:t>
            </a:r>
            <a:r>
              <a:rPr lang="en-US" sz="1600" dirty="0">
                <a:solidFill>
                  <a:srgbClr val="232323"/>
                </a:solidFill>
                <a:latin typeface="Aptos"/>
                <a:ea typeface="Roboto"/>
                <a:cs typeface="Roboto"/>
              </a:rPr>
              <a:t>DMS-</a:t>
            </a:r>
            <a:r>
              <a:rPr lang="ru-RU" sz="1600" dirty="0">
                <a:solidFill>
                  <a:srgbClr val="232323"/>
                </a:solidFill>
                <a:latin typeface="Aptos"/>
                <a:ea typeface="Roboto"/>
                <a:cs typeface="Roboto"/>
              </a:rPr>
              <a:t>провайдеры)</a:t>
            </a:r>
            <a:endParaRPr sz="1600" dirty="0">
              <a:solidFill>
                <a:srgbClr val="232323"/>
              </a:solidFill>
              <a:latin typeface="Aptos"/>
              <a:ea typeface="Roboto"/>
              <a:cs typeface="Roboto"/>
            </a:endParaRPr>
          </a:p>
        </p:txBody>
      </p:sp>
      <p:sp>
        <p:nvSpPr>
          <p:cNvPr id="76" name="TextBox 15"/>
          <p:cNvSpPr txBox="1"/>
          <p:nvPr/>
        </p:nvSpPr>
        <p:spPr bwMode="auto">
          <a:xfrm>
            <a:off x="8632042" y="3486994"/>
            <a:ext cx="3100812" cy="85682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4999"/>
              </a:lnSpc>
              <a:buClr>
                <a:srgbClr val="0000FF"/>
              </a:buClr>
              <a:buSzPct val="200000"/>
              <a:defRPr/>
            </a:pPr>
            <a:r>
              <a:rPr lang="ru-RU" sz="1600" dirty="0">
                <a:solidFill>
                  <a:srgbClr val="232323"/>
                </a:solidFill>
                <a:latin typeface="Aptos"/>
                <a:ea typeface="Roboto"/>
                <a:cs typeface="Roboto"/>
              </a:rPr>
              <a:t>Целевой сегмент на первые 2 года ~450 млн ₽</a:t>
            </a:r>
          </a:p>
          <a:p>
            <a:pPr>
              <a:lnSpc>
                <a:spcPct val="114999"/>
              </a:lnSpc>
              <a:buClr>
                <a:srgbClr val="0000FF"/>
              </a:buClr>
              <a:buSzPct val="200000"/>
              <a:defRPr/>
            </a:pPr>
            <a:r>
              <a:rPr lang="ru-RU" sz="1600" dirty="0">
                <a:solidFill>
                  <a:srgbClr val="232323"/>
                </a:solidFill>
                <a:latin typeface="Aptos"/>
                <a:ea typeface="Roboto"/>
                <a:cs typeface="Roboto"/>
              </a:rPr>
              <a:t>(10 DMS-платформ × 45 млн ₽/год в среднем)</a:t>
            </a:r>
            <a:endParaRPr sz="1600" dirty="0">
              <a:solidFill>
                <a:srgbClr val="232323"/>
              </a:solidFill>
              <a:latin typeface="Aptos"/>
              <a:ea typeface="Roboto"/>
              <a:cs typeface="Roboto"/>
            </a:endParaRPr>
          </a:p>
        </p:txBody>
      </p:sp>
      <p:sp>
        <p:nvSpPr>
          <p:cNvPr id="78" name="TextBox 15"/>
          <p:cNvSpPr txBox="1"/>
          <p:nvPr/>
        </p:nvSpPr>
        <p:spPr bwMode="auto">
          <a:xfrm>
            <a:off x="439737" y="6351042"/>
            <a:ext cx="9554671" cy="339527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0000"/>
              </a:lnSpc>
              <a:buClr>
                <a:srgbClr val="0000FF"/>
              </a:buClr>
              <a:buSzPct val="200000"/>
              <a:defRPr/>
            </a:pPr>
            <a:r>
              <a:rPr lang="en-US" sz="1400" dirty="0">
                <a:solidFill>
                  <a:srgbClr val="232323"/>
                </a:solidFill>
                <a:latin typeface="Aptos"/>
                <a:ea typeface="Roboto"/>
                <a:cs typeface="Roboto"/>
              </a:rPr>
              <a:t>*</a:t>
            </a:r>
            <a:r>
              <a:rPr lang="ru-RU" sz="1400" dirty="0">
                <a:solidFill>
                  <a:srgbClr val="232323"/>
                </a:solidFill>
                <a:latin typeface="Aptos"/>
                <a:ea typeface="Roboto"/>
                <a:cs typeface="Roboto"/>
              </a:rPr>
              <a:t> </a:t>
            </a:r>
            <a:r>
              <a:rPr lang="ru-RU" sz="1400" dirty="0" err="1">
                <a:solidFill>
                  <a:srgbClr val="232323"/>
                </a:solidFill>
                <a:latin typeface="Aptos"/>
                <a:ea typeface="Roboto"/>
                <a:cs typeface="Roboto"/>
              </a:rPr>
              <a:t>TAdviser</a:t>
            </a:r>
            <a:r>
              <a:rPr lang="ru-RU" sz="1400" dirty="0">
                <a:solidFill>
                  <a:srgbClr val="232323"/>
                </a:solidFill>
                <a:latin typeface="Aptos"/>
                <a:ea typeface="Roboto"/>
                <a:cs typeface="Roboto"/>
              </a:rPr>
              <a:t>, VC.ru, Росстат, внутренние расчеты</a:t>
            </a:r>
            <a:endParaRPr dirty="0">
              <a:solidFill>
                <a:srgbClr val="232323"/>
              </a:solidFill>
            </a:endParaRPr>
          </a:p>
        </p:txBody>
      </p:sp>
      <p:sp>
        <p:nvSpPr>
          <p:cNvPr id="1578946194" name="Соединитель 1578946193"/>
          <p:cNvSpPr/>
          <p:nvPr/>
        </p:nvSpPr>
        <p:spPr bwMode="auto">
          <a:xfrm>
            <a:off x="7312233" y="2066924"/>
            <a:ext cx="228600" cy="247649"/>
          </a:xfrm>
          <a:prstGeom prst="flowChartConnector">
            <a:avLst/>
          </a:prstGeom>
          <a:solidFill>
            <a:srgbClr val="073B8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2" name="Соединительная линия уступом 1"/>
          <p:cNvCxnSpPr>
            <a:cxnSpLocks/>
          </p:cNvCxnSpPr>
          <p:nvPr/>
        </p:nvCxnSpPr>
        <p:spPr bwMode="auto">
          <a:xfrm rot="16199969">
            <a:off x="8813534" y="96191"/>
            <a:ext cx="571287" cy="3370147"/>
          </a:xfrm>
          <a:prstGeom prst="bentConnector2">
            <a:avLst/>
          </a:prstGeom>
          <a:ln w="38099" cap="flat" cmpd="sng" algn="ctr">
            <a:solidFill>
              <a:srgbClr val="073B85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9205817" name="Соединитель 549205816"/>
          <p:cNvSpPr/>
          <p:nvPr/>
        </p:nvSpPr>
        <p:spPr bwMode="auto">
          <a:xfrm>
            <a:off x="6778832" y="5286373"/>
            <a:ext cx="228600" cy="247648"/>
          </a:xfrm>
          <a:prstGeom prst="flowChartConnector">
            <a:avLst/>
          </a:prstGeom>
          <a:solidFill>
            <a:srgbClr val="073B8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819650897" name="Соединительная линия уступом 819650896"/>
          <p:cNvCxnSpPr>
            <a:cxnSpLocks/>
          </p:cNvCxnSpPr>
          <p:nvPr/>
        </p:nvCxnSpPr>
        <p:spPr bwMode="auto">
          <a:xfrm rot="16199932">
            <a:off x="9037809" y="2711595"/>
            <a:ext cx="553902" cy="4843259"/>
          </a:xfrm>
          <a:prstGeom prst="bentConnector2">
            <a:avLst/>
          </a:prstGeom>
          <a:ln w="38099" cap="flat" cmpd="sng" algn="ctr">
            <a:solidFill>
              <a:srgbClr val="073B85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2919121" name="Соединитель 312919120"/>
          <p:cNvSpPr/>
          <p:nvPr/>
        </p:nvSpPr>
        <p:spPr bwMode="auto">
          <a:xfrm>
            <a:off x="4779852" y="3313670"/>
            <a:ext cx="228600" cy="247648"/>
          </a:xfrm>
          <a:prstGeom prst="flowChartConnector">
            <a:avLst/>
          </a:prstGeom>
          <a:solidFill>
            <a:srgbClr val="073B8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1909214876" name="Соединительная линия уступом 1909214875"/>
          <p:cNvCxnSpPr>
            <a:cxnSpLocks/>
          </p:cNvCxnSpPr>
          <p:nvPr/>
        </p:nvCxnSpPr>
        <p:spPr bwMode="auto">
          <a:xfrm rot="16199932" flipV="1">
            <a:off x="2399700" y="1001833"/>
            <a:ext cx="553901" cy="4434998"/>
          </a:xfrm>
          <a:prstGeom prst="bentConnector2">
            <a:avLst/>
          </a:prstGeom>
          <a:ln w="38099" cap="flat" cmpd="sng" algn="ctr">
            <a:solidFill>
              <a:srgbClr val="073B85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0161681" name="TextBox 1070161680"/>
          <p:cNvSpPr txBox="1"/>
          <p:nvPr/>
        </p:nvSpPr>
        <p:spPr bwMode="auto">
          <a:xfrm>
            <a:off x="11262500" y="318060"/>
            <a:ext cx="495090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r">
              <a:lnSpc>
                <a:spcPct val="100000"/>
              </a:lnSpc>
              <a:defRPr/>
            </a:pPr>
            <a:r>
              <a:rPr lang="ru-RU" sz="1600">
                <a:solidFill>
                  <a:srgbClr val="A1C5FF"/>
                </a:solidFill>
                <a:latin typeface="Aptos"/>
                <a:ea typeface="Roboto"/>
                <a:cs typeface="Roboto"/>
              </a:rPr>
              <a:t>05</a:t>
            </a:r>
            <a:endParaRPr sz="1600">
              <a:solidFill>
                <a:srgbClr val="A1C5FF"/>
              </a:solidFill>
              <a:latin typeface="Aptos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17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 bwMode="auto">
          <a:xfrm>
            <a:off x="3417297" y="304799"/>
            <a:ext cx="5357403" cy="45721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36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Конкурентный анализ</a:t>
            </a:r>
            <a:endParaRPr sz="3600" b="1"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2080870948" name="Скругленный прямоугольник 2080870947"/>
          <p:cNvSpPr/>
          <p:nvPr/>
        </p:nvSpPr>
        <p:spPr bwMode="auto">
          <a:xfrm>
            <a:off x="97199" y="1049864"/>
            <a:ext cx="2373955" cy="1355197"/>
          </a:xfrm>
          <a:prstGeom prst="roundRect">
            <a:avLst>
              <a:gd name="adj" fmla="val 2715"/>
            </a:avLst>
          </a:prstGeom>
          <a:solidFill>
            <a:srgbClr val="94C8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dirty="0"/>
              <a:t>Проект/Продукт</a:t>
            </a:r>
            <a:endParaRPr dirty="0"/>
          </a:p>
        </p:txBody>
      </p:sp>
      <p:sp>
        <p:nvSpPr>
          <p:cNvPr id="131419942" name="Скругленный прямоугольник 131419941"/>
          <p:cNvSpPr/>
          <p:nvPr/>
        </p:nvSpPr>
        <p:spPr bwMode="auto">
          <a:xfrm>
            <a:off x="2502262" y="1049864"/>
            <a:ext cx="2373955" cy="1355197"/>
          </a:xfrm>
          <a:prstGeom prst="roundRect">
            <a:avLst>
              <a:gd name="adj" fmla="val 2715"/>
            </a:avLst>
          </a:prstGeom>
          <a:solidFill>
            <a:srgbClr val="94C8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dirty="0"/>
              <a:t>Тип решения</a:t>
            </a:r>
            <a:endParaRPr dirty="0"/>
          </a:p>
        </p:txBody>
      </p:sp>
      <p:sp>
        <p:nvSpPr>
          <p:cNvPr id="121839440" name="Скругленный прямоугольник 121839439"/>
          <p:cNvSpPr/>
          <p:nvPr/>
        </p:nvSpPr>
        <p:spPr bwMode="auto">
          <a:xfrm>
            <a:off x="4907324" y="1049864"/>
            <a:ext cx="2373955" cy="1355197"/>
          </a:xfrm>
          <a:prstGeom prst="roundRect">
            <a:avLst>
              <a:gd name="adj" fmla="val 2715"/>
            </a:avLst>
          </a:prstGeom>
          <a:solidFill>
            <a:srgbClr val="94C8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dirty="0"/>
              <a:t>Ключевые функции</a:t>
            </a:r>
            <a:endParaRPr dirty="0"/>
          </a:p>
        </p:txBody>
      </p:sp>
      <p:sp>
        <p:nvSpPr>
          <p:cNvPr id="1814892665" name="Скругленный прямоугольник 1814892664"/>
          <p:cNvSpPr/>
          <p:nvPr/>
        </p:nvSpPr>
        <p:spPr bwMode="auto">
          <a:xfrm>
            <a:off x="7312386" y="1049864"/>
            <a:ext cx="2373955" cy="1355197"/>
          </a:xfrm>
          <a:prstGeom prst="roundRect">
            <a:avLst>
              <a:gd name="adj" fmla="val 2715"/>
            </a:avLst>
          </a:prstGeom>
          <a:solidFill>
            <a:srgbClr val="94C8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dirty="0"/>
              <a:t>Ограничения</a:t>
            </a:r>
            <a:endParaRPr dirty="0"/>
          </a:p>
        </p:txBody>
      </p:sp>
      <p:sp>
        <p:nvSpPr>
          <p:cNvPr id="1161214261" name="Скругленный прямоугольник 1161214260"/>
          <p:cNvSpPr/>
          <p:nvPr/>
        </p:nvSpPr>
        <p:spPr bwMode="auto">
          <a:xfrm>
            <a:off x="9717448" y="1049864"/>
            <a:ext cx="2373955" cy="1355197"/>
          </a:xfrm>
          <a:prstGeom prst="roundRect">
            <a:avLst>
              <a:gd name="adj" fmla="val 2715"/>
            </a:avLst>
          </a:prstGeom>
          <a:solidFill>
            <a:srgbClr val="94C8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dirty="0"/>
              <a:t>Чем мы отличаемся/лучше</a:t>
            </a:r>
            <a:endParaRPr dirty="0"/>
          </a:p>
        </p:txBody>
      </p:sp>
      <p:sp>
        <p:nvSpPr>
          <p:cNvPr id="1676447946" name="Скругленный прямоугольник 1676447945"/>
          <p:cNvSpPr/>
          <p:nvPr/>
        </p:nvSpPr>
        <p:spPr bwMode="auto">
          <a:xfrm>
            <a:off x="97199" y="2428786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dirty="0"/>
              <a:t>Крупные СТС</a:t>
            </a:r>
            <a:br>
              <a:rPr lang="ru-RU" dirty="0"/>
            </a:br>
            <a:r>
              <a:rPr lang="ru-RU" dirty="0"/>
              <a:t>Консультант плюс/Гарант</a:t>
            </a:r>
            <a:endParaRPr dirty="0"/>
          </a:p>
        </p:txBody>
      </p:sp>
      <p:sp>
        <p:nvSpPr>
          <p:cNvPr id="1189042901" name="Скругленный прямоугольник 1189042900"/>
          <p:cNvSpPr/>
          <p:nvPr/>
        </p:nvSpPr>
        <p:spPr bwMode="auto">
          <a:xfrm>
            <a:off x="97199" y="3807706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600" dirty="0"/>
              <a:t>Онлайн-</a:t>
            </a:r>
            <a:r>
              <a:rPr lang="en-US" sz="1600" dirty="0"/>
              <a:t>LegalTech-</a:t>
            </a:r>
            <a:r>
              <a:rPr lang="ru-RU" sz="1600" dirty="0"/>
              <a:t>сервисы</a:t>
            </a:r>
            <a:br>
              <a:rPr lang="ru-RU" sz="1600" dirty="0"/>
            </a:br>
            <a:r>
              <a:rPr lang="en-US" sz="1600" dirty="0" err="1"/>
              <a:t>SberLegal</a:t>
            </a:r>
            <a:r>
              <a:rPr lang="ru-RU" sz="1600" dirty="0"/>
              <a:t>, иные типовые конструктора договоров</a:t>
            </a:r>
            <a:endParaRPr sz="1600" dirty="0"/>
          </a:p>
        </p:txBody>
      </p:sp>
      <p:sp>
        <p:nvSpPr>
          <p:cNvPr id="1221923088" name="Скругленный прямоугольник 1221923087"/>
          <p:cNvSpPr/>
          <p:nvPr/>
        </p:nvSpPr>
        <p:spPr bwMode="auto">
          <a:xfrm>
            <a:off x="97198" y="5186625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600" dirty="0"/>
              <a:t>Небольшие лаборатории</a:t>
            </a:r>
            <a:br>
              <a:rPr lang="ru-RU" sz="1600" dirty="0"/>
            </a:br>
            <a:r>
              <a:rPr lang="ru-RU" sz="1600" dirty="0"/>
              <a:t>(</a:t>
            </a:r>
            <a:r>
              <a:rPr lang="en-US" sz="1600" dirty="0" err="1"/>
              <a:t>Noroots</a:t>
            </a:r>
            <a:r>
              <a:rPr lang="en-US" sz="1600" dirty="0"/>
              <a:t>, Contract, </a:t>
            </a:r>
            <a:r>
              <a:rPr lang="en-US" sz="1600" dirty="0" err="1"/>
              <a:t>ExplainLaw</a:t>
            </a:r>
            <a:r>
              <a:rPr lang="en-US" sz="1600" dirty="0"/>
              <a:t>, </a:t>
            </a:r>
            <a:r>
              <a:rPr lang="ru-RU" sz="1600" dirty="0" err="1"/>
              <a:t>Комбинатор.Про</a:t>
            </a:r>
            <a:r>
              <a:rPr lang="ru-RU" sz="1600" dirty="0"/>
              <a:t>)</a:t>
            </a:r>
            <a:br>
              <a:rPr lang="ru-RU" sz="1600" dirty="0"/>
            </a:br>
            <a:endParaRPr sz="1600" dirty="0"/>
          </a:p>
        </p:txBody>
      </p:sp>
      <p:sp>
        <p:nvSpPr>
          <p:cNvPr id="2048406809" name="Скругленный прямоугольник 2048406808"/>
          <p:cNvSpPr/>
          <p:nvPr/>
        </p:nvSpPr>
        <p:spPr bwMode="auto">
          <a:xfrm>
            <a:off x="2502262" y="2428786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dirty="0"/>
              <a:t>Коммерческая справочно-правовая система</a:t>
            </a:r>
            <a:endParaRPr dirty="0"/>
          </a:p>
        </p:txBody>
      </p:sp>
      <p:sp>
        <p:nvSpPr>
          <p:cNvPr id="304657155" name="Скругленный прямоугольник 304657154"/>
          <p:cNvSpPr/>
          <p:nvPr/>
        </p:nvSpPr>
        <p:spPr bwMode="auto">
          <a:xfrm>
            <a:off x="2502262" y="3807707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dirty="0"/>
              <a:t>Облачный сервис для работы с договорами</a:t>
            </a:r>
            <a:endParaRPr dirty="0"/>
          </a:p>
        </p:txBody>
      </p:sp>
      <p:sp>
        <p:nvSpPr>
          <p:cNvPr id="189637065" name="Скругленный прямоугольник 189637064"/>
          <p:cNvSpPr/>
          <p:nvPr/>
        </p:nvSpPr>
        <p:spPr bwMode="auto">
          <a:xfrm>
            <a:off x="2502262" y="5186625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600" dirty="0"/>
              <a:t>Прототипы/исследовательские системы</a:t>
            </a:r>
            <a:endParaRPr sz="1600" dirty="0"/>
          </a:p>
        </p:txBody>
      </p:sp>
      <p:sp>
        <p:nvSpPr>
          <p:cNvPr id="2119802915" name="Скругленный прямоугольник 2119802914"/>
          <p:cNvSpPr/>
          <p:nvPr/>
        </p:nvSpPr>
        <p:spPr bwMode="auto">
          <a:xfrm>
            <a:off x="4907324" y="2428786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dirty="0"/>
              <a:t>Поиск законов, комментариев, судебной практики</a:t>
            </a:r>
            <a:endParaRPr dirty="0"/>
          </a:p>
        </p:txBody>
      </p:sp>
      <p:sp>
        <p:nvSpPr>
          <p:cNvPr id="1967824474" name="Скругленный прямоугольник 1967824473"/>
          <p:cNvSpPr/>
          <p:nvPr/>
        </p:nvSpPr>
        <p:spPr bwMode="auto">
          <a:xfrm>
            <a:off x="4907324" y="3807707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dirty="0"/>
              <a:t>Шаблоны, запуск согласований, хранение</a:t>
            </a:r>
            <a:endParaRPr dirty="0"/>
          </a:p>
        </p:txBody>
      </p:sp>
      <p:sp>
        <p:nvSpPr>
          <p:cNvPr id="274907876" name="Скругленный прямоугольник 274907875"/>
          <p:cNvSpPr/>
          <p:nvPr/>
        </p:nvSpPr>
        <p:spPr bwMode="auto">
          <a:xfrm>
            <a:off x="4907324" y="5186625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600" dirty="0"/>
              <a:t>Отдельные модули анализа текста (поиск ключевых слов, NER, классификация договоров)</a:t>
            </a:r>
            <a:endParaRPr sz="1600" dirty="0"/>
          </a:p>
        </p:txBody>
      </p:sp>
      <p:sp>
        <p:nvSpPr>
          <p:cNvPr id="335504302" name="Скругленный прямоугольник 335504301"/>
          <p:cNvSpPr/>
          <p:nvPr/>
        </p:nvSpPr>
        <p:spPr bwMode="auto">
          <a:xfrm>
            <a:off x="7312386" y="2428786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600" dirty="0"/>
              <a:t>Нет автоматической проверки конкретного договора; дорого, онлайн-доступ</a:t>
            </a:r>
            <a:endParaRPr sz="1600" dirty="0"/>
          </a:p>
        </p:txBody>
      </p:sp>
      <p:sp>
        <p:nvSpPr>
          <p:cNvPr id="463568154" name="Скругленный прямоугольник 463568153"/>
          <p:cNvSpPr/>
          <p:nvPr/>
        </p:nvSpPr>
        <p:spPr bwMode="auto">
          <a:xfrm>
            <a:off x="7312386" y="3807707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600" dirty="0"/>
              <a:t>Хранят документы в облаке, не всегда есть глубокая проверка на соответствие закону</a:t>
            </a:r>
            <a:endParaRPr sz="1600" dirty="0"/>
          </a:p>
        </p:txBody>
      </p:sp>
      <p:sp>
        <p:nvSpPr>
          <p:cNvPr id="439663090" name="Скругленный прямоугольник 439663089"/>
          <p:cNvSpPr/>
          <p:nvPr/>
        </p:nvSpPr>
        <p:spPr bwMode="auto">
          <a:xfrm>
            <a:off x="7312386" y="5186625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600" dirty="0"/>
              <a:t>Нет «упакованного продукта», нет удобного отчёта для юриста, часто работают только на тестовых данных</a:t>
            </a:r>
            <a:endParaRPr sz="1600" dirty="0"/>
          </a:p>
        </p:txBody>
      </p:sp>
      <p:sp>
        <p:nvSpPr>
          <p:cNvPr id="921741310" name="Скругленный прямоугольник 921741309"/>
          <p:cNvSpPr/>
          <p:nvPr/>
        </p:nvSpPr>
        <p:spPr bwMode="auto">
          <a:xfrm>
            <a:off x="9717448" y="2428786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400" dirty="0"/>
              <a:t>Автоматический анализ текста договора, офлайн-формат, фокус на конкретном документе, а не только на НПА</a:t>
            </a:r>
            <a:endParaRPr sz="1400" dirty="0"/>
          </a:p>
        </p:txBody>
      </p:sp>
      <p:sp>
        <p:nvSpPr>
          <p:cNvPr id="723894413" name="Скругленный прямоугольник 723894412"/>
          <p:cNvSpPr/>
          <p:nvPr/>
        </p:nvSpPr>
        <p:spPr bwMode="auto">
          <a:xfrm>
            <a:off x="9717448" y="3807707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dirty="0"/>
              <a:t>Локальный анализ, отчёт с привязкой к нормам законам РФ</a:t>
            </a:r>
            <a:endParaRPr dirty="0"/>
          </a:p>
        </p:txBody>
      </p:sp>
      <p:sp>
        <p:nvSpPr>
          <p:cNvPr id="351102782" name="Скругленный прямоугольник 351102781"/>
          <p:cNvSpPr/>
          <p:nvPr/>
        </p:nvSpPr>
        <p:spPr bwMode="auto">
          <a:xfrm>
            <a:off x="9717448" y="5186625"/>
            <a:ext cx="2373955" cy="1355196"/>
          </a:xfrm>
          <a:prstGeom prst="roundRect">
            <a:avLst>
              <a:gd name="adj" fmla="val 2715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200" dirty="0"/>
              <a:t>Мы совмещаем исследовательские подходы с практической упаковкой (настольное приложение + Excel-отчёт), фокусируемся на понятном для юриста сценарии проверки конкретного договора</a:t>
            </a:r>
            <a:endParaRPr sz="1200" dirty="0"/>
          </a:p>
        </p:txBody>
      </p:sp>
      <p:sp>
        <p:nvSpPr>
          <p:cNvPr id="1609421399" name="TextBox 1609421398"/>
          <p:cNvSpPr txBox="1"/>
          <p:nvPr/>
        </p:nvSpPr>
        <p:spPr bwMode="auto">
          <a:xfrm>
            <a:off x="11262500" y="318060"/>
            <a:ext cx="495090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r">
              <a:lnSpc>
                <a:spcPct val="100000"/>
              </a:lnSpc>
              <a:defRPr/>
            </a:pPr>
            <a:r>
              <a:rPr lang="ru-RU" sz="1600">
                <a:solidFill>
                  <a:srgbClr val="A1C5FF"/>
                </a:solidFill>
                <a:latin typeface="Aptos"/>
                <a:ea typeface="Roboto"/>
                <a:cs typeface="Roboto"/>
              </a:rPr>
              <a:t>06</a:t>
            </a:r>
            <a:endParaRPr sz="1600">
              <a:solidFill>
                <a:srgbClr val="A1C5FF"/>
              </a:solidFill>
              <a:latin typeface="Aptos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17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8998388" name="TextBox 7"/>
          <p:cNvSpPr txBox="1"/>
          <p:nvPr/>
        </p:nvSpPr>
        <p:spPr bwMode="auto">
          <a:xfrm>
            <a:off x="430212" y="284722"/>
            <a:ext cx="5357403" cy="45721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39"/>
              </a:lnSpc>
              <a:defRPr/>
            </a:pPr>
            <a:r>
              <a:rPr lang="ru-RU" sz="36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Бизнес-модель</a:t>
            </a:r>
            <a:endParaRPr sz="3600" b="1">
              <a:solidFill>
                <a:schemeClr val="bg1"/>
              </a:solidFill>
              <a:latin typeface="Aptos SemiBold"/>
              <a:ea typeface="Gilroy Bold"/>
              <a:cs typeface="Times New Roman"/>
            </a:endParaRPr>
          </a:p>
        </p:txBody>
      </p:sp>
      <p:grpSp>
        <p:nvGrpSpPr>
          <p:cNvPr id="2143660049" name="Группа 10"/>
          <p:cNvGrpSpPr/>
          <p:nvPr/>
        </p:nvGrpSpPr>
        <p:grpSpPr bwMode="auto">
          <a:xfrm>
            <a:off x="0" y="952498"/>
            <a:ext cx="12191998" cy="5905499"/>
            <a:chOff x="0" y="0"/>
            <a:chExt cx="12191998" cy="5905499"/>
          </a:xfrm>
        </p:grpSpPr>
        <p:sp>
          <p:nvSpPr>
            <p:cNvPr id="1037310019" name="AutoShape 15"/>
            <p:cNvSpPr/>
            <p:nvPr/>
          </p:nvSpPr>
          <p:spPr bwMode="auto">
            <a:xfrm>
              <a:off x="0" y="6431"/>
              <a:ext cx="12191998" cy="0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ptos"/>
              </a:endParaRPr>
            </a:p>
          </p:txBody>
        </p:sp>
        <p:sp>
          <p:nvSpPr>
            <p:cNvPr id="355812672" name="AutoShape 16"/>
            <p:cNvSpPr/>
            <p:nvPr/>
          </p:nvSpPr>
          <p:spPr bwMode="auto">
            <a:xfrm flipV="1">
              <a:off x="0" y="4456792"/>
              <a:ext cx="12191998" cy="0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6804202" name="AutoShape 17"/>
            <p:cNvSpPr/>
            <p:nvPr/>
          </p:nvSpPr>
          <p:spPr bwMode="auto">
            <a:xfrm>
              <a:off x="0" y="5905499"/>
              <a:ext cx="12072254" cy="0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5868152" name="AutoShape 19"/>
            <p:cNvSpPr/>
            <p:nvPr/>
          </p:nvSpPr>
          <p:spPr bwMode="auto">
            <a:xfrm flipV="1">
              <a:off x="2404566" y="6431"/>
              <a:ext cx="0" cy="4456791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28959624" name="AutoShape 20"/>
            <p:cNvSpPr/>
            <p:nvPr/>
          </p:nvSpPr>
          <p:spPr bwMode="auto">
            <a:xfrm flipV="1">
              <a:off x="4830485" y="0"/>
              <a:ext cx="0" cy="4456791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4856406" name="AutoShape 21"/>
            <p:cNvSpPr/>
            <p:nvPr/>
          </p:nvSpPr>
          <p:spPr bwMode="auto">
            <a:xfrm flipV="1">
              <a:off x="7019131" y="0"/>
              <a:ext cx="0" cy="4463224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35126078" name="AutoShape 22"/>
            <p:cNvSpPr/>
            <p:nvPr/>
          </p:nvSpPr>
          <p:spPr bwMode="auto">
            <a:xfrm flipH="1" flipV="1">
              <a:off x="9792423" y="0"/>
              <a:ext cx="3093" cy="4463224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4518720" name="AutoShape 23"/>
            <p:cNvSpPr/>
            <p:nvPr/>
          </p:nvSpPr>
          <p:spPr bwMode="auto">
            <a:xfrm flipV="1">
              <a:off x="5299698" y="4463225"/>
              <a:ext cx="0" cy="1442273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08577089" name="AutoShape 24"/>
            <p:cNvSpPr/>
            <p:nvPr/>
          </p:nvSpPr>
          <p:spPr bwMode="auto">
            <a:xfrm>
              <a:off x="7019131" y="2348557"/>
              <a:ext cx="2773286" cy="0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95711011" name="AutoShape 25"/>
            <p:cNvSpPr/>
            <p:nvPr/>
          </p:nvSpPr>
          <p:spPr bwMode="auto">
            <a:xfrm>
              <a:off x="2404566" y="2342001"/>
              <a:ext cx="2425916" cy="6556"/>
            </a:xfrm>
            <a:prstGeom prst="line">
              <a:avLst/>
            </a:prstGeom>
            <a:grpFill/>
            <a:ln w="12699" cap="flat">
              <a:solidFill>
                <a:srgbClr val="5BA9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15758173" name="TextBox 5"/>
          <p:cNvSpPr txBox="1"/>
          <p:nvPr/>
        </p:nvSpPr>
        <p:spPr bwMode="auto">
          <a:xfrm>
            <a:off x="2497511" y="3391463"/>
            <a:ext cx="2196688" cy="324709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Ключевые ресурсы</a:t>
            </a:r>
            <a:endParaRPr sz="1600" b="1">
              <a:solidFill>
                <a:schemeClr val="bg1"/>
              </a:solidFill>
              <a:latin typeface="Aptos"/>
              <a:ea typeface="Gilroy Bold"/>
              <a:cs typeface="Gilroy Bold"/>
            </a:endParaRPr>
          </a:p>
        </p:txBody>
      </p:sp>
      <p:sp>
        <p:nvSpPr>
          <p:cNvPr id="1426973484" name="TextBox 6"/>
          <p:cNvSpPr txBox="1"/>
          <p:nvPr/>
        </p:nvSpPr>
        <p:spPr bwMode="auto">
          <a:xfrm>
            <a:off x="88334" y="1020136"/>
            <a:ext cx="2198883" cy="43417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Ключевые партнёры</a:t>
            </a:r>
            <a:endParaRPr sz="1600" b="1">
              <a:solidFill>
                <a:schemeClr val="bg1"/>
              </a:solidFill>
              <a:latin typeface="Aptos"/>
              <a:ea typeface="Gilroy Bold"/>
              <a:cs typeface="Gilroy Bold"/>
            </a:endParaRPr>
          </a:p>
        </p:txBody>
      </p:sp>
      <p:sp>
        <p:nvSpPr>
          <p:cNvPr id="163187904" name="TextBox 8"/>
          <p:cNvSpPr txBox="1"/>
          <p:nvPr/>
        </p:nvSpPr>
        <p:spPr bwMode="auto">
          <a:xfrm>
            <a:off x="103814" y="5590912"/>
            <a:ext cx="5083727" cy="376317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Структура затрат</a:t>
            </a:r>
            <a:endParaRPr sz="1600" b="1">
              <a:solidFill>
                <a:schemeClr val="bg1"/>
              </a:solidFill>
              <a:latin typeface="Aptos"/>
              <a:ea typeface="Gilroy Bold"/>
              <a:cs typeface="Gilroy Bold"/>
            </a:endParaRPr>
          </a:p>
        </p:txBody>
      </p:sp>
      <p:sp>
        <p:nvSpPr>
          <p:cNvPr id="1328255586" name="TextBox 13"/>
          <p:cNvSpPr txBox="1"/>
          <p:nvPr/>
        </p:nvSpPr>
        <p:spPr bwMode="auto">
          <a:xfrm>
            <a:off x="5442816" y="5609928"/>
            <a:ext cx="6705046" cy="35730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Потоки поступления дохода</a:t>
            </a:r>
            <a:endParaRPr sz="1600" b="1">
              <a:solidFill>
                <a:schemeClr val="bg1"/>
              </a:solidFill>
              <a:latin typeface="Aptos"/>
              <a:ea typeface="Gilroy Bold"/>
              <a:cs typeface="Gilroy Bold"/>
            </a:endParaRPr>
          </a:p>
        </p:txBody>
      </p:sp>
      <p:sp>
        <p:nvSpPr>
          <p:cNvPr id="832868230" name="TextBox 28"/>
          <p:cNvSpPr txBox="1"/>
          <p:nvPr/>
        </p:nvSpPr>
        <p:spPr bwMode="auto">
          <a:xfrm>
            <a:off x="88334" y="1454307"/>
            <a:ext cx="2198883" cy="3815903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Облачные провайдеры (Yandex </a:t>
            </a:r>
            <a:r>
              <a:rPr lang="ru-RU" sz="1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Cloud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), интеграторы DMS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1430113937" name="TextBox 30"/>
          <p:cNvSpPr txBox="1"/>
          <p:nvPr/>
        </p:nvSpPr>
        <p:spPr bwMode="auto">
          <a:xfrm>
            <a:off x="2512532" y="1678230"/>
            <a:ext cx="2265427" cy="1473802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Разработка и </a:t>
            </a:r>
            <a:r>
              <a:rPr lang="ru-RU" sz="1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дообучение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NLP-</a:t>
            </a:r>
            <a:r>
              <a:rPr lang="ru-RU" sz="1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модели,сбор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и разметка корпусов юридических </a:t>
            </a:r>
            <a:r>
              <a:rPr lang="ru-RU" sz="1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документов,поддержка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и обновление нормативной </a:t>
            </a:r>
            <a:r>
              <a:rPr lang="ru-RU" sz="1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базы,внедрение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и интеграция </a:t>
            </a:r>
            <a:r>
              <a:rPr lang="ru-RU" sz="1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микросервиса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в DMS-системы клиентов.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45814864" name="TextBox 31"/>
          <p:cNvSpPr txBox="1"/>
          <p:nvPr/>
        </p:nvSpPr>
        <p:spPr bwMode="auto">
          <a:xfrm>
            <a:off x="2497511" y="3767412"/>
            <a:ext cx="2273388" cy="1502797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NLP-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модель, корпусы документов, </a:t>
            </a:r>
            <a:r>
              <a:rPr lang="en-US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DevOps-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инфраструктура</a:t>
            </a:r>
            <a:r>
              <a:rPr lang="en-US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798243823" name="TextBox 32"/>
          <p:cNvSpPr txBox="1"/>
          <p:nvPr/>
        </p:nvSpPr>
        <p:spPr bwMode="auto">
          <a:xfrm>
            <a:off x="4966476" y="1678230"/>
            <a:ext cx="2010952" cy="3341398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Снижение трудозатрат на анализ документов на 70%, повышение точности, соответствие ГОСТ</a:t>
            </a:r>
            <a:r>
              <a:rPr lang="en-US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1305313978" name="TextBox 33"/>
          <p:cNvSpPr txBox="1"/>
          <p:nvPr/>
        </p:nvSpPr>
        <p:spPr bwMode="auto">
          <a:xfrm>
            <a:off x="7128770" y="1678230"/>
            <a:ext cx="2581218" cy="1354187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Персональное сопровождение на этапе пилота и </a:t>
            </a:r>
            <a:r>
              <a:rPr lang="ru-RU" sz="1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интеграции,техническая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поддержка по SLA и регулярные обновления </a:t>
            </a:r>
            <a:r>
              <a:rPr lang="ru-RU" sz="1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сервиса,обучение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пользователей и оперативная обратная связь по доработкам.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053230212" name="TextBox 34"/>
          <p:cNvSpPr txBox="1"/>
          <p:nvPr/>
        </p:nvSpPr>
        <p:spPr bwMode="auto">
          <a:xfrm>
            <a:off x="7128770" y="3767412"/>
            <a:ext cx="2590485" cy="149966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Партнёрские интеграции, прямые продажи, маркетплейсы ИТ-решений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1296832968" name="TextBox 35"/>
          <p:cNvSpPr txBox="1"/>
          <p:nvPr/>
        </p:nvSpPr>
        <p:spPr bwMode="auto">
          <a:xfrm>
            <a:off x="9931029" y="1678230"/>
            <a:ext cx="2216831" cy="275986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DMS-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платформы, госорганы, юридические фирмы</a:t>
            </a:r>
            <a:r>
              <a:rPr lang="en-US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297299614" name="TextBox 36"/>
          <p:cNvSpPr txBox="1"/>
          <p:nvPr/>
        </p:nvSpPr>
        <p:spPr bwMode="auto">
          <a:xfrm>
            <a:off x="103814" y="5917406"/>
            <a:ext cx="5083726" cy="86127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R&amp;D (60%), маркетинг (20%), поддержка (20%)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2131906946" name="TextBox 37"/>
          <p:cNvSpPr txBox="1"/>
          <p:nvPr/>
        </p:nvSpPr>
        <p:spPr bwMode="auto">
          <a:xfrm>
            <a:off x="5442816" y="5917406"/>
            <a:ext cx="6674980" cy="795857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Подписка на API (от 50 000 ₽/</a:t>
            </a:r>
            <a:r>
              <a:rPr lang="ru-RU" sz="1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мес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), </a:t>
            </a:r>
            <a:r>
              <a:rPr lang="ru-RU" sz="1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per-request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pricing</a:t>
            </a:r>
            <a:r>
              <a:rPr lang="ru-RU" sz="1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(от ₽1 за документ)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588594186" name="TextBox 6"/>
          <p:cNvSpPr txBox="1"/>
          <p:nvPr/>
        </p:nvSpPr>
        <p:spPr bwMode="auto">
          <a:xfrm>
            <a:off x="7128770" y="1048587"/>
            <a:ext cx="2663646" cy="589015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Взаимоотношения</a:t>
            </a:r>
            <a:r>
              <a:rPr lang="ru-RU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 </a:t>
            </a:r>
            <a:endParaRPr sz="1600">
              <a:solidFill>
                <a:schemeClr val="bg1"/>
              </a:solidFill>
            </a:endParaRPr>
          </a:p>
          <a:p>
            <a:pPr algn="l">
              <a:lnSpc>
                <a:spcPct val="100000"/>
              </a:lnSpc>
              <a:defRPr/>
            </a:pPr>
            <a:r>
              <a:rPr lang="en-US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с клиентом</a:t>
            </a:r>
            <a:endParaRPr sz="1600" b="1">
              <a:solidFill>
                <a:schemeClr val="bg1"/>
              </a:solidFill>
              <a:latin typeface="Aptos"/>
              <a:ea typeface="Gilroy Bold"/>
              <a:cs typeface="Gilroy Bold"/>
            </a:endParaRPr>
          </a:p>
        </p:txBody>
      </p:sp>
      <p:sp>
        <p:nvSpPr>
          <p:cNvPr id="2000707405" name="TextBox 6"/>
          <p:cNvSpPr txBox="1"/>
          <p:nvPr/>
        </p:nvSpPr>
        <p:spPr bwMode="auto">
          <a:xfrm>
            <a:off x="4966476" y="1020136"/>
            <a:ext cx="2052655" cy="645917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Ценностное предложение</a:t>
            </a:r>
            <a:endParaRPr sz="1600" b="1">
              <a:solidFill>
                <a:schemeClr val="bg1"/>
              </a:solidFill>
              <a:latin typeface="Aptos"/>
              <a:ea typeface="Gilroy Bold"/>
              <a:cs typeface="Gilroy Bold"/>
            </a:endParaRPr>
          </a:p>
        </p:txBody>
      </p:sp>
      <p:sp>
        <p:nvSpPr>
          <p:cNvPr id="247764229" name="TextBox 6"/>
          <p:cNvSpPr txBox="1"/>
          <p:nvPr/>
        </p:nvSpPr>
        <p:spPr bwMode="auto">
          <a:xfrm>
            <a:off x="2512532" y="1020136"/>
            <a:ext cx="2209983" cy="645917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Ключевые виды</a:t>
            </a:r>
            <a:r>
              <a:rPr lang="ru-RU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 </a:t>
            </a:r>
            <a:r>
              <a:rPr lang="en-US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деятельности</a:t>
            </a:r>
            <a:endParaRPr sz="1600" b="1">
              <a:solidFill>
                <a:schemeClr val="bg1"/>
              </a:solidFill>
              <a:latin typeface="Aptos"/>
              <a:ea typeface="Gilroy Bold"/>
              <a:cs typeface="Gilroy Bold"/>
            </a:endParaRPr>
          </a:p>
        </p:txBody>
      </p:sp>
      <p:sp>
        <p:nvSpPr>
          <p:cNvPr id="1060892075" name="TextBox 6"/>
          <p:cNvSpPr txBox="1"/>
          <p:nvPr/>
        </p:nvSpPr>
        <p:spPr bwMode="auto">
          <a:xfrm>
            <a:off x="9931029" y="1055593"/>
            <a:ext cx="2209650" cy="589015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Потребительские сегменты</a:t>
            </a:r>
            <a:endParaRPr sz="1600" b="1">
              <a:solidFill>
                <a:schemeClr val="bg1"/>
              </a:solidFill>
              <a:latin typeface="Aptos"/>
              <a:ea typeface="Gilroy Bold"/>
              <a:cs typeface="Gilroy Bold"/>
            </a:endParaRPr>
          </a:p>
        </p:txBody>
      </p:sp>
      <p:sp>
        <p:nvSpPr>
          <p:cNvPr id="1500073173" name="TextBox 6"/>
          <p:cNvSpPr txBox="1"/>
          <p:nvPr/>
        </p:nvSpPr>
        <p:spPr bwMode="auto">
          <a:xfrm>
            <a:off x="7128770" y="3395149"/>
            <a:ext cx="2569427" cy="321022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Каналы сбыт</a:t>
            </a:r>
            <a:r>
              <a:rPr lang="ru-RU" sz="1600" b="1">
                <a:solidFill>
                  <a:schemeClr val="bg1"/>
                </a:solidFill>
                <a:latin typeface="Aptos"/>
                <a:ea typeface="Gilroy Bold"/>
                <a:cs typeface="Gilroy Bold"/>
              </a:rPr>
              <a:t>а</a:t>
            </a:r>
            <a:endParaRPr sz="1600" b="1">
              <a:solidFill>
                <a:schemeClr val="bg1"/>
              </a:solidFill>
              <a:latin typeface="Aptos"/>
              <a:ea typeface="Gilroy Bold"/>
              <a:cs typeface="Gilroy Bold"/>
            </a:endParaRPr>
          </a:p>
        </p:txBody>
      </p:sp>
      <p:sp>
        <p:nvSpPr>
          <p:cNvPr id="1962961836" name="TextBox 1962961835"/>
          <p:cNvSpPr txBox="1"/>
          <p:nvPr/>
        </p:nvSpPr>
        <p:spPr bwMode="auto">
          <a:xfrm>
            <a:off x="11262500" y="318060"/>
            <a:ext cx="495090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r">
              <a:lnSpc>
                <a:spcPct val="100000"/>
              </a:lnSpc>
              <a:defRPr/>
            </a:pPr>
            <a:r>
              <a:rPr lang="ru-RU" sz="1600">
                <a:solidFill>
                  <a:srgbClr val="A1C5FF"/>
                </a:solidFill>
                <a:latin typeface="Aptos"/>
                <a:ea typeface="Roboto"/>
                <a:cs typeface="Roboto"/>
              </a:rPr>
              <a:t>07</a:t>
            </a:r>
            <a:endParaRPr sz="1600">
              <a:solidFill>
                <a:srgbClr val="A1C5FF"/>
              </a:solidFill>
              <a:latin typeface="Aptos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17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 bwMode="auto">
          <a:xfrm>
            <a:off x="382969" y="356168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  <a:defRPr/>
            </a:pPr>
            <a:r>
              <a:rPr lang="ru-RU" sz="36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Стратегия развития</a:t>
            </a:r>
            <a:endParaRPr sz="3600" b="1">
              <a:solidFill>
                <a:schemeClr val="bg1"/>
              </a:solidFill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70" name="TextBox 40"/>
          <p:cNvSpPr txBox="1"/>
          <p:nvPr/>
        </p:nvSpPr>
        <p:spPr bwMode="auto">
          <a:xfrm>
            <a:off x="8253527" y="4594658"/>
            <a:ext cx="3482858" cy="174898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  <a:defRPr/>
            </a:pPr>
            <a:r>
              <a:rPr lang="en-US" sz="1600" b="1" dirty="0">
                <a:solidFill>
                  <a:schemeClr val="bg1"/>
                </a:solidFill>
                <a:latin typeface="Aptos"/>
                <a:ea typeface="Roboto Bold"/>
                <a:cs typeface="Roboto Bold"/>
              </a:rPr>
              <a:t>ИТОГ</a:t>
            </a:r>
            <a:endParaRPr sz="1600" dirty="0">
              <a:solidFill>
                <a:schemeClr val="bg1"/>
              </a:solidFill>
            </a:endParaRPr>
          </a:p>
          <a:p>
            <a:pPr>
              <a:lnSpc>
                <a:spcPts val="1680"/>
              </a:lnSpc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Б</a:t>
            </a:r>
            <a:r>
              <a:rPr lang="en-US" sz="16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юджет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проекта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endParaRPr sz="1600" dirty="0">
              <a:solidFill>
                <a:schemeClr val="bg1"/>
              </a:solidFill>
            </a:endParaRPr>
          </a:p>
          <a:p>
            <a:pPr>
              <a:lnSpc>
                <a:spcPts val="1680"/>
              </a:lnSpc>
              <a:defRPr/>
            </a:pPr>
            <a:endParaRPr sz="1600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  <a:p>
            <a:pPr>
              <a:lnSpc>
                <a:spcPts val="1680"/>
              </a:lnSpc>
              <a:defRPr/>
            </a:pPr>
            <a:r>
              <a:rPr lang="ru-RU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2.050.000</a:t>
            </a:r>
            <a:r>
              <a:rPr lang="en-US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руб</a:t>
            </a:r>
            <a:endParaRPr sz="1600" b="1" i="1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</p:txBody>
      </p:sp>
      <p:sp>
        <p:nvSpPr>
          <p:cNvPr id="71" name="TextBox 40"/>
          <p:cNvSpPr txBox="1"/>
          <p:nvPr/>
        </p:nvSpPr>
        <p:spPr bwMode="auto">
          <a:xfrm>
            <a:off x="438453" y="2111853"/>
            <a:ext cx="3316343" cy="16262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Разработка MVP</a:t>
            </a:r>
          </a:p>
          <a:p>
            <a:pPr>
              <a:lnSpc>
                <a:spcPts val="1680"/>
              </a:lnSpc>
              <a:defRPr/>
            </a:pPr>
            <a:endParaRPr sz="1600" i="1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  <a:p>
            <a:pPr>
              <a:lnSpc>
                <a:spcPts val="1680"/>
              </a:lnSpc>
              <a:defRPr/>
            </a:pPr>
            <a:r>
              <a:rPr lang="ru-RU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2</a:t>
            </a:r>
            <a:r>
              <a:rPr lang="en-US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мес</a:t>
            </a:r>
            <a:r>
              <a:rPr lang="en-US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., </a:t>
            </a:r>
            <a:r>
              <a:rPr lang="ru-RU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400.000</a:t>
            </a:r>
            <a:r>
              <a:rPr lang="en-US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руб</a:t>
            </a:r>
            <a:endParaRPr sz="1600" b="1" i="1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</p:txBody>
      </p:sp>
      <p:sp>
        <p:nvSpPr>
          <p:cNvPr id="72" name="TextBox 40"/>
          <p:cNvSpPr txBox="1"/>
          <p:nvPr/>
        </p:nvSpPr>
        <p:spPr bwMode="auto">
          <a:xfrm>
            <a:off x="4270419" y="2111853"/>
            <a:ext cx="3467485" cy="16262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Тестирование на корпусах юридически значимых документов</a:t>
            </a:r>
          </a:p>
          <a:p>
            <a:pPr>
              <a:lnSpc>
                <a:spcPts val="1680"/>
              </a:lnSpc>
              <a:defRPr/>
            </a:pPr>
            <a:endParaRPr sz="1600" i="1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  <a:p>
            <a:pPr>
              <a:lnSpc>
                <a:spcPts val="1680"/>
              </a:lnSpc>
              <a:defRPr/>
            </a:pPr>
            <a:r>
              <a:rPr lang="ru-RU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1.5</a:t>
            </a:r>
            <a:r>
              <a:rPr lang="en-US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мес</a:t>
            </a:r>
            <a:r>
              <a:rPr lang="en-US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., </a:t>
            </a:r>
            <a:r>
              <a:rPr lang="ru-RU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200.000 </a:t>
            </a:r>
            <a:r>
              <a:rPr lang="en-US" sz="1600" b="1" i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руб</a:t>
            </a:r>
            <a:endParaRPr sz="1600" b="1" i="1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</p:txBody>
      </p:sp>
      <p:sp>
        <p:nvSpPr>
          <p:cNvPr id="73" name="TextBox 40"/>
          <p:cNvSpPr txBox="1"/>
          <p:nvPr/>
        </p:nvSpPr>
        <p:spPr bwMode="auto">
          <a:xfrm>
            <a:off x="8253526" y="2111853"/>
            <a:ext cx="3482858" cy="16262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Сертификация и документация 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API</a:t>
            </a:r>
            <a:endParaRPr lang="ru-RU" sz="1600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  <a:p>
            <a:pPr>
              <a:lnSpc>
                <a:spcPts val="1680"/>
              </a:lnSpc>
              <a:defRPr/>
            </a:pPr>
            <a:endParaRPr sz="1600" i="1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  <a:p>
            <a:pPr>
              <a:lnSpc>
                <a:spcPts val="1680"/>
              </a:lnSpc>
              <a:defRPr/>
            </a:pPr>
            <a:r>
              <a:rPr lang="ru-RU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1</a:t>
            </a:r>
            <a:r>
              <a:rPr lang="en-US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мес</a:t>
            </a:r>
            <a:r>
              <a:rPr lang="en-US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., </a:t>
            </a:r>
            <a:r>
              <a:rPr lang="ru-RU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150.000 </a:t>
            </a:r>
            <a:r>
              <a:rPr lang="en-US" sz="1600" b="1" i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руб</a:t>
            </a:r>
            <a:endParaRPr sz="1600" b="1" i="1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</p:txBody>
      </p:sp>
      <p:sp>
        <p:nvSpPr>
          <p:cNvPr id="74" name="TextBox 40"/>
          <p:cNvSpPr txBox="1"/>
          <p:nvPr/>
        </p:nvSpPr>
        <p:spPr bwMode="auto">
          <a:xfrm>
            <a:off x="438453" y="4594658"/>
            <a:ext cx="3316343" cy="174898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680"/>
              </a:lnSpc>
              <a:defRPr/>
            </a:pP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B2B-</a:t>
            </a: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пилоты с 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DMS-</a:t>
            </a:r>
            <a:r>
              <a:rPr lang="ru-RU" sz="16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платформами </a:t>
            </a:r>
          </a:p>
          <a:p>
            <a:pPr>
              <a:lnSpc>
                <a:spcPts val="1680"/>
              </a:lnSpc>
              <a:defRPr/>
            </a:pPr>
            <a:endParaRPr lang="ru-RU" sz="1600" b="1" i="1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  <a:p>
            <a:pPr>
              <a:lnSpc>
                <a:spcPts val="1680"/>
              </a:lnSpc>
              <a:defRPr/>
            </a:pPr>
            <a:r>
              <a:rPr lang="ru-RU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3</a:t>
            </a:r>
            <a:r>
              <a:rPr lang="en-US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мес</a:t>
            </a:r>
            <a:r>
              <a:rPr lang="en-US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., </a:t>
            </a:r>
            <a:r>
              <a:rPr lang="ru-RU" sz="1600" b="1" i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300.000 </a:t>
            </a:r>
            <a:r>
              <a:rPr lang="en-US" sz="1600" b="1" i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руб</a:t>
            </a:r>
            <a:endParaRPr sz="1600" b="1" i="1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</p:txBody>
      </p:sp>
      <p:sp>
        <p:nvSpPr>
          <p:cNvPr id="75" name="TextBox 40"/>
          <p:cNvSpPr txBox="1"/>
          <p:nvPr/>
        </p:nvSpPr>
        <p:spPr bwMode="auto">
          <a:xfrm>
            <a:off x="4270420" y="4594658"/>
            <a:ext cx="3467485" cy="174898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1680"/>
              </a:lnSpc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  <a:ea typeface="Roboto Bold"/>
                <a:cs typeface="Roboto Bold"/>
              </a:rPr>
              <a:t>Масштабирование (</a:t>
            </a:r>
            <a:r>
              <a:rPr lang="en-US" sz="1600" dirty="0">
                <a:solidFill>
                  <a:schemeClr val="bg1"/>
                </a:solidFill>
                <a:latin typeface="Aptos"/>
                <a:ea typeface="Roboto Bold"/>
                <a:cs typeface="Roboto Bold"/>
              </a:rPr>
              <a:t>multi-tenancy, on-premise)</a:t>
            </a:r>
            <a:endParaRPr lang="ru-RU" sz="1600" dirty="0">
              <a:solidFill>
                <a:schemeClr val="bg1"/>
              </a:solidFill>
              <a:latin typeface="Aptos"/>
              <a:ea typeface="Roboto Bold"/>
              <a:cs typeface="Roboto Bold"/>
            </a:endParaRPr>
          </a:p>
          <a:p>
            <a:pPr>
              <a:lnSpc>
                <a:spcPts val="1680"/>
              </a:lnSpc>
              <a:defRPr/>
            </a:pPr>
            <a:endParaRPr lang="ru-RU" sz="1600" dirty="0">
              <a:solidFill>
                <a:schemeClr val="bg1"/>
              </a:solidFill>
              <a:latin typeface="Aptos"/>
              <a:ea typeface="Roboto Bold"/>
              <a:cs typeface="Roboto Bold"/>
            </a:endParaRPr>
          </a:p>
          <a:p>
            <a:pPr>
              <a:lnSpc>
                <a:spcPts val="1680"/>
              </a:lnSpc>
              <a:defRPr/>
            </a:pPr>
            <a:r>
              <a:rPr lang="ru-RU" sz="1600" b="1" dirty="0">
                <a:solidFill>
                  <a:schemeClr val="bg1"/>
                </a:solidFill>
                <a:latin typeface="Aptos"/>
                <a:ea typeface="Roboto Bold"/>
                <a:cs typeface="Roboto Bold"/>
              </a:rPr>
              <a:t>6+ мес., 1.000.000 </a:t>
            </a:r>
            <a:r>
              <a:rPr lang="ru-RU" sz="1600" b="1" dirty="0" err="1">
                <a:solidFill>
                  <a:schemeClr val="bg1"/>
                </a:solidFill>
                <a:latin typeface="Aptos"/>
                <a:ea typeface="Roboto Bold"/>
                <a:cs typeface="Roboto Bold"/>
              </a:rPr>
              <a:t>руб</a:t>
            </a:r>
            <a:endParaRPr sz="1600" b="1" dirty="0">
              <a:solidFill>
                <a:schemeClr val="bg1"/>
              </a:solidFill>
              <a:latin typeface="Aptos"/>
              <a:ea typeface="Roboto Bold"/>
              <a:cs typeface="Roboto Bold"/>
            </a:endParaRPr>
          </a:p>
        </p:txBody>
      </p:sp>
      <p:sp>
        <p:nvSpPr>
          <p:cNvPr id="1442007543" name="TextBox 7"/>
          <p:cNvSpPr txBox="1"/>
          <p:nvPr/>
        </p:nvSpPr>
        <p:spPr bwMode="auto">
          <a:xfrm>
            <a:off x="439734" y="1531675"/>
            <a:ext cx="590912" cy="457211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39"/>
              </a:lnSpc>
              <a:defRPr/>
            </a:pPr>
            <a:r>
              <a:rPr lang="ru-RU" sz="28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01</a:t>
            </a:r>
            <a:endParaRPr sz="2800" b="1">
              <a:solidFill>
                <a:schemeClr val="bg1"/>
              </a:solidFill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1544837022" name="TextBox 7"/>
          <p:cNvSpPr txBox="1"/>
          <p:nvPr/>
        </p:nvSpPr>
        <p:spPr bwMode="auto">
          <a:xfrm>
            <a:off x="4270419" y="1531675"/>
            <a:ext cx="522977" cy="457211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39"/>
              </a:lnSpc>
              <a:defRPr/>
            </a:pPr>
            <a:r>
              <a:rPr lang="ru-RU" sz="28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02</a:t>
            </a:r>
            <a:endParaRPr sz="2800" b="1">
              <a:solidFill>
                <a:schemeClr val="bg1"/>
              </a:solidFill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108908520" name="TextBox 7"/>
          <p:cNvSpPr txBox="1"/>
          <p:nvPr/>
        </p:nvSpPr>
        <p:spPr bwMode="auto">
          <a:xfrm>
            <a:off x="8253526" y="1531675"/>
            <a:ext cx="568570" cy="457211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39"/>
              </a:lnSpc>
              <a:defRPr/>
            </a:pPr>
            <a:r>
              <a:rPr lang="ru-RU" sz="28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03</a:t>
            </a:r>
            <a:endParaRPr sz="2800" b="1">
              <a:solidFill>
                <a:schemeClr val="bg1"/>
              </a:solidFill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2069637992" name="TextBox 7"/>
          <p:cNvSpPr txBox="1"/>
          <p:nvPr/>
        </p:nvSpPr>
        <p:spPr bwMode="auto">
          <a:xfrm>
            <a:off x="439735" y="4014485"/>
            <a:ext cx="640827" cy="45721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39"/>
              </a:lnSpc>
              <a:defRPr/>
            </a:pPr>
            <a:r>
              <a:rPr lang="ru-RU" sz="28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04</a:t>
            </a:r>
            <a:endParaRPr sz="2800" b="1">
              <a:solidFill>
                <a:schemeClr val="bg1"/>
              </a:solidFill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1463041753" name="TextBox 7"/>
          <p:cNvSpPr txBox="1"/>
          <p:nvPr/>
        </p:nvSpPr>
        <p:spPr bwMode="auto">
          <a:xfrm>
            <a:off x="4270420" y="4014485"/>
            <a:ext cx="640827" cy="45721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39"/>
              </a:lnSpc>
              <a:defRPr/>
            </a:pPr>
            <a:r>
              <a:rPr lang="ru-RU" sz="28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05</a:t>
            </a:r>
            <a:endParaRPr sz="2800" b="1">
              <a:solidFill>
                <a:schemeClr val="bg1"/>
              </a:solidFill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717740356" name="TextBox 7"/>
          <p:cNvSpPr txBox="1"/>
          <p:nvPr/>
        </p:nvSpPr>
        <p:spPr bwMode="auto">
          <a:xfrm>
            <a:off x="8253527" y="4014485"/>
            <a:ext cx="640827" cy="45721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39"/>
              </a:lnSpc>
              <a:defRPr/>
            </a:pPr>
            <a:r>
              <a:rPr lang="ru-RU" sz="28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06</a:t>
            </a:r>
            <a:endParaRPr sz="2800" b="1">
              <a:solidFill>
                <a:schemeClr val="bg1"/>
              </a:solidFill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151352831" name="TextBox 151352830"/>
          <p:cNvSpPr txBox="1"/>
          <p:nvPr/>
        </p:nvSpPr>
        <p:spPr bwMode="auto">
          <a:xfrm>
            <a:off x="11262500" y="318060"/>
            <a:ext cx="495090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r">
              <a:lnSpc>
                <a:spcPct val="100000"/>
              </a:lnSpc>
              <a:defRPr/>
            </a:pPr>
            <a:r>
              <a:rPr lang="ru-RU" sz="1600">
                <a:solidFill>
                  <a:srgbClr val="A1C5FF"/>
                </a:solidFill>
                <a:latin typeface="Aptos"/>
                <a:ea typeface="Roboto"/>
                <a:cs typeface="Roboto"/>
              </a:rPr>
              <a:t>08</a:t>
            </a:r>
            <a:endParaRPr sz="1600">
              <a:solidFill>
                <a:srgbClr val="A1C5FF"/>
              </a:solidFill>
              <a:latin typeface="Aptos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3F0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4977415" name="Скругленный прямоугольник 1104977414"/>
          <p:cNvSpPr/>
          <p:nvPr/>
        </p:nvSpPr>
        <p:spPr bwMode="auto">
          <a:xfrm rot="21088891">
            <a:off x="663268" y="1414179"/>
            <a:ext cx="1852818" cy="1967976"/>
          </a:xfrm>
          <a:prstGeom prst="roundRect">
            <a:avLst>
              <a:gd name="adj" fmla="val 5347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68252010" name="Скругленный прямоугольник 1868252009"/>
          <p:cNvSpPr/>
          <p:nvPr/>
        </p:nvSpPr>
        <p:spPr bwMode="auto">
          <a:xfrm rot="475815">
            <a:off x="3675004" y="1420068"/>
            <a:ext cx="1852818" cy="1935649"/>
          </a:xfrm>
          <a:prstGeom prst="roundRect">
            <a:avLst>
              <a:gd name="adj" fmla="val 5347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34856562" name="Скругленный прямоугольник 1134856561"/>
          <p:cNvSpPr/>
          <p:nvPr/>
        </p:nvSpPr>
        <p:spPr bwMode="auto">
          <a:xfrm rot="21010920">
            <a:off x="6693540" y="1425457"/>
            <a:ext cx="1852818" cy="1828515"/>
          </a:xfrm>
          <a:prstGeom prst="roundRect">
            <a:avLst>
              <a:gd name="adj" fmla="val 5347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8630660" name="Скругленный прямоугольник 1618630659"/>
          <p:cNvSpPr/>
          <p:nvPr/>
        </p:nvSpPr>
        <p:spPr bwMode="auto">
          <a:xfrm rot="677371">
            <a:off x="9758576" y="1418050"/>
            <a:ext cx="1852819" cy="1931921"/>
          </a:xfrm>
          <a:prstGeom prst="roundRect">
            <a:avLst>
              <a:gd name="adj" fmla="val 5347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TextBox 7"/>
          <p:cNvSpPr txBox="1"/>
          <p:nvPr/>
        </p:nvSpPr>
        <p:spPr bwMode="auto">
          <a:xfrm>
            <a:off x="3417297" y="285750"/>
            <a:ext cx="5357404" cy="457213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3840"/>
              </a:lnSpc>
              <a:defRPr/>
            </a:pPr>
            <a:r>
              <a:rPr lang="ru-RU" sz="3600" b="1">
                <a:solidFill>
                  <a:srgbClr val="073B85"/>
                </a:solidFill>
                <a:latin typeface="Aptos SemiBold"/>
                <a:ea typeface="Gilroy Bold"/>
                <a:cs typeface="Times New Roman"/>
              </a:rPr>
              <a:t>Команда</a:t>
            </a:r>
            <a:endParaRPr sz="3200" b="1">
              <a:solidFill>
                <a:srgbClr val="073B85"/>
              </a:solidFill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42" name="TextBox 16"/>
          <p:cNvSpPr txBox="1"/>
          <p:nvPr/>
        </p:nvSpPr>
        <p:spPr bwMode="auto">
          <a:xfrm>
            <a:off x="439734" y="3833239"/>
            <a:ext cx="2500235" cy="1114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60"/>
              </a:lnSpc>
              <a:defRPr/>
            </a:pPr>
            <a:r>
              <a:rPr lang="ru-RU" b="1" dirty="0">
                <a:solidFill>
                  <a:srgbClr val="073B85"/>
                </a:solidFill>
              </a:rPr>
              <a:t>Ярослав Олегович </a:t>
            </a:r>
            <a:r>
              <a:rPr lang="ru-RU" b="1" dirty="0" err="1">
                <a:solidFill>
                  <a:srgbClr val="073B85"/>
                </a:solidFill>
              </a:rPr>
              <a:t>Эйкяс</a:t>
            </a:r>
            <a:endParaRPr b="1" dirty="0">
              <a:solidFill>
                <a:srgbClr val="073B85"/>
              </a:solidFill>
            </a:endParaRPr>
          </a:p>
          <a:p>
            <a:pPr algn="l">
              <a:lnSpc>
                <a:spcPts val="2160"/>
              </a:lnSpc>
              <a:defRPr/>
            </a:pPr>
            <a:r>
              <a:rPr lang="ru-RU" sz="1600" b="1" i="0" dirty="0">
                <a:solidFill>
                  <a:srgbClr val="073B85"/>
                </a:solidFill>
                <a:latin typeface="Aptos"/>
                <a:ea typeface="Roboto"/>
                <a:cs typeface="Roboto"/>
              </a:rPr>
              <a:t>Бизнес аналитик</a:t>
            </a:r>
            <a:endParaRPr sz="1600" i="0" dirty="0">
              <a:solidFill>
                <a:srgbClr val="073B85"/>
              </a:solidFill>
            </a:endParaRPr>
          </a:p>
          <a:p>
            <a:pPr marL="261850" indent="-261850" algn="l">
              <a:lnSpc>
                <a:spcPts val="2160"/>
              </a:lnSpc>
              <a:buFont typeface="Arial"/>
              <a:buChar char="•"/>
              <a:defRPr/>
            </a:pPr>
            <a:r>
              <a:rPr lang="ru-RU" sz="1600" dirty="0">
                <a:solidFill>
                  <a:srgbClr val="073B85"/>
                </a:solidFill>
                <a:latin typeface="Aptos"/>
                <a:ea typeface="Roboto"/>
                <a:cs typeface="Roboto"/>
              </a:rPr>
              <a:t>3 года инвестиционного анализа</a:t>
            </a:r>
            <a:endParaRPr sz="1600" dirty="0">
              <a:solidFill>
                <a:srgbClr val="073B85"/>
              </a:solidFill>
            </a:endParaRPr>
          </a:p>
        </p:txBody>
      </p:sp>
      <p:sp>
        <p:nvSpPr>
          <p:cNvPr id="500044973" name="TextBox 16"/>
          <p:cNvSpPr txBox="1"/>
          <p:nvPr/>
        </p:nvSpPr>
        <p:spPr bwMode="auto">
          <a:xfrm>
            <a:off x="3476257" y="3833239"/>
            <a:ext cx="2762497" cy="8320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59"/>
              </a:lnSpc>
              <a:defRPr/>
            </a:pPr>
            <a:r>
              <a:rPr lang="ru-RU" b="1" dirty="0" err="1">
                <a:solidFill>
                  <a:srgbClr val="073B85"/>
                </a:solidFill>
                <a:latin typeface="Aptos"/>
                <a:ea typeface="Roboto"/>
                <a:cs typeface="Roboto"/>
              </a:rPr>
              <a:t>Авдейкин</a:t>
            </a:r>
            <a:r>
              <a:rPr lang="ru-RU" b="1" dirty="0">
                <a:solidFill>
                  <a:srgbClr val="073B85"/>
                </a:solidFill>
                <a:latin typeface="Aptos"/>
                <a:ea typeface="Roboto"/>
                <a:cs typeface="Roboto"/>
              </a:rPr>
              <a:t> В.О.</a:t>
            </a:r>
            <a:endParaRPr dirty="0">
              <a:solidFill>
                <a:srgbClr val="073B85"/>
              </a:solidFill>
            </a:endParaRPr>
          </a:p>
          <a:p>
            <a:pPr algn="l">
              <a:lnSpc>
                <a:spcPts val="2159"/>
              </a:lnSpc>
              <a:defRPr/>
            </a:pPr>
            <a:r>
              <a:rPr lang="ru-RU" sz="1600" b="1" i="0" dirty="0">
                <a:solidFill>
                  <a:srgbClr val="073B85"/>
                </a:solidFill>
                <a:latin typeface="Aptos"/>
                <a:ea typeface="Roboto"/>
                <a:cs typeface="Roboto"/>
              </a:rPr>
              <a:t>Главный разработчик</a:t>
            </a:r>
            <a:endParaRPr sz="1600" i="0" dirty="0">
              <a:solidFill>
                <a:srgbClr val="073B85"/>
              </a:solidFill>
            </a:endParaRPr>
          </a:p>
          <a:p>
            <a:pPr marL="261849" indent="-261849" algn="l">
              <a:lnSpc>
                <a:spcPts val="2159"/>
              </a:lnSpc>
              <a:buFont typeface="Arial"/>
              <a:buChar char="•"/>
              <a:defRPr/>
            </a:pPr>
            <a:r>
              <a:rPr lang="ru-RU" sz="1600" dirty="0">
                <a:solidFill>
                  <a:srgbClr val="073B85"/>
                </a:solidFill>
                <a:latin typeface="Aptos"/>
                <a:ea typeface="Roboto"/>
                <a:cs typeface="Roboto"/>
              </a:rPr>
              <a:t>4 года программирования</a:t>
            </a:r>
            <a:endParaRPr sz="1600" dirty="0">
              <a:solidFill>
                <a:srgbClr val="073B85"/>
              </a:solidFill>
            </a:endParaRPr>
          </a:p>
        </p:txBody>
      </p:sp>
      <p:sp>
        <p:nvSpPr>
          <p:cNvPr id="872051322" name="TextBox 872051321"/>
          <p:cNvSpPr txBox="1"/>
          <p:nvPr/>
        </p:nvSpPr>
        <p:spPr bwMode="auto">
          <a:xfrm>
            <a:off x="11262500" y="318060"/>
            <a:ext cx="495090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r">
              <a:lnSpc>
                <a:spcPct val="100000"/>
              </a:lnSpc>
              <a:defRPr/>
            </a:pPr>
            <a:r>
              <a:rPr lang="ru-RU" sz="1600">
                <a:solidFill>
                  <a:srgbClr val="A1C5FF"/>
                </a:solidFill>
                <a:latin typeface="Aptos"/>
                <a:ea typeface="Roboto"/>
                <a:cs typeface="Roboto"/>
              </a:rPr>
              <a:t>09</a:t>
            </a:r>
            <a:endParaRPr sz="1600">
              <a:solidFill>
                <a:srgbClr val="A1C5FF"/>
              </a:solidFill>
              <a:latin typeface="Aptos"/>
              <a:ea typeface="Roboto"/>
              <a:cs typeface="Roboto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E23E0F-85BD-8731-A20D-87D7372A9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542" y="1727974"/>
            <a:ext cx="1524000" cy="1524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5994C93-D957-823C-0B57-9AC48938C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433" y="1634458"/>
            <a:ext cx="2019300" cy="20193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17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6046384" name="Скругленный прямоугольник 366046383"/>
          <p:cNvSpPr/>
          <p:nvPr/>
        </p:nvSpPr>
        <p:spPr bwMode="auto">
          <a:xfrm>
            <a:off x="439735" y="1175805"/>
            <a:ext cx="2198293" cy="5265476"/>
          </a:xfrm>
          <a:prstGeom prst="roundRect">
            <a:avLst>
              <a:gd name="adj" fmla="val 4676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68486967" name="Скругленный прямоугольник 1468486966"/>
          <p:cNvSpPr/>
          <p:nvPr/>
        </p:nvSpPr>
        <p:spPr bwMode="auto">
          <a:xfrm>
            <a:off x="2714324" y="1175805"/>
            <a:ext cx="2198292" cy="5265475"/>
          </a:xfrm>
          <a:prstGeom prst="roundRect">
            <a:avLst>
              <a:gd name="adj" fmla="val 4676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60887599" name="Скругленный прямоугольник 1760887598"/>
          <p:cNvSpPr/>
          <p:nvPr/>
        </p:nvSpPr>
        <p:spPr bwMode="auto">
          <a:xfrm>
            <a:off x="4988915" y="1175805"/>
            <a:ext cx="2198292" cy="5265475"/>
          </a:xfrm>
          <a:prstGeom prst="roundRect">
            <a:avLst>
              <a:gd name="adj" fmla="val 4676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48415420" name="Скругленный прямоугольник 1648415419"/>
          <p:cNvSpPr/>
          <p:nvPr/>
        </p:nvSpPr>
        <p:spPr bwMode="auto">
          <a:xfrm>
            <a:off x="7263504" y="1175805"/>
            <a:ext cx="2198292" cy="5265475"/>
          </a:xfrm>
          <a:prstGeom prst="roundRect">
            <a:avLst>
              <a:gd name="adj" fmla="val 4676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1450975866" name="Скругленный прямоугольник 1450975865"/>
          <p:cNvSpPr/>
          <p:nvPr/>
        </p:nvSpPr>
        <p:spPr bwMode="auto">
          <a:xfrm>
            <a:off x="9538092" y="1175805"/>
            <a:ext cx="2198292" cy="5265475"/>
          </a:xfrm>
          <a:prstGeom prst="roundRect">
            <a:avLst>
              <a:gd name="adj" fmla="val 4676"/>
            </a:avLst>
          </a:prstGeom>
          <a:solidFill>
            <a:srgbClr val="5BA9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TextBox 7"/>
          <p:cNvSpPr txBox="1"/>
          <p:nvPr/>
        </p:nvSpPr>
        <p:spPr bwMode="auto">
          <a:xfrm>
            <a:off x="439735" y="349536"/>
            <a:ext cx="10153082" cy="457209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ts val="3840"/>
              </a:lnSpc>
              <a:defRPr/>
            </a:pPr>
            <a:r>
              <a:rPr lang="ru-RU" sz="36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Динамика за время акселератора</a:t>
            </a:r>
            <a:endParaRPr lang="en-US" sz="3200" b="1">
              <a:latin typeface="Aptos SemiBold"/>
              <a:ea typeface="Gilroy Bold"/>
              <a:cs typeface="Times New Roman"/>
            </a:endParaRPr>
          </a:p>
        </p:txBody>
      </p:sp>
      <p:cxnSp>
        <p:nvCxnSpPr>
          <p:cNvPr id="3" name="Прямая со стрелкой 2"/>
          <p:cNvCxnSpPr>
            <a:cxnSpLocks/>
          </p:cNvCxnSpPr>
          <p:nvPr/>
        </p:nvCxnSpPr>
        <p:spPr bwMode="auto">
          <a:xfrm>
            <a:off x="0" y="2184767"/>
            <a:ext cx="12136798" cy="45720"/>
          </a:xfrm>
          <a:prstGeom prst="straightConnector1">
            <a:avLst/>
          </a:prstGeom>
          <a:ln w="38099" cap="rnd" cmpd="sng" algn="ctr">
            <a:solidFill>
              <a:srgbClr val="BBD7EE"/>
            </a:solidFill>
            <a:prstDash val="solid"/>
            <a:bevel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/>
          <p:cNvGrpSpPr/>
          <p:nvPr/>
        </p:nvGrpSpPr>
        <p:grpSpPr bwMode="auto">
          <a:xfrm>
            <a:off x="340212" y="1289180"/>
            <a:ext cx="180000" cy="4981574"/>
            <a:chOff x="0" y="0"/>
            <a:chExt cx="180000" cy="4981574"/>
          </a:xfrm>
          <a:solidFill>
            <a:srgbClr val="003BA3"/>
          </a:solidFill>
        </p:grpSpPr>
        <p:sp>
          <p:nvSpPr>
            <p:cNvPr id="4" name="Овал 3"/>
            <p:cNvSpPr/>
            <p:nvPr/>
          </p:nvSpPr>
          <p:spPr bwMode="auto">
            <a:xfrm>
              <a:off x="0" y="805470"/>
              <a:ext cx="180000" cy="203637"/>
            </a:xfrm>
            <a:prstGeom prst="ellipse">
              <a:avLst/>
            </a:prstGeom>
            <a:solidFill>
              <a:srgbClr val="BBD7EE"/>
            </a:solidFill>
            <a:ln w="19049" cap="flat" cmpd="sng" algn="ctr">
              <a:solidFill>
                <a:srgbClr val="BBD7EE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7" name="Прямая соединительная линия 36"/>
            <p:cNvCxnSpPr>
              <a:cxnSpLocks/>
            </p:cNvCxnSpPr>
            <p:nvPr/>
          </p:nvCxnSpPr>
          <p:spPr bwMode="auto">
            <a:xfrm flipV="1">
              <a:off x="89999" y="0"/>
              <a:ext cx="0" cy="4981574"/>
            </a:xfrm>
            <a:prstGeom prst="line">
              <a:avLst/>
            </a:prstGeom>
            <a:solidFill>
              <a:srgbClr val="BBD7EE"/>
            </a:solidFill>
            <a:ln w="19049" cap="flat" cmpd="sng" algn="ctr">
              <a:solidFill>
                <a:srgbClr val="BBD7E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 bwMode="auto">
          <a:xfrm>
            <a:off x="580050" y="1379806"/>
            <a:ext cx="1272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latin typeface="Aptos"/>
              </a:rPr>
              <a:t>30.09.2025</a:t>
            </a:r>
          </a:p>
        </p:txBody>
      </p:sp>
      <p:sp>
        <p:nvSpPr>
          <p:cNvPr id="40" name="TextBox 39"/>
          <p:cNvSpPr txBox="1"/>
          <p:nvPr/>
        </p:nvSpPr>
        <p:spPr bwMode="auto">
          <a:xfrm>
            <a:off x="2951621" y="1379806"/>
            <a:ext cx="1636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latin typeface="Aptos"/>
              </a:rPr>
              <a:t>18.11.2025</a:t>
            </a:r>
            <a:endParaRPr sz="1600" b="1" dirty="0"/>
          </a:p>
        </p:txBody>
      </p:sp>
      <p:sp>
        <p:nvSpPr>
          <p:cNvPr id="49" name="TextBox 48"/>
          <p:cNvSpPr txBox="1"/>
          <p:nvPr/>
        </p:nvSpPr>
        <p:spPr bwMode="auto">
          <a:xfrm>
            <a:off x="474222" y="2309753"/>
            <a:ext cx="2129322" cy="2449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</a:rPr>
              <a:t>Создан прототип</a:t>
            </a:r>
            <a:r>
              <a:rPr lang="en-US" sz="1600" dirty="0">
                <a:solidFill>
                  <a:schemeClr val="bg1"/>
                </a:solidFill>
                <a:latin typeface="Aptos"/>
              </a:rPr>
              <a:t> (</a:t>
            </a:r>
            <a:r>
              <a:rPr lang="ru-RU" sz="1600" dirty="0">
                <a:solidFill>
                  <a:schemeClr val="bg1"/>
                </a:solidFill>
                <a:latin typeface="Aptos"/>
              </a:rPr>
              <a:t>работающий .</a:t>
            </a:r>
            <a:r>
              <a:rPr lang="en-US" sz="1600" dirty="0">
                <a:solidFill>
                  <a:schemeClr val="bg1"/>
                </a:solidFill>
                <a:latin typeface="Aptos"/>
              </a:rPr>
              <a:t>exe)</a:t>
            </a:r>
            <a:endParaRPr sz="160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50" name="TextBox 49"/>
          <p:cNvSpPr txBox="1"/>
          <p:nvPr/>
        </p:nvSpPr>
        <p:spPr bwMode="auto">
          <a:xfrm>
            <a:off x="2783297" y="2309753"/>
            <a:ext cx="2129322" cy="24492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</a:rPr>
              <a:t>Проведено </a:t>
            </a:r>
            <a:r>
              <a:rPr lang="en-US" sz="1600" dirty="0" err="1">
                <a:solidFill>
                  <a:schemeClr val="bg1"/>
                </a:solidFill>
                <a:latin typeface="Aptos"/>
              </a:rPr>
              <a:t>CustDev</a:t>
            </a:r>
            <a:r>
              <a:rPr lang="en-US" sz="1600" dirty="0">
                <a:solidFill>
                  <a:schemeClr val="bg1"/>
                </a:solidFill>
                <a:latin typeface="Aptos"/>
              </a:rPr>
              <a:t>-</a:t>
            </a:r>
            <a:r>
              <a:rPr lang="ru-RU" sz="1600" dirty="0">
                <a:solidFill>
                  <a:schemeClr val="bg1"/>
                </a:solidFill>
                <a:latin typeface="Aptos"/>
              </a:rPr>
              <a:t>интервью</a:t>
            </a:r>
            <a:endParaRPr sz="160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51" name="TextBox 50"/>
          <p:cNvSpPr txBox="1"/>
          <p:nvPr/>
        </p:nvSpPr>
        <p:spPr bwMode="auto">
          <a:xfrm>
            <a:off x="5057886" y="2309753"/>
            <a:ext cx="2129322" cy="24492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</a:rPr>
              <a:t>Установлено сотрудничество с адвокатским бюро </a:t>
            </a:r>
            <a:r>
              <a:rPr lang="en-US" sz="1600" dirty="0">
                <a:solidFill>
                  <a:schemeClr val="bg1"/>
                </a:solidFill>
                <a:latin typeface="Aptos"/>
              </a:rPr>
              <a:t> “S&amp;K </a:t>
            </a:r>
            <a:r>
              <a:rPr lang="ru-RU" sz="1600" dirty="0">
                <a:solidFill>
                  <a:schemeClr val="bg1"/>
                </a:solidFill>
                <a:latin typeface="Aptos"/>
              </a:rPr>
              <a:t>Вертикаль”</a:t>
            </a:r>
          </a:p>
        </p:txBody>
      </p:sp>
      <p:sp>
        <p:nvSpPr>
          <p:cNvPr id="101180761" name="TextBox 101180760"/>
          <p:cNvSpPr txBox="1"/>
          <p:nvPr/>
        </p:nvSpPr>
        <p:spPr bwMode="auto">
          <a:xfrm>
            <a:off x="11262500" y="318060"/>
            <a:ext cx="495090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r">
              <a:lnSpc>
                <a:spcPct val="100000"/>
              </a:lnSpc>
              <a:defRPr/>
            </a:pPr>
            <a:r>
              <a:rPr lang="ru-RU" sz="1600">
                <a:solidFill>
                  <a:srgbClr val="A1C5FF"/>
                </a:solidFill>
                <a:latin typeface="Aptos"/>
                <a:ea typeface="Roboto"/>
                <a:cs typeface="Roboto"/>
              </a:rPr>
              <a:t>10</a:t>
            </a:r>
            <a:endParaRPr sz="1600">
              <a:solidFill>
                <a:srgbClr val="A1C5FF"/>
              </a:solidFill>
              <a:latin typeface="Aptos"/>
              <a:ea typeface="Roboto"/>
              <a:cs typeface="Robo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59EAC7-E006-9563-E7E7-996F3E3E44FC}"/>
              </a:ext>
            </a:extLst>
          </p:cNvPr>
          <p:cNvSpPr txBox="1"/>
          <p:nvPr/>
        </p:nvSpPr>
        <p:spPr bwMode="auto">
          <a:xfrm>
            <a:off x="7256178" y="2298287"/>
            <a:ext cx="2129322" cy="24492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</a:rPr>
              <a:t>Сформирована команда из двух человек</a:t>
            </a:r>
            <a:endParaRPr sz="160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271246-981E-69AC-01DA-CB156DC64840}"/>
              </a:ext>
            </a:extLst>
          </p:cNvPr>
          <p:cNvSpPr txBox="1"/>
          <p:nvPr/>
        </p:nvSpPr>
        <p:spPr bwMode="auto">
          <a:xfrm>
            <a:off x="9572577" y="2309753"/>
            <a:ext cx="2129322" cy="24492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latin typeface="Aptos"/>
              </a:rPr>
              <a:t>Подготовлен </a:t>
            </a:r>
            <a:r>
              <a:rPr lang="en-US" sz="1600" dirty="0">
                <a:solidFill>
                  <a:schemeClr val="bg1"/>
                </a:solidFill>
                <a:latin typeface="Aptos"/>
              </a:rPr>
              <a:t>REST API </a:t>
            </a:r>
            <a:r>
              <a:rPr lang="ru-RU" sz="1600" dirty="0">
                <a:solidFill>
                  <a:schemeClr val="bg1"/>
                </a:solidFill>
                <a:latin typeface="Aptos"/>
              </a:rPr>
              <a:t>прототип</a:t>
            </a:r>
            <a:endParaRPr sz="160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98A9B0-555D-422A-A7C2-63E99F19D058}"/>
              </a:ext>
            </a:extLst>
          </p:cNvPr>
          <p:cNvSpPr txBox="1"/>
          <p:nvPr/>
        </p:nvSpPr>
        <p:spPr bwMode="auto">
          <a:xfrm>
            <a:off x="5216907" y="1379806"/>
            <a:ext cx="1416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latin typeface="Aptos"/>
              </a:rPr>
              <a:t>22.11.2025</a:t>
            </a:r>
            <a:endParaRPr sz="16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A4CCCA-2A54-4EB4-B046-E2EAC383F30E}"/>
              </a:ext>
            </a:extLst>
          </p:cNvPr>
          <p:cNvSpPr txBox="1"/>
          <p:nvPr/>
        </p:nvSpPr>
        <p:spPr bwMode="auto">
          <a:xfrm>
            <a:off x="7482193" y="1379806"/>
            <a:ext cx="1430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latin typeface="Aptos"/>
              </a:rPr>
              <a:t>24.11.2025</a:t>
            </a:r>
            <a:endParaRPr sz="16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00BB890-44CE-4EF0-806D-00CF416A600D}"/>
              </a:ext>
            </a:extLst>
          </p:cNvPr>
          <p:cNvSpPr txBox="1"/>
          <p:nvPr/>
        </p:nvSpPr>
        <p:spPr bwMode="auto">
          <a:xfrm>
            <a:off x="9680485" y="1379806"/>
            <a:ext cx="1442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latin typeface="Aptos"/>
              </a:rPr>
              <a:t>02.12.2025</a:t>
            </a:r>
            <a:endParaRPr sz="1600" b="1" dirty="0"/>
          </a:p>
        </p:txBody>
      </p:sp>
      <p:pic>
        <p:nvPicPr>
          <p:cNvPr id="8" name="Рисунок 7" descr="Изображение выглядит как текст, Шрифт, логотип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2B3F087-44AB-B98F-9AE9-6E9323F5D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737" y="3479483"/>
            <a:ext cx="19145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17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 bwMode="auto">
          <a:xfrm>
            <a:off x="430212" y="447507"/>
            <a:ext cx="6059912" cy="1677758"/>
          </a:xfrm>
          <a:prstGeom prst="rect">
            <a:avLst/>
          </a:prstGeom>
        </p:spPr>
        <p:txBody>
          <a:bodyPr vertOverflow="overflow" horzOverflow="overflow" vert="horz" wrap="square" lIns="0" tIns="0" rIns="0" bIns="0" numCol="1" spcCol="0" rtlCol="0" fromWordArt="0" anchor="t" anchorCtr="0" forceAA="0" compatLnSpc="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600" b="1" dirty="0" err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Лексиа</a:t>
            </a:r>
            <a:endParaRPr lang="ru-RU" sz="4800" b="1" dirty="0">
              <a:solidFill>
                <a:schemeClr val="bg1"/>
              </a:solidFill>
              <a:latin typeface="Aptos SemiBold"/>
              <a:ea typeface="Gilroy Bold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946490" y="0"/>
            <a:ext cx="5245510" cy="6858000"/>
          </a:xfrm>
          <a:prstGeom prst="rect">
            <a:avLst/>
          </a:prstGeom>
          <a:solidFill>
            <a:srgbClr val="5BA9FF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200"/>
          </a:p>
        </p:txBody>
      </p:sp>
      <p:sp>
        <p:nvSpPr>
          <p:cNvPr id="29" name="TextBox 7"/>
          <p:cNvSpPr txBox="1"/>
          <p:nvPr/>
        </p:nvSpPr>
        <p:spPr bwMode="auto">
          <a:xfrm>
            <a:off x="2468940" y="3845462"/>
            <a:ext cx="2411076" cy="53433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bg1"/>
                </a:solidFill>
                <a:latin typeface="Aptos SemiBold"/>
                <a:cs typeface="Times New Roman"/>
              </a:rPr>
              <a:t>Вячеслав </a:t>
            </a:r>
            <a:r>
              <a:rPr lang="ru-RU" sz="2400" b="1" dirty="0" err="1">
                <a:solidFill>
                  <a:schemeClr val="bg1"/>
                </a:solidFill>
                <a:latin typeface="Aptos SemiBold"/>
                <a:cs typeface="Times New Roman"/>
              </a:rPr>
              <a:t>Авдейкин</a:t>
            </a:r>
            <a:endParaRPr sz="2400" dirty="0">
              <a:solidFill>
                <a:schemeClr val="bg1"/>
              </a:solidFill>
            </a:endParaRPr>
          </a:p>
          <a:p>
            <a:pPr>
              <a:defRPr/>
            </a:pPr>
            <a:endParaRPr sz="1800" dirty="0">
              <a:solidFill>
                <a:schemeClr val="bg1"/>
              </a:solidFill>
              <a:latin typeface="Aptos"/>
              <a:ea typeface="Gilroy Bold"/>
              <a:cs typeface="Times New Roman"/>
            </a:endParaRPr>
          </a:p>
        </p:txBody>
      </p:sp>
      <p:sp>
        <p:nvSpPr>
          <p:cNvPr id="31" name="TextBox 7"/>
          <p:cNvSpPr txBox="1"/>
          <p:nvPr/>
        </p:nvSpPr>
        <p:spPr bwMode="auto">
          <a:xfrm>
            <a:off x="498246" y="4760002"/>
            <a:ext cx="2499942" cy="34315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>
              <a:defRPr/>
            </a:pPr>
            <a:r>
              <a:rPr lang="ru-RU" sz="2400" b="1">
                <a:solidFill>
                  <a:schemeClr val="bg1"/>
                </a:solidFill>
                <a:latin typeface="Aptos SemiBold"/>
                <a:ea typeface="Gilroy Bold"/>
                <a:cs typeface="Times New Roman"/>
              </a:rPr>
              <a:t>Контакты</a:t>
            </a:r>
            <a:endParaRPr sz="2400">
              <a:solidFill>
                <a:schemeClr val="bg1"/>
              </a:solidFill>
            </a:endParaRPr>
          </a:p>
        </p:txBody>
      </p:sp>
      <p:pic>
        <p:nvPicPr>
          <p:cNvPr id="915512934" name="Рисунок 2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5399942">
            <a:off x="3872719" y="4199367"/>
            <a:ext cx="4084168" cy="2215800"/>
          </a:xfrm>
          <a:prstGeom prst="rect">
            <a:avLst/>
          </a:prstGeom>
        </p:spPr>
      </p:pic>
      <p:pic>
        <p:nvPicPr>
          <p:cNvPr id="1488618702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399942">
            <a:off x="4090915" y="4959812"/>
            <a:ext cx="2946858" cy="4190588"/>
          </a:xfrm>
          <a:prstGeom prst="rect">
            <a:avLst/>
          </a:prstGeom>
        </p:spPr>
      </p:pic>
      <p:sp>
        <p:nvSpPr>
          <p:cNvPr id="577502930" name="TextBox 577502929"/>
          <p:cNvSpPr txBox="1"/>
          <p:nvPr/>
        </p:nvSpPr>
        <p:spPr bwMode="auto">
          <a:xfrm>
            <a:off x="430210" y="5208948"/>
            <a:ext cx="2479989" cy="655821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  <a:latin typeface="Aptos"/>
                <a:ea typeface="Gilroy Bold"/>
                <a:cs typeface="Times New Roman"/>
              </a:rPr>
              <a:t>+7(922)797-53-66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latin typeface="Aptos"/>
                <a:ea typeface="Gilroy Bold"/>
                <a:cs typeface="Times New Roman"/>
              </a:rPr>
              <a:t>Телеграм</a:t>
            </a:r>
            <a:r>
              <a:rPr lang="en-US" dirty="0">
                <a:solidFill>
                  <a:schemeClr val="bg1"/>
                </a:solidFill>
                <a:latin typeface="Aptos"/>
                <a:ea typeface="Gilroy Bold"/>
                <a:cs typeface="Times New Roman"/>
              </a:rPr>
              <a:t>:</a:t>
            </a:r>
            <a:r>
              <a:rPr lang="ru-RU" dirty="0">
                <a:solidFill>
                  <a:schemeClr val="bg1"/>
                </a:solidFill>
                <a:latin typeface="Aptos"/>
                <a:ea typeface="Gilroy Bold"/>
                <a:cs typeface="Times New Roman"/>
              </a:rPr>
              <a:t> </a:t>
            </a:r>
            <a:r>
              <a:rPr lang="en-US" dirty="0">
                <a:solidFill>
                  <a:schemeClr val="bg1"/>
                </a:solidFill>
                <a:latin typeface="Aptos"/>
                <a:ea typeface="Gilroy Bold"/>
                <a:cs typeface="Times New Roman"/>
              </a:rPr>
              <a:t>@avdevya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ABD575-F24A-A2D5-CC64-CE72F6039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77636" y="2255514"/>
            <a:ext cx="2019300" cy="20193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4CD4C59-BE1C-601D-6A13-4595DEC04C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1847" y="1332828"/>
            <a:ext cx="3571043" cy="42754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872</Words>
  <Application>Microsoft Office PowerPoint</Application>
  <DocSecurity>0</DocSecurity>
  <PresentationFormat>Широкоэкранный</PresentationFormat>
  <Paragraphs>153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Aptos</vt:lpstr>
      <vt:lpstr>Aptos SemiBold</vt:lpstr>
      <vt:lpstr>Arial</vt:lpstr>
      <vt:lpstr>Arial,Sans-Serif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Anna Karaicheva</dc:creator>
  <cp:keywords/>
  <dc:description/>
  <cp:lastModifiedBy>Mr. Black</cp:lastModifiedBy>
  <cp:revision>52</cp:revision>
  <dcterms:created xsi:type="dcterms:W3CDTF">2024-09-22T14:35:04Z</dcterms:created>
  <dcterms:modified xsi:type="dcterms:W3CDTF">2025-12-11T22:37:10Z</dcterms:modified>
  <cp:category/>
  <dc:identifier/>
  <cp:contentStatus/>
  <dc:language/>
  <cp:version/>
</cp:coreProperties>
</file>