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9"/>
  </p:notesMasterIdLst>
  <p:sldIdLst>
    <p:sldId id="256" r:id="rId2"/>
    <p:sldId id="274" r:id="rId3"/>
    <p:sldId id="257" r:id="rId4"/>
    <p:sldId id="258" r:id="rId5"/>
    <p:sldId id="273" r:id="rId6"/>
    <p:sldId id="284" r:id="rId7"/>
    <p:sldId id="285" r:id="rId8"/>
    <p:sldId id="259" r:id="rId9"/>
    <p:sldId id="283" r:id="rId10"/>
    <p:sldId id="280" r:id="rId11"/>
    <p:sldId id="260" r:id="rId12"/>
    <p:sldId id="279" r:id="rId13"/>
    <p:sldId id="277" r:id="rId14"/>
    <p:sldId id="278" r:id="rId15"/>
    <p:sldId id="262" r:id="rId16"/>
    <p:sldId id="286" r:id="rId17"/>
    <p:sldId id="270" r:id="rId18"/>
  </p:sldIdLst>
  <p:sldSz cx="15119350" cy="10691813"/>
  <p:notesSz cx="9928225" cy="14357350"/>
  <p:embeddedFontLst>
    <p:embeddedFont>
      <p:font typeface="Arial Black" panose="020B0A04020102020204" pitchFamily="34" charset="0"/>
      <p:bold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543">
          <p15:clr>
            <a:srgbClr val="A4A3A4"/>
          </p15:clr>
        </p15:guide>
        <p15:guide id="2" orient="horz" pos="238">
          <p15:clr>
            <a:srgbClr val="A4A3A4"/>
          </p15:clr>
        </p15:guide>
        <p15:guide id="3" orient="horz" pos="986">
          <p15:clr>
            <a:srgbClr val="A4A3A4"/>
          </p15:clr>
        </p15:guide>
        <p15:guide id="4" orient="horz" pos="2234">
          <p15:clr>
            <a:srgbClr val="A4A3A4"/>
          </p15:clr>
        </p15:guide>
        <p15:guide id="5" pos="5148">
          <p15:clr>
            <a:srgbClr val="A4A3A4"/>
          </p15:clr>
        </p15:guide>
        <p15:guide id="6" pos="9253">
          <p15:clr>
            <a:srgbClr val="A4A3A4"/>
          </p15:clr>
        </p15:guide>
        <p15:guide id="7" orient="horz" pos="28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49C4"/>
    <a:srgbClr val="6627CB"/>
    <a:srgbClr val="008E40"/>
    <a:srgbClr val="893BC3"/>
    <a:srgbClr val="9E6BB5"/>
    <a:srgbClr val="276ABB"/>
    <a:srgbClr val="CCFF66"/>
    <a:srgbClr val="D07C00"/>
    <a:srgbClr val="FF99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26C405-4C46-4D25-B011-07DF2EEB0CB3}" v="135" dt="2022-07-03T11:23:43.903"/>
  </p1510:revLst>
</p1510:revInfo>
</file>

<file path=ppt/tableStyles.xml><?xml version="1.0" encoding="utf-8"?>
<a:tblStyleLst xmlns:a="http://schemas.openxmlformats.org/drawingml/2006/main" def="{5B2E13A2-21F0-498D-9D80-8EF4AEAD761E}">
  <a:tblStyle styleId="{5B2E13A2-21F0-498D-9D80-8EF4AEAD761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494" y="72"/>
      </p:cViewPr>
      <p:guideLst>
        <p:guide orient="horz" pos="6543"/>
        <p:guide orient="horz" pos="238"/>
        <p:guide orient="horz" pos="986"/>
        <p:guide orient="horz" pos="2234"/>
        <p:guide pos="5148"/>
        <p:guide pos="9253"/>
        <p:guide orient="horz" pos="284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heme" Target="theme/theme1.xml"/><Relationship Id="rId35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xim Tambiev" userId="7dcce22cc109b191" providerId="LiveId" clId="{3B26C405-4C46-4D25-B011-07DF2EEB0CB3}"/>
    <pc:docChg chg="undo redo custSel addSld delSld modSld sldOrd">
      <pc:chgData name="Maxim Tambiev" userId="7dcce22cc109b191" providerId="LiveId" clId="{3B26C405-4C46-4D25-B011-07DF2EEB0CB3}" dt="2022-07-03T11:29:08.082" v="3216" actId="1037"/>
      <pc:docMkLst>
        <pc:docMk/>
      </pc:docMkLst>
      <pc:sldChg chg="modSp mod">
        <pc:chgData name="Maxim Tambiev" userId="7dcce22cc109b191" providerId="LiveId" clId="{3B26C405-4C46-4D25-B011-07DF2EEB0CB3}" dt="2022-07-03T09:31:41.052" v="326" actId="1036"/>
        <pc:sldMkLst>
          <pc:docMk/>
          <pc:sldMk cId="0" sldId="257"/>
        </pc:sldMkLst>
        <pc:spChg chg="mod">
          <ac:chgData name="Maxim Tambiev" userId="7dcce22cc109b191" providerId="LiveId" clId="{3B26C405-4C46-4D25-B011-07DF2EEB0CB3}" dt="2022-07-03T09:31:41.052" v="326" actId="1036"/>
          <ac:spMkLst>
            <pc:docMk/>
            <pc:sldMk cId="0" sldId="257"/>
            <ac:spMk id="3" creationId="{00000000-0000-0000-0000-000000000000}"/>
          </ac:spMkLst>
        </pc:spChg>
        <pc:picChg chg="mod">
          <ac:chgData name="Maxim Tambiev" userId="7dcce22cc109b191" providerId="LiveId" clId="{3B26C405-4C46-4D25-B011-07DF2EEB0CB3}" dt="2022-07-03T09:31:36.431" v="314" actId="1038"/>
          <ac:picMkLst>
            <pc:docMk/>
            <pc:sldMk cId="0" sldId="257"/>
            <ac:picMk id="4" creationId="{00000000-0000-0000-0000-000000000000}"/>
          </ac:picMkLst>
        </pc:picChg>
      </pc:sldChg>
      <pc:sldChg chg="modSp mod">
        <pc:chgData name="Maxim Tambiev" userId="7dcce22cc109b191" providerId="LiveId" clId="{3B26C405-4C46-4D25-B011-07DF2EEB0CB3}" dt="2022-07-03T10:16:09.501" v="670" actId="20577"/>
        <pc:sldMkLst>
          <pc:docMk/>
          <pc:sldMk cId="0" sldId="258"/>
        </pc:sldMkLst>
        <pc:spChg chg="mod">
          <ac:chgData name="Maxim Tambiev" userId="7dcce22cc109b191" providerId="LiveId" clId="{3B26C405-4C46-4D25-B011-07DF2EEB0CB3}" dt="2022-07-03T09:41:06.767" v="594" actId="14100"/>
          <ac:spMkLst>
            <pc:docMk/>
            <pc:sldMk cId="0" sldId="258"/>
            <ac:spMk id="11" creationId="{00000000-0000-0000-0000-000000000000}"/>
          </ac:spMkLst>
        </pc:spChg>
        <pc:spChg chg="mod">
          <ac:chgData name="Maxim Tambiev" userId="7dcce22cc109b191" providerId="LiveId" clId="{3B26C405-4C46-4D25-B011-07DF2EEB0CB3}" dt="2022-07-03T09:40:52.153" v="592" actId="14100"/>
          <ac:spMkLst>
            <pc:docMk/>
            <pc:sldMk cId="0" sldId="258"/>
            <ac:spMk id="12" creationId="{00000000-0000-0000-0000-000000000000}"/>
          </ac:spMkLst>
        </pc:spChg>
        <pc:spChg chg="mod">
          <ac:chgData name="Maxim Tambiev" userId="7dcce22cc109b191" providerId="LiveId" clId="{3B26C405-4C46-4D25-B011-07DF2EEB0CB3}" dt="2022-07-03T09:43:44.209" v="664" actId="14100"/>
          <ac:spMkLst>
            <pc:docMk/>
            <pc:sldMk cId="0" sldId="258"/>
            <ac:spMk id="129" creationId="{00000000-0000-0000-0000-000000000000}"/>
          </ac:spMkLst>
        </pc:spChg>
        <pc:spChg chg="mod">
          <ac:chgData name="Maxim Tambiev" userId="7dcce22cc109b191" providerId="LiveId" clId="{3B26C405-4C46-4D25-B011-07DF2EEB0CB3}" dt="2022-07-03T10:16:09.501" v="670" actId="20577"/>
          <ac:spMkLst>
            <pc:docMk/>
            <pc:sldMk cId="0" sldId="258"/>
            <ac:spMk id="134" creationId="{00000000-0000-0000-0000-000000000000}"/>
          </ac:spMkLst>
        </pc:spChg>
      </pc:sldChg>
      <pc:sldChg chg="modSp mod">
        <pc:chgData name="Maxim Tambiev" userId="7dcce22cc109b191" providerId="LiveId" clId="{3B26C405-4C46-4D25-B011-07DF2EEB0CB3}" dt="2022-07-03T11:03:41.580" v="2445" actId="6549"/>
        <pc:sldMkLst>
          <pc:docMk/>
          <pc:sldMk cId="0" sldId="259"/>
        </pc:sldMkLst>
        <pc:spChg chg="mod">
          <ac:chgData name="Maxim Tambiev" userId="7dcce22cc109b191" providerId="LiveId" clId="{3B26C405-4C46-4D25-B011-07DF2EEB0CB3}" dt="2022-07-03T11:03:41.580" v="2445" actId="6549"/>
          <ac:spMkLst>
            <pc:docMk/>
            <pc:sldMk cId="0" sldId="259"/>
            <ac:spMk id="16" creationId="{00000000-0000-0000-0000-000000000000}"/>
          </ac:spMkLst>
        </pc:spChg>
        <pc:spChg chg="mod">
          <ac:chgData name="Maxim Tambiev" userId="7dcce22cc109b191" providerId="LiveId" clId="{3B26C405-4C46-4D25-B011-07DF2EEB0CB3}" dt="2022-07-03T11:03:11.128" v="2444" actId="20577"/>
          <ac:spMkLst>
            <pc:docMk/>
            <pc:sldMk cId="0" sldId="259"/>
            <ac:spMk id="147" creationId="{00000000-0000-0000-0000-000000000000}"/>
          </ac:spMkLst>
        </pc:spChg>
      </pc:sldChg>
      <pc:sldChg chg="modSp mod">
        <pc:chgData name="Maxim Tambiev" userId="7dcce22cc109b191" providerId="LiveId" clId="{3B26C405-4C46-4D25-B011-07DF2EEB0CB3}" dt="2022-07-03T11:17:27.634" v="2952" actId="14100"/>
        <pc:sldMkLst>
          <pc:docMk/>
          <pc:sldMk cId="0" sldId="260"/>
        </pc:sldMkLst>
        <pc:spChg chg="mod">
          <ac:chgData name="Maxim Tambiev" userId="7dcce22cc109b191" providerId="LiveId" clId="{3B26C405-4C46-4D25-B011-07DF2EEB0CB3}" dt="2022-07-03T11:12:07.830" v="2639" actId="1036"/>
          <ac:spMkLst>
            <pc:docMk/>
            <pc:sldMk cId="0" sldId="260"/>
            <ac:spMk id="4" creationId="{00000000-0000-0000-0000-000000000000}"/>
          </ac:spMkLst>
        </pc:spChg>
        <pc:spChg chg="mod">
          <ac:chgData name="Maxim Tambiev" userId="7dcce22cc109b191" providerId="LiveId" clId="{3B26C405-4C46-4D25-B011-07DF2EEB0CB3}" dt="2022-07-03T11:16:56.635" v="2941" actId="20577"/>
          <ac:spMkLst>
            <pc:docMk/>
            <pc:sldMk cId="0" sldId="260"/>
            <ac:spMk id="13" creationId="{00000000-0000-0000-0000-000000000000}"/>
          </ac:spMkLst>
        </pc:spChg>
        <pc:spChg chg="mod">
          <ac:chgData name="Maxim Tambiev" userId="7dcce22cc109b191" providerId="LiveId" clId="{3B26C405-4C46-4D25-B011-07DF2EEB0CB3}" dt="2022-07-03T11:12:18.521" v="2650" actId="1035"/>
          <ac:spMkLst>
            <pc:docMk/>
            <pc:sldMk cId="0" sldId="260"/>
            <ac:spMk id="14" creationId="{00000000-0000-0000-0000-000000000000}"/>
          </ac:spMkLst>
        </pc:spChg>
        <pc:spChg chg="mod">
          <ac:chgData name="Maxim Tambiev" userId="7dcce22cc109b191" providerId="LiveId" clId="{3B26C405-4C46-4D25-B011-07DF2EEB0CB3}" dt="2022-07-03T11:12:18.521" v="2650" actId="1035"/>
          <ac:spMkLst>
            <pc:docMk/>
            <pc:sldMk cId="0" sldId="260"/>
            <ac:spMk id="16" creationId="{00000000-0000-0000-0000-000000000000}"/>
          </ac:spMkLst>
        </pc:spChg>
        <pc:spChg chg="mod">
          <ac:chgData name="Maxim Tambiev" userId="7dcce22cc109b191" providerId="LiveId" clId="{3B26C405-4C46-4D25-B011-07DF2EEB0CB3}" dt="2022-07-03T11:17:27.634" v="2952" actId="14100"/>
          <ac:spMkLst>
            <pc:docMk/>
            <pc:sldMk cId="0" sldId="260"/>
            <ac:spMk id="17" creationId="{00000000-0000-0000-0000-000000000000}"/>
          </ac:spMkLst>
        </pc:spChg>
        <pc:spChg chg="mod">
          <ac:chgData name="Maxim Tambiev" userId="7dcce22cc109b191" providerId="LiveId" clId="{3B26C405-4C46-4D25-B011-07DF2EEB0CB3}" dt="2022-07-03T11:12:07.830" v="2639" actId="1036"/>
          <ac:spMkLst>
            <pc:docMk/>
            <pc:sldMk cId="0" sldId="260"/>
            <ac:spMk id="19" creationId="{00000000-0000-0000-0000-000000000000}"/>
          </ac:spMkLst>
        </pc:spChg>
        <pc:spChg chg="mod">
          <ac:chgData name="Maxim Tambiev" userId="7dcce22cc109b191" providerId="LiveId" clId="{3B26C405-4C46-4D25-B011-07DF2EEB0CB3}" dt="2022-07-03T11:12:07.830" v="2639" actId="1036"/>
          <ac:spMkLst>
            <pc:docMk/>
            <pc:sldMk cId="0" sldId="260"/>
            <ac:spMk id="20" creationId="{00000000-0000-0000-0000-000000000000}"/>
          </ac:spMkLst>
        </pc:spChg>
        <pc:picChg chg="mod">
          <ac:chgData name="Maxim Tambiev" userId="7dcce22cc109b191" providerId="LiveId" clId="{3B26C405-4C46-4D25-B011-07DF2EEB0CB3}" dt="2022-07-03T11:12:18.521" v="2650" actId="1035"/>
          <ac:picMkLst>
            <pc:docMk/>
            <pc:sldMk cId="0" sldId="260"/>
            <ac:picMk id="2050" creationId="{00000000-0000-0000-0000-000000000000}"/>
          </ac:picMkLst>
        </pc:picChg>
        <pc:picChg chg="mod">
          <ac:chgData name="Maxim Tambiev" userId="7dcce22cc109b191" providerId="LiveId" clId="{3B26C405-4C46-4D25-B011-07DF2EEB0CB3}" dt="2022-07-03T11:12:18.521" v="2650" actId="1035"/>
          <ac:picMkLst>
            <pc:docMk/>
            <pc:sldMk cId="0" sldId="260"/>
            <ac:picMk id="2052" creationId="{00000000-0000-0000-0000-000000000000}"/>
          </ac:picMkLst>
        </pc:picChg>
      </pc:sldChg>
      <pc:sldChg chg="modSp mod ord">
        <pc:chgData name="Maxim Tambiev" userId="7dcce22cc109b191" providerId="LiveId" clId="{3B26C405-4C46-4D25-B011-07DF2EEB0CB3}" dt="2022-07-03T10:53:32.662" v="2068" actId="1035"/>
        <pc:sldMkLst>
          <pc:docMk/>
          <pc:sldMk cId="2283127340" sldId="273"/>
        </pc:sldMkLst>
        <pc:spChg chg="mod">
          <ac:chgData name="Maxim Tambiev" userId="7dcce22cc109b191" providerId="LiveId" clId="{3B26C405-4C46-4D25-B011-07DF2EEB0CB3}" dt="2022-07-03T10:52:31.422" v="2048" actId="20577"/>
          <ac:spMkLst>
            <pc:docMk/>
            <pc:sldMk cId="2283127340" sldId="273"/>
            <ac:spMk id="5" creationId="{00000000-0000-0000-0000-000000000000}"/>
          </ac:spMkLst>
        </pc:spChg>
        <pc:spChg chg="mod">
          <ac:chgData name="Maxim Tambiev" userId="7dcce22cc109b191" providerId="LiveId" clId="{3B26C405-4C46-4D25-B011-07DF2EEB0CB3}" dt="2022-07-03T10:51:23.512" v="2023" actId="20577"/>
          <ac:spMkLst>
            <pc:docMk/>
            <pc:sldMk cId="2283127340" sldId="273"/>
            <ac:spMk id="135" creationId="{00000000-0000-0000-0000-000000000000}"/>
          </ac:spMkLst>
        </pc:spChg>
        <pc:graphicFrameChg chg="mod modGraphic">
          <ac:chgData name="Maxim Tambiev" userId="7dcce22cc109b191" providerId="LiveId" clId="{3B26C405-4C46-4D25-B011-07DF2EEB0CB3}" dt="2022-07-03T10:53:32.662" v="2068" actId="1035"/>
          <ac:graphicFrameMkLst>
            <pc:docMk/>
            <pc:sldMk cId="2283127340" sldId="273"/>
            <ac:graphicFrameMk id="4" creationId="{00000000-0000-0000-0000-000000000000}"/>
          </ac:graphicFrameMkLst>
        </pc:graphicFrameChg>
      </pc:sldChg>
      <pc:sldChg chg="modSp mod">
        <pc:chgData name="Maxim Tambiev" userId="7dcce22cc109b191" providerId="LiveId" clId="{3B26C405-4C46-4D25-B011-07DF2EEB0CB3}" dt="2022-07-03T09:29:02.511" v="293" actId="255"/>
        <pc:sldMkLst>
          <pc:docMk/>
          <pc:sldMk cId="3179703122" sldId="274"/>
        </pc:sldMkLst>
        <pc:spChg chg="mod">
          <ac:chgData name="Maxim Tambiev" userId="7dcce22cc109b191" providerId="LiveId" clId="{3B26C405-4C46-4D25-B011-07DF2EEB0CB3}" dt="2022-07-03T09:24:26.249" v="139" actId="20577"/>
          <ac:spMkLst>
            <pc:docMk/>
            <pc:sldMk cId="3179703122" sldId="274"/>
            <ac:spMk id="2" creationId="{00000000-0000-0000-0000-000000000000}"/>
          </ac:spMkLst>
        </pc:spChg>
        <pc:spChg chg="mod">
          <ac:chgData name="Maxim Tambiev" userId="7dcce22cc109b191" providerId="LiveId" clId="{3B26C405-4C46-4D25-B011-07DF2EEB0CB3}" dt="2022-07-03T09:24:17.969" v="138" actId="20577"/>
          <ac:spMkLst>
            <pc:docMk/>
            <pc:sldMk cId="3179703122" sldId="274"/>
            <ac:spMk id="4" creationId="{00000000-0000-0000-0000-000000000000}"/>
          </ac:spMkLst>
        </pc:spChg>
        <pc:spChg chg="mod">
          <ac:chgData name="Maxim Tambiev" userId="7dcce22cc109b191" providerId="LiveId" clId="{3B26C405-4C46-4D25-B011-07DF2EEB0CB3}" dt="2022-07-03T09:25:29.875" v="179" actId="20577"/>
          <ac:spMkLst>
            <pc:docMk/>
            <pc:sldMk cId="3179703122" sldId="274"/>
            <ac:spMk id="11" creationId="{00000000-0000-0000-0000-000000000000}"/>
          </ac:spMkLst>
        </pc:spChg>
        <pc:spChg chg="mod">
          <ac:chgData name="Maxim Tambiev" userId="7dcce22cc109b191" providerId="LiveId" clId="{3B26C405-4C46-4D25-B011-07DF2EEB0CB3}" dt="2022-07-03T09:29:02.511" v="293" actId="255"/>
          <ac:spMkLst>
            <pc:docMk/>
            <pc:sldMk cId="3179703122" sldId="274"/>
            <ac:spMk id="14" creationId="{00000000-0000-0000-0000-000000000000}"/>
          </ac:spMkLst>
        </pc:spChg>
      </pc:sldChg>
      <pc:sldChg chg="addSp delSp modSp del mod ord">
        <pc:chgData name="Maxim Tambiev" userId="7dcce22cc109b191" providerId="LiveId" clId="{3B26C405-4C46-4D25-B011-07DF2EEB0CB3}" dt="2022-07-03T10:56:36.666" v="2156" actId="47"/>
        <pc:sldMkLst>
          <pc:docMk/>
          <pc:sldMk cId="1578587443" sldId="275"/>
        </pc:sldMkLst>
        <pc:spChg chg="del">
          <ac:chgData name="Maxim Tambiev" userId="7dcce22cc109b191" providerId="LiveId" clId="{3B26C405-4C46-4D25-B011-07DF2EEB0CB3}" dt="2022-07-03T10:55:27.749" v="2113" actId="478"/>
          <ac:spMkLst>
            <pc:docMk/>
            <pc:sldMk cId="1578587443" sldId="275"/>
            <ac:spMk id="2" creationId="{00000000-0000-0000-0000-000000000000}"/>
          </ac:spMkLst>
        </pc:spChg>
        <pc:spChg chg="del">
          <ac:chgData name="Maxim Tambiev" userId="7dcce22cc109b191" providerId="LiveId" clId="{3B26C405-4C46-4D25-B011-07DF2EEB0CB3}" dt="2022-07-03T10:56:33.482" v="2155" actId="21"/>
          <ac:spMkLst>
            <pc:docMk/>
            <pc:sldMk cId="1578587443" sldId="275"/>
            <ac:spMk id="5" creationId="{00000000-0000-0000-0000-000000000000}"/>
          </ac:spMkLst>
        </pc:spChg>
        <pc:spChg chg="del">
          <ac:chgData name="Maxim Tambiev" userId="7dcce22cc109b191" providerId="LiveId" clId="{3B26C405-4C46-4D25-B011-07DF2EEB0CB3}" dt="2022-07-03T10:56:33.482" v="2155" actId="21"/>
          <ac:spMkLst>
            <pc:docMk/>
            <pc:sldMk cId="1578587443" sldId="275"/>
            <ac:spMk id="6" creationId="{00000000-0000-0000-0000-000000000000}"/>
          </ac:spMkLst>
        </pc:spChg>
        <pc:spChg chg="del">
          <ac:chgData name="Maxim Tambiev" userId="7dcce22cc109b191" providerId="LiveId" clId="{3B26C405-4C46-4D25-B011-07DF2EEB0CB3}" dt="2022-07-03T10:56:33.482" v="2155" actId="21"/>
          <ac:spMkLst>
            <pc:docMk/>
            <pc:sldMk cId="1578587443" sldId="275"/>
            <ac:spMk id="7" creationId="{00000000-0000-0000-0000-000000000000}"/>
          </ac:spMkLst>
        </pc:spChg>
        <pc:spChg chg="del">
          <ac:chgData name="Maxim Tambiev" userId="7dcce22cc109b191" providerId="LiveId" clId="{3B26C405-4C46-4D25-B011-07DF2EEB0CB3}" dt="2022-07-03T10:56:33.482" v="2155" actId="21"/>
          <ac:spMkLst>
            <pc:docMk/>
            <pc:sldMk cId="1578587443" sldId="275"/>
            <ac:spMk id="8" creationId="{00000000-0000-0000-0000-000000000000}"/>
          </ac:spMkLst>
        </pc:spChg>
        <pc:spChg chg="del">
          <ac:chgData name="Maxim Tambiev" userId="7dcce22cc109b191" providerId="LiveId" clId="{3B26C405-4C46-4D25-B011-07DF2EEB0CB3}" dt="2022-07-03T10:56:33.482" v="2155" actId="21"/>
          <ac:spMkLst>
            <pc:docMk/>
            <pc:sldMk cId="1578587443" sldId="275"/>
            <ac:spMk id="9" creationId="{00000000-0000-0000-0000-000000000000}"/>
          </ac:spMkLst>
        </pc:spChg>
        <pc:spChg chg="add del mod">
          <ac:chgData name="Maxim Tambiev" userId="7dcce22cc109b191" providerId="LiveId" clId="{3B26C405-4C46-4D25-B011-07DF2EEB0CB3}" dt="2022-07-03T10:55:31.602" v="2114" actId="478"/>
          <ac:spMkLst>
            <pc:docMk/>
            <pc:sldMk cId="1578587443" sldId="275"/>
            <ac:spMk id="12" creationId="{9FC02BA4-D252-22BA-F38E-BDB0C7578F5E}"/>
          </ac:spMkLst>
        </pc:spChg>
        <pc:picChg chg="del">
          <ac:chgData name="Maxim Tambiev" userId="7dcce22cc109b191" providerId="LiveId" clId="{3B26C405-4C46-4D25-B011-07DF2EEB0CB3}" dt="2022-07-03T10:56:33.482" v="2155" actId="21"/>
          <ac:picMkLst>
            <pc:docMk/>
            <pc:sldMk cId="1578587443" sldId="275"/>
            <ac:picMk id="3" creationId="{00000000-0000-0000-0000-000000000000}"/>
          </ac:picMkLst>
        </pc:picChg>
        <pc:picChg chg="del">
          <ac:chgData name="Maxim Tambiev" userId="7dcce22cc109b191" providerId="LiveId" clId="{3B26C405-4C46-4D25-B011-07DF2EEB0CB3}" dt="2022-07-03T10:56:33.482" v="2155" actId="21"/>
          <ac:picMkLst>
            <pc:docMk/>
            <pc:sldMk cId="1578587443" sldId="275"/>
            <ac:picMk id="10" creationId="{00000000-0000-0000-0000-000000000000}"/>
          </ac:picMkLst>
        </pc:picChg>
        <pc:picChg chg="del">
          <ac:chgData name="Maxim Tambiev" userId="7dcce22cc109b191" providerId="LiveId" clId="{3B26C405-4C46-4D25-B011-07DF2EEB0CB3}" dt="2022-07-03T10:55:33.339" v="2115" actId="478"/>
          <ac:picMkLst>
            <pc:docMk/>
            <pc:sldMk cId="1578587443" sldId="275"/>
            <ac:picMk id="11" creationId="{00000000-0000-0000-0000-000000000000}"/>
          </ac:picMkLst>
        </pc:picChg>
      </pc:sldChg>
      <pc:sldChg chg="modSp mod">
        <pc:chgData name="Maxim Tambiev" userId="7dcce22cc109b191" providerId="LiveId" clId="{3B26C405-4C46-4D25-B011-07DF2EEB0CB3}" dt="2022-07-03T11:28:42.174" v="3199" actId="1037"/>
        <pc:sldMkLst>
          <pc:docMk/>
          <pc:sldMk cId="586908925" sldId="277"/>
        </pc:sldMkLst>
        <pc:picChg chg="mod">
          <ac:chgData name="Maxim Tambiev" userId="7dcce22cc109b191" providerId="LiveId" clId="{3B26C405-4C46-4D25-B011-07DF2EEB0CB3}" dt="2022-07-03T11:28:42.174" v="3199" actId="1037"/>
          <ac:picMkLst>
            <pc:docMk/>
            <pc:sldMk cId="586908925" sldId="277"/>
            <ac:picMk id="3" creationId="{00000000-0000-0000-0000-000000000000}"/>
          </ac:picMkLst>
        </pc:picChg>
      </pc:sldChg>
      <pc:sldChg chg="modSp mod">
        <pc:chgData name="Maxim Tambiev" userId="7dcce22cc109b191" providerId="LiveId" clId="{3B26C405-4C46-4D25-B011-07DF2EEB0CB3}" dt="2022-07-03T11:29:08.082" v="3216" actId="1037"/>
        <pc:sldMkLst>
          <pc:docMk/>
          <pc:sldMk cId="1460147457" sldId="278"/>
        </pc:sldMkLst>
        <pc:spChg chg="mod">
          <ac:chgData name="Maxim Tambiev" userId="7dcce22cc109b191" providerId="LiveId" clId="{3B26C405-4C46-4D25-B011-07DF2EEB0CB3}" dt="2022-07-03T11:29:08.082" v="3216" actId="1037"/>
          <ac:spMkLst>
            <pc:docMk/>
            <pc:sldMk cId="1460147457" sldId="278"/>
            <ac:spMk id="10" creationId="{00000000-0000-0000-0000-000000000000}"/>
          </ac:spMkLst>
        </pc:spChg>
        <pc:spChg chg="mod">
          <ac:chgData name="Maxim Tambiev" userId="7dcce22cc109b191" providerId="LiveId" clId="{3B26C405-4C46-4D25-B011-07DF2EEB0CB3}" dt="2022-07-03T11:29:08.082" v="3216" actId="1037"/>
          <ac:spMkLst>
            <pc:docMk/>
            <pc:sldMk cId="1460147457" sldId="278"/>
            <ac:spMk id="12" creationId="{00000000-0000-0000-0000-000000000000}"/>
          </ac:spMkLst>
        </pc:spChg>
        <pc:picChg chg="mod">
          <ac:chgData name="Maxim Tambiev" userId="7dcce22cc109b191" providerId="LiveId" clId="{3B26C405-4C46-4D25-B011-07DF2EEB0CB3}" dt="2022-07-03T11:29:08.082" v="3216" actId="1037"/>
          <ac:picMkLst>
            <pc:docMk/>
            <pc:sldMk cId="1460147457" sldId="278"/>
            <ac:picMk id="4" creationId="{00000000-0000-0000-0000-000000000000}"/>
          </ac:picMkLst>
        </pc:picChg>
      </pc:sldChg>
      <pc:sldChg chg="addSp delSp modSp mod">
        <pc:chgData name="Maxim Tambiev" userId="7dcce22cc109b191" providerId="LiveId" clId="{3B26C405-4C46-4D25-B011-07DF2EEB0CB3}" dt="2022-07-03T11:28:27.982" v="3178" actId="1035"/>
        <pc:sldMkLst>
          <pc:docMk/>
          <pc:sldMk cId="2858854683" sldId="279"/>
        </pc:sldMkLst>
        <pc:spChg chg="mod">
          <ac:chgData name="Maxim Tambiev" userId="7dcce22cc109b191" providerId="LiveId" clId="{3B26C405-4C46-4D25-B011-07DF2EEB0CB3}" dt="2022-07-03T11:28:22.351" v="3167" actId="1036"/>
          <ac:spMkLst>
            <pc:docMk/>
            <pc:sldMk cId="2858854683" sldId="279"/>
            <ac:spMk id="2" creationId="{00000000-0000-0000-0000-000000000000}"/>
          </ac:spMkLst>
        </pc:spChg>
        <pc:spChg chg="mod">
          <ac:chgData name="Maxim Tambiev" userId="7dcce22cc109b191" providerId="LiveId" clId="{3B26C405-4C46-4D25-B011-07DF2EEB0CB3}" dt="2022-07-03T11:26:18.690" v="3096" actId="1036"/>
          <ac:spMkLst>
            <pc:docMk/>
            <pc:sldMk cId="2858854683" sldId="279"/>
            <ac:spMk id="11" creationId="{00000000-0000-0000-0000-000000000000}"/>
          </ac:spMkLst>
        </pc:spChg>
        <pc:spChg chg="mod">
          <ac:chgData name="Maxim Tambiev" userId="7dcce22cc109b191" providerId="LiveId" clId="{3B26C405-4C46-4D25-B011-07DF2EEB0CB3}" dt="2022-07-03T11:28:22.351" v="3167" actId="1036"/>
          <ac:spMkLst>
            <pc:docMk/>
            <pc:sldMk cId="2858854683" sldId="279"/>
            <ac:spMk id="14" creationId="{00000000-0000-0000-0000-000000000000}"/>
          </ac:spMkLst>
        </pc:spChg>
        <pc:spChg chg="add mod">
          <ac:chgData name="Maxim Tambiev" userId="7dcce22cc109b191" providerId="LiveId" clId="{3B26C405-4C46-4D25-B011-07DF2EEB0CB3}" dt="2022-07-03T11:28:27.982" v="3178" actId="1035"/>
          <ac:spMkLst>
            <pc:docMk/>
            <pc:sldMk cId="2858854683" sldId="279"/>
            <ac:spMk id="15" creationId="{8617FF01-6111-8ABC-34D7-FB2D9EECD278}"/>
          </ac:spMkLst>
        </pc:spChg>
        <pc:graphicFrameChg chg="add mod">
          <ac:chgData name="Maxim Tambiev" userId="7dcce22cc109b191" providerId="LiveId" clId="{3B26C405-4C46-4D25-B011-07DF2EEB0CB3}" dt="2022-07-03T11:28:22.351" v="3167" actId="1036"/>
          <ac:graphicFrameMkLst>
            <pc:docMk/>
            <pc:sldMk cId="2858854683" sldId="279"/>
            <ac:graphicFrameMk id="5" creationId="{416A9231-E9B5-CCB5-1273-B812C53B775F}"/>
          </ac:graphicFrameMkLst>
        </pc:graphicFrameChg>
        <pc:picChg chg="del">
          <ac:chgData name="Maxim Tambiev" userId="7dcce22cc109b191" providerId="LiveId" clId="{3B26C405-4C46-4D25-B011-07DF2EEB0CB3}" dt="2022-07-03T11:28:15.565" v="3148" actId="478"/>
          <ac:picMkLst>
            <pc:docMk/>
            <pc:sldMk cId="2858854683" sldId="279"/>
            <ac:picMk id="167" creationId="{00000000-0000-0000-0000-000000000000}"/>
          </ac:picMkLst>
        </pc:picChg>
      </pc:sldChg>
      <pc:sldChg chg="modSp mod">
        <pc:chgData name="Maxim Tambiev" userId="7dcce22cc109b191" providerId="LiveId" clId="{3B26C405-4C46-4D25-B011-07DF2EEB0CB3}" dt="2022-07-03T11:06:21.466" v="2500" actId="20577"/>
        <pc:sldMkLst>
          <pc:docMk/>
          <pc:sldMk cId="2153311757" sldId="280"/>
        </pc:sldMkLst>
        <pc:spChg chg="mod">
          <ac:chgData name="Maxim Tambiev" userId="7dcce22cc109b191" providerId="LiveId" clId="{3B26C405-4C46-4D25-B011-07DF2EEB0CB3}" dt="2022-07-03T11:06:21.466" v="2500" actId="20577"/>
          <ac:spMkLst>
            <pc:docMk/>
            <pc:sldMk cId="2153311757" sldId="280"/>
            <ac:spMk id="9" creationId="{00000000-0000-0000-0000-000000000000}"/>
          </ac:spMkLst>
        </pc:spChg>
      </pc:sldChg>
      <pc:sldChg chg="modSp del mod">
        <pc:chgData name="Maxim Tambiev" userId="7dcce22cc109b191" providerId="LiveId" clId="{3B26C405-4C46-4D25-B011-07DF2EEB0CB3}" dt="2022-07-03T10:32:43.051" v="1217" actId="47"/>
        <pc:sldMkLst>
          <pc:docMk/>
          <pc:sldMk cId="2144054805" sldId="281"/>
        </pc:sldMkLst>
        <pc:spChg chg="mod">
          <ac:chgData name="Maxim Tambiev" userId="7dcce22cc109b191" providerId="LiveId" clId="{3B26C405-4C46-4D25-B011-07DF2EEB0CB3}" dt="2022-07-03T10:19:23.806" v="773" actId="20577"/>
          <ac:spMkLst>
            <pc:docMk/>
            <pc:sldMk cId="2144054805" sldId="281"/>
            <ac:spMk id="9" creationId="{00000000-0000-0000-0000-000000000000}"/>
          </ac:spMkLst>
        </pc:spChg>
      </pc:sldChg>
      <pc:sldChg chg="delSp modSp mod ord">
        <pc:chgData name="Maxim Tambiev" userId="7dcce22cc109b191" providerId="LiveId" clId="{3B26C405-4C46-4D25-B011-07DF2EEB0CB3}" dt="2022-07-03T11:04:46.950" v="2461" actId="20577"/>
        <pc:sldMkLst>
          <pc:docMk/>
          <pc:sldMk cId="2938511241" sldId="283"/>
        </pc:sldMkLst>
        <pc:spChg chg="mod">
          <ac:chgData name="Maxim Tambiev" userId="7dcce22cc109b191" providerId="LiveId" clId="{3B26C405-4C46-4D25-B011-07DF2EEB0CB3}" dt="2022-07-03T11:01:36.014" v="2421" actId="1035"/>
          <ac:spMkLst>
            <pc:docMk/>
            <pc:sldMk cId="2938511241" sldId="283"/>
            <ac:spMk id="4" creationId="{00000000-0000-0000-0000-000000000000}"/>
          </ac:spMkLst>
        </pc:spChg>
        <pc:spChg chg="del mod">
          <ac:chgData name="Maxim Tambiev" userId="7dcce22cc109b191" providerId="LiveId" clId="{3B26C405-4C46-4D25-B011-07DF2EEB0CB3}" dt="2022-07-03T11:01:27.597" v="2399" actId="478"/>
          <ac:spMkLst>
            <pc:docMk/>
            <pc:sldMk cId="2938511241" sldId="283"/>
            <ac:spMk id="17" creationId="{00000000-0000-0000-0000-000000000000}"/>
          </ac:spMkLst>
        </pc:spChg>
        <pc:spChg chg="mod">
          <ac:chgData name="Maxim Tambiev" userId="7dcce22cc109b191" providerId="LiveId" clId="{3B26C405-4C46-4D25-B011-07DF2EEB0CB3}" dt="2022-07-03T11:04:46.950" v="2461" actId="20577"/>
          <ac:spMkLst>
            <pc:docMk/>
            <pc:sldMk cId="2938511241" sldId="283"/>
            <ac:spMk id="135" creationId="{00000000-0000-0000-0000-000000000000}"/>
          </ac:spMkLst>
        </pc:spChg>
        <pc:picChg chg="mod">
          <ac:chgData name="Maxim Tambiev" userId="7dcce22cc109b191" providerId="LiveId" clId="{3B26C405-4C46-4D25-B011-07DF2EEB0CB3}" dt="2022-07-03T11:01:53.055" v="2423" actId="14100"/>
          <ac:picMkLst>
            <pc:docMk/>
            <pc:sldMk cId="2938511241" sldId="283"/>
            <ac:picMk id="4098" creationId="{00000000-0000-0000-0000-000000000000}"/>
          </ac:picMkLst>
        </pc:picChg>
        <pc:cxnChg chg="mod">
          <ac:chgData name="Maxim Tambiev" userId="7dcce22cc109b191" providerId="LiveId" clId="{3B26C405-4C46-4D25-B011-07DF2EEB0CB3}" dt="2022-07-03T11:01:36.014" v="2421" actId="1035"/>
          <ac:cxnSpMkLst>
            <pc:docMk/>
            <pc:sldMk cId="2938511241" sldId="283"/>
            <ac:cxnSpMk id="6" creationId="{00000000-0000-0000-0000-000000000000}"/>
          </ac:cxnSpMkLst>
        </pc:cxnChg>
      </pc:sldChg>
      <pc:sldChg chg="modSp add mod">
        <pc:chgData name="Maxim Tambiev" userId="7dcce22cc109b191" providerId="LiveId" clId="{3B26C405-4C46-4D25-B011-07DF2EEB0CB3}" dt="2022-07-03T10:54:38.179" v="2110" actId="20577"/>
        <pc:sldMkLst>
          <pc:docMk/>
          <pc:sldMk cId="574057730" sldId="284"/>
        </pc:sldMkLst>
        <pc:spChg chg="mod">
          <ac:chgData name="Maxim Tambiev" userId="7dcce22cc109b191" providerId="LiveId" clId="{3B26C405-4C46-4D25-B011-07DF2EEB0CB3}" dt="2022-07-03T10:30:56.983" v="1186" actId="1035"/>
          <ac:spMkLst>
            <pc:docMk/>
            <pc:sldMk cId="574057730" sldId="284"/>
            <ac:spMk id="11" creationId="{00000000-0000-0000-0000-000000000000}"/>
          </ac:spMkLst>
        </pc:spChg>
        <pc:spChg chg="mod">
          <ac:chgData name="Maxim Tambiev" userId="7dcce22cc109b191" providerId="LiveId" clId="{3B26C405-4C46-4D25-B011-07DF2EEB0CB3}" dt="2022-07-03T10:31:17.292" v="1188" actId="207"/>
          <ac:spMkLst>
            <pc:docMk/>
            <pc:sldMk cId="574057730" sldId="284"/>
            <ac:spMk id="12" creationId="{00000000-0000-0000-0000-000000000000}"/>
          </ac:spMkLst>
        </pc:spChg>
        <pc:spChg chg="mod">
          <ac:chgData name="Maxim Tambiev" userId="7dcce22cc109b191" providerId="LiveId" clId="{3B26C405-4C46-4D25-B011-07DF2EEB0CB3}" dt="2022-07-03T10:31:06.938" v="1187" actId="207"/>
          <ac:spMkLst>
            <pc:docMk/>
            <pc:sldMk cId="574057730" sldId="284"/>
            <ac:spMk id="129" creationId="{00000000-0000-0000-0000-000000000000}"/>
          </ac:spMkLst>
        </pc:spChg>
        <pc:spChg chg="mod">
          <ac:chgData name="Maxim Tambiev" userId="7dcce22cc109b191" providerId="LiveId" clId="{3B26C405-4C46-4D25-B011-07DF2EEB0CB3}" dt="2022-07-03T10:54:05.276" v="2089" actId="20577"/>
          <ac:spMkLst>
            <pc:docMk/>
            <pc:sldMk cId="574057730" sldId="284"/>
            <ac:spMk id="134" creationId="{00000000-0000-0000-0000-000000000000}"/>
          </ac:spMkLst>
        </pc:spChg>
        <pc:spChg chg="mod">
          <ac:chgData name="Maxim Tambiev" userId="7dcce22cc109b191" providerId="LiveId" clId="{3B26C405-4C46-4D25-B011-07DF2EEB0CB3}" dt="2022-07-03T10:54:38.179" v="2110" actId="20577"/>
          <ac:spMkLst>
            <pc:docMk/>
            <pc:sldMk cId="574057730" sldId="284"/>
            <ac:spMk id="135" creationId="{00000000-0000-0000-0000-000000000000}"/>
          </ac:spMkLst>
        </pc:spChg>
      </pc:sldChg>
      <pc:sldChg chg="addSp delSp modSp add mod">
        <pc:chgData name="Maxim Tambiev" userId="7dcce22cc109b191" providerId="LiveId" clId="{3B26C405-4C46-4D25-B011-07DF2EEB0CB3}" dt="2022-07-03T11:00:32.615" v="2375" actId="1035"/>
        <pc:sldMkLst>
          <pc:docMk/>
          <pc:sldMk cId="3939761860" sldId="285"/>
        </pc:sldMkLst>
        <pc:spChg chg="del">
          <ac:chgData name="Maxim Tambiev" userId="7dcce22cc109b191" providerId="LiveId" clId="{3B26C405-4C46-4D25-B011-07DF2EEB0CB3}" dt="2022-07-03T10:55:53.364" v="2117" actId="478"/>
          <ac:spMkLst>
            <pc:docMk/>
            <pc:sldMk cId="3939761860" sldId="285"/>
            <ac:spMk id="11" creationId="{00000000-0000-0000-0000-000000000000}"/>
          </ac:spMkLst>
        </pc:spChg>
        <pc:spChg chg="del">
          <ac:chgData name="Maxim Tambiev" userId="7dcce22cc109b191" providerId="LiveId" clId="{3B26C405-4C46-4D25-B011-07DF2EEB0CB3}" dt="2022-07-03T10:55:53.364" v="2117" actId="478"/>
          <ac:spMkLst>
            <pc:docMk/>
            <pc:sldMk cId="3939761860" sldId="285"/>
            <ac:spMk id="12" creationId="{00000000-0000-0000-0000-000000000000}"/>
          </ac:spMkLst>
        </pc:spChg>
        <pc:spChg chg="add mod">
          <ac:chgData name="Maxim Tambiev" userId="7dcce22cc109b191" providerId="LiveId" clId="{3B26C405-4C46-4D25-B011-07DF2EEB0CB3}" dt="2022-07-03T11:00:25.623" v="2361" actId="1035"/>
          <ac:spMkLst>
            <pc:docMk/>
            <pc:sldMk cId="3939761860" sldId="285"/>
            <ac:spMk id="14" creationId="{70ED4631-9B1C-2470-75FF-AD454464B2E2}"/>
          </ac:spMkLst>
        </pc:spChg>
        <pc:spChg chg="add mod">
          <ac:chgData name="Maxim Tambiev" userId="7dcce22cc109b191" providerId="LiveId" clId="{3B26C405-4C46-4D25-B011-07DF2EEB0CB3}" dt="2022-07-03T11:00:25.623" v="2361" actId="1035"/>
          <ac:spMkLst>
            <pc:docMk/>
            <pc:sldMk cId="3939761860" sldId="285"/>
            <ac:spMk id="15" creationId="{4D64C06A-D6B7-0BD1-4EE4-D926661F4E9F}"/>
          </ac:spMkLst>
        </pc:spChg>
        <pc:spChg chg="add mod">
          <ac:chgData name="Maxim Tambiev" userId="7dcce22cc109b191" providerId="LiveId" clId="{3B26C405-4C46-4D25-B011-07DF2EEB0CB3}" dt="2022-07-03T11:00:25.623" v="2361" actId="1035"/>
          <ac:spMkLst>
            <pc:docMk/>
            <pc:sldMk cId="3939761860" sldId="285"/>
            <ac:spMk id="16" creationId="{25BAFBB9-999F-15D3-B231-E61F8E8CF464}"/>
          </ac:spMkLst>
        </pc:spChg>
        <pc:spChg chg="add mod">
          <ac:chgData name="Maxim Tambiev" userId="7dcce22cc109b191" providerId="LiveId" clId="{3B26C405-4C46-4D25-B011-07DF2EEB0CB3}" dt="2022-07-03T11:00:25.623" v="2361" actId="1035"/>
          <ac:spMkLst>
            <pc:docMk/>
            <pc:sldMk cId="3939761860" sldId="285"/>
            <ac:spMk id="18" creationId="{CFE74FA0-4F68-35FA-4FF5-DE3D1AFD8A11}"/>
          </ac:spMkLst>
        </pc:spChg>
        <pc:spChg chg="add mod">
          <ac:chgData name="Maxim Tambiev" userId="7dcce22cc109b191" providerId="LiveId" clId="{3B26C405-4C46-4D25-B011-07DF2EEB0CB3}" dt="2022-07-03T11:00:25.623" v="2361" actId="1035"/>
          <ac:spMkLst>
            <pc:docMk/>
            <pc:sldMk cId="3939761860" sldId="285"/>
            <ac:spMk id="19" creationId="{ACDFEF9F-BD92-DAA6-CB5F-F41DECBDCA2A}"/>
          </ac:spMkLst>
        </pc:spChg>
        <pc:spChg chg="add mod">
          <ac:chgData name="Maxim Tambiev" userId="7dcce22cc109b191" providerId="LiveId" clId="{3B26C405-4C46-4D25-B011-07DF2EEB0CB3}" dt="2022-07-03T11:00:25.623" v="2361" actId="1035"/>
          <ac:spMkLst>
            <pc:docMk/>
            <pc:sldMk cId="3939761860" sldId="285"/>
            <ac:spMk id="20" creationId="{DF137C6A-2A3B-01E1-6078-2726C6343419}"/>
          </ac:spMkLst>
        </pc:spChg>
        <pc:spChg chg="add mod">
          <ac:chgData name="Maxim Tambiev" userId="7dcce22cc109b191" providerId="LiveId" clId="{3B26C405-4C46-4D25-B011-07DF2EEB0CB3}" dt="2022-07-03T11:00:25.623" v="2361" actId="1035"/>
          <ac:spMkLst>
            <pc:docMk/>
            <pc:sldMk cId="3939761860" sldId="285"/>
            <ac:spMk id="21" creationId="{EA286321-4B22-F1C5-62E4-04F394E8955A}"/>
          </ac:spMkLst>
        </pc:spChg>
        <pc:spChg chg="del">
          <ac:chgData name="Maxim Tambiev" userId="7dcce22cc109b191" providerId="LiveId" clId="{3B26C405-4C46-4D25-B011-07DF2EEB0CB3}" dt="2022-07-03T10:55:53.364" v="2117" actId="478"/>
          <ac:spMkLst>
            <pc:docMk/>
            <pc:sldMk cId="3939761860" sldId="285"/>
            <ac:spMk id="129" creationId="{00000000-0000-0000-0000-000000000000}"/>
          </ac:spMkLst>
        </pc:spChg>
        <pc:spChg chg="mod">
          <ac:chgData name="Maxim Tambiev" userId="7dcce22cc109b191" providerId="LiveId" clId="{3B26C405-4C46-4D25-B011-07DF2EEB0CB3}" dt="2022-07-03T11:00:32.615" v="2375" actId="1035"/>
          <ac:spMkLst>
            <pc:docMk/>
            <pc:sldMk cId="3939761860" sldId="285"/>
            <ac:spMk id="133" creationId="{00000000-0000-0000-0000-000000000000}"/>
          </ac:spMkLst>
        </pc:spChg>
        <pc:spChg chg="del">
          <ac:chgData name="Maxim Tambiev" userId="7dcce22cc109b191" providerId="LiveId" clId="{3B26C405-4C46-4D25-B011-07DF2EEB0CB3}" dt="2022-07-03T10:55:53.364" v="2117" actId="478"/>
          <ac:spMkLst>
            <pc:docMk/>
            <pc:sldMk cId="3939761860" sldId="285"/>
            <ac:spMk id="134" creationId="{00000000-0000-0000-0000-000000000000}"/>
          </ac:spMkLst>
        </pc:spChg>
        <pc:spChg chg="mod">
          <ac:chgData name="Maxim Tambiev" userId="7dcce22cc109b191" providerId="LiveId" clId="{3B26C405-4C46-4D25-B011-07DF2EEB0CB3}" dt="2022-07-03T10:56:24.287" v="2154" actId="20577"/>
          <ac:spMkLst>
            <pc:docMk/>
            <pc:sldMk cId="3939761860" sldId="285"/>
            <ac:spMk id="135" creationId="{00000000-0000-0000-0000-000000000000}"/>
          </ac:spMkLst>
        </pc:spChg>
        <pc:picChg chg="add mod">
          <ac:chgData name="Maxim Tambiev" userId="7dcce22cc109b191" providerId="LiveId" clId="{3B26C405-4C46-4D25-B011-07DF2EEB0CB3}" dt="2022-07-03T11:00:25.623" v="2361" actId="1035"/>
          <ac:picMkLst>
            <pc:docMk/>
            <pc:sldMk cId="3939761860" sldId="285"/>
            <ac:picMk id="13" creationId="{8705887E-15E0-EEED-A2EE-008C0096A6D9}"/>
          </ac:picMkLst>
        </pc:picChg>
        <pc:picChg chg="add mod">
          <ac:chgData name="Maxim Tambiev" userId="7dcce22cc109b191" providerId="LiveId" clId="{3B26C405-4C46-4D25-B011-07DF2EEB0CB3}" dt="2022-07-03T11:00:25.623" v="2361" actId="1035"/>
          <ac:picMkLst>
            <pc:docMk/>
            <pc:sldMk cId="3939761860" sldId="285"/>
            <ac:picMk id="17" creationId="{2C5C72A6-1A9C-35E4-2EBA-CE564E954510}"/>
          </ac:picMkLst>
        </pc:picChg>
        <pc:picChg chg="del">
          <ac:chgData name="Maxim Tambiev" userId="7dcce22cc109b191" providerId="LiveId" clId="{3B26C405-4C46-4D25-B011-07DF2EEB0CB3}" dt="2022-07-03T10:57:41.788" v="2185" actId="478"/>
          <ac:picMkLst>
            <pc:docMk/>
            <pc:sldMk cId="3939761860" sldId="285"/>
            <ac:picMk id="136" creationId="{00000000-0000-0000-0000-000000000000}"/>
          </ac:picMkLst>
        </pc:picChg>
      </pc:sldChg>
      <pc:sldMasterChg chg="delSldLayout">
        <pc:chgData name="Maxim Tambiev" userId="7dcce22cc109b191" providerId="LiveId" clId="{3B26C405-4C46-4D25-B011-07DF2EEB0CB3}" dt="2022-07-03T10:56:36.666" v="2156" actId="47"/>
        <pc:sldMasterMkLst>
          <pc:docMk/>
          <pc:sldMasterMk cId="0" sldId="2147483658"/>
        </pc:sldMasterMkLst>
        <pc:sldLayoutChg chg="del">
          <pc:chgData name="Maxim Tambiev" userId="7dcce22cc109b191" providerId="LiveId" clId="{3B26C405-4C46-4D25-B011-07DF2EEB0CB3}" dt="2022-07-03T10:56:36.666" v="2156" actId="47"/>
          <pc:sldLayoutMkLst>
            <pc:docMk/>
            <pc:sldMasterMk cId="0" sldId="2147483658"/>
            <pc:sldLayoutMk cId="2989773852" sldId="2147483659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Белый рынок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Объем рынка (трлн. руб. в год)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F4-4FE1-9DD8-EE357036FD2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Серый рынок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Объем рынка (трлн. руб. в год)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3F4-4FE1-9DD8-EE357036FD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04409696"/>
        <c:axId val="604407616"/>
      </c:barChart>
      <c:catAx>
        <c:axId val="604409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04407616"/>
        <c:crosses val="autoZero"/>
        <c:auto val="1"/>
        <c:lblAlgn val="ctr"/>
        <c:lblOffset val="100"/>
        <c:noMultiLvlLbl val="0"/>
      </c:catAx>
      <c:valAx>
        <c:axId val="604407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04409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7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3704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7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3704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8406510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992823" y="6909481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59610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3554aad57c_2_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13554aad57c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427799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439889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5b65a272a_0_9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135b65a272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564492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697556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35b65a272a_0_10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135b65a272a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35b65a272a_0_120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135b65a272a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387699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35b65a272a_0_120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135b65a272a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214512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35b65a272a_0_120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135b65a272a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127959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35b65a272a_0_144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135b65a272a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35b65a272a_0_241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g135b65a272a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550517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35b65a272a_0_19:notes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00" cy="5653200"/>
          </a:xfrm>
          <a:prstGeom prst="rect">
            <a:avLst/>
          </a:prstGeom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g135b65a272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0575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790807" y="383495"/>
            <a:ext cx="6988970" cy="72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790575" y="1175275"/>
            <a:ext cx="11339513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1800"/>
            </a:lvl1pPr>
            <a:lvl2pPr lvl="1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/>
            </a:lvl2pPr>
            <a:lvl3pPr lvl="2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lvl="3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4pPr>
            <a:lvl5pPr lvl="4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5pPr>
            <a:lvl6pPr lvl="5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6pPr>
            <a:lvl7pPr lvl="6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7pPr>
            <a:lvl8pPr lvl="7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8pPr>
            <a:lvl9pPr lvl="8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996848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3"/>
          <p:cNvGrpSpPr/>
          <p:nvPr/>
        </p:nvGrpSpPr>
        <p:grpSpPr>
          <a:xfrm>
            <a:off x="8831362" y="482439"/>
            <a:ext cx="3921258" cy="350037"/>
            <a:chOff x="8831362" y="482439"/>
            <a:chExt cx="3921258" cy="350037"/>
          </a:xfrm>
        </p:grpSpPr>
        <p:pic>
          <p:nvPicPr>
            <p:cNvPr id="24" name="Google Shape;24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939719" y="566571"/>
              <a:ext cx="377856" cy="18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831362" y="517741"/>
              <a:ext cx="684611" cy="279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706971" y="572129"/>
              <a:ext cx="342986" cy="170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199194" y="603704"/>
              <a:ext cx="591288" cy="107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3"/>
            <p:cNvPicPr preferRelativeResize="0"/>
            <p:nvPr/>
          </p:nvPicPr>
          <p:blipFill rotWithShape="1">
            <a:blip r:embed="rId7">
              <a:alphaModFix amt="35000"/>
            </a:blip>
            <a:srcRect/>
            <a:stretch/>
          </p:blipFill>
          <p:spPr>
            <a:xfrm>
              <a:off x="12466814" y="482439"/>
              <a:ext cx="285806" cy="350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" descr="Изображение выглядит как текст&#10;&#10;Автоматически созданное описание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665210" y="517300"/>
              <a:ext cx="892524" cy="28031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2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3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4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545401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989"/>
              <a:buChar char="•"/>
              <a:defRPr sz="4989"/>
            </a:lvl1pPr>
            <a:lvl2pPr marL="914400" lvl="1" indent="-50577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4365"/>
              <a:buChar char="•"/>
              <a:defRPr sz="4365"/>
            </a:lvl2pPr>
            <a:lvl3pPr marL="1371600" lvl="2" indent="-46621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1"/>
            </a:lvl3pPr>
            <a:lvl4pPr marL="1828800" lvl="3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4pPr>
            <a:lvl5pPr marL="2286000" lvl="4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5pPr>
            <a:lvl6pPr marL="2743200" lvl="5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6pPr>
            <a:lvl7pPr marL="3200400" lvl="6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7pPr>
            <a:lvl8pPr marL="3657600" lvl="7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8pPr>
            <a:lvl9pPr marL="4114800" lvl="8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>
            <a:spLocks noGrp="1"/>
          </p:cNvSpPr>
          <p:nvPr>
            <p:ph type="pic" idx="2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 rot="5400000">
            <a:off x="4167747" y="-282091"/>
            <a:ext cx="6783857" cy="1304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 rot="5400000">
            <a:off x="7919432" y="3469593"/>
            <a:ext cx="9060817" cy="326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 rot="5400000">
            <a:off x="1304717" y="303979"/>
            <a:ext cx="9060817" cy="959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3692" y="468741"/>
            <a:ext cx="4495188" cy="39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89561" y="432931"/>
            <a:ext cx="1439533" cy="5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0397" y="213194"/>
            <a:ext cx="12300444" cy="1175686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11016278" y="10166465"/>
            <a:ext cx="34773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625" tIns="37300" rIns="74625" bIns="373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72778" y="1501472"/>
            <a:ext cx="7326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title"/>
          </p:nvPr>
        </p:nvSpPr>
        <p:spPr>
          <a:xfrm>
            <a:off x="672778" y="486959"/>
            <a:ext cx="73260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body" idx="2"/>
          </p:nvPr>
        </p:nvSpPr>
        <p:spPr>
          <a:xfrm>
            <a:off x="67277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1"/>
          <p:cNvSpPr>
            <a:spLocks noGrp="1"/>
          </p:cNvSpPr>
          <p:nvPr>
            <p:ph type="pic" idx="3"/>
          </p:nvPr>
        </p:nvSpPr>
        <p:spPr>
          <a:xfrm>
            <a:off x="67335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1"/>
          <p:cNvSpPr txBox="1">
            <a:spLocks noGrp="1"/>
          </p:cNvSpPr>
          <p:nvPr>
            <p:ph type="body" idx="4"/>
          </p:nvPr>
        </p:nvSpPr>
        <p:spPr>
          <a:xfrm>
            <a:off x="67277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body" idx="5"/>
          </p:nvPr>
        </p:nvSpPr>
        <p:spPr>
          <a:xfrm>
            <a:off x="424468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1"/>
          <p:cNvSpPr>
            <a:spLocks noGrp="1"/>
          </p:cNvSpPr>
          <p:nvPr>
            <p:ph type="pic" idx="6"/>
          </p:nvPr>
        </p:nvSpPr>
        <p:spPr>
          <a:xfrm>
            <a:off x="424526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1"/>
          <p:cNvSpPr txBox="1">
            <a:spLocks noGrp="1"/>
          </p:cNvSpPr>
          <p:nvPr>
            <p:ph type="body" idx="7"/>
          </p:nvPr>
        </p:nvSpPr>
        <p:spPr>
          <a:xfrm>
            <a:off x="424468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8"/>
          </p:nvPr>
        </p:nvSpPr>
        <p:spPr>
          <a:xfrm>
            <a:off x="7816599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11"/>
          <p:cNvSpPr>
            <a:spLocks noGrp="1"/>
          </p:cNvSpPr>
          <p:nvPr>
            <p:ph type="pic" idx="9"/>
          </p:nvPr>
        </p:nvSpPr>
        <p:spPr>
          <a:xfrm>
            <a:off x="7817172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1"/>
          <p:cNvSpPr txBox="1">
            <a:spLocks noGrp="1"/>
          </p:cNvSpPr>
          <p:nvPr>
            <p:ph type="body" idx="13"/>
          </p:nvPr>
        </p:nvSpPr>
        <p:spPr>
          <a:xfrm>
            <a:off x="7816599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body" idx="14"/>
          </p:nvPr>
        </p:nvSpPr>
        <p:spPr>
          <a:xfrm>
            <a:off x="11388510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11"/>
          <p:cNvSpPr>
            <a:spLocks noGrp="1"/>
          </p:cNvSpPr>
          <p:nvPr>
            <p:ph type="pic" idx="15"/>
          </p:nvPr>
        </p:nvSpPr>
        <p:spPr>
          <a:xfrm>
            <a:off x="11389083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1"/>
          <p:cNvSpPr txBox="1">
            <a:spLocks noGrp="1"/>
          </p:cNvSpPr>
          <p:nvPr>
            <p:ph type="body" idx="16"/>
          </p:nvPr>
        </p:nvSpPr>
        <p:spPr>
          <a:xfrm>
            <a:off x="11388510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039456" y="739724"/>
            <a:ext cx="13040439" cy="980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0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jpg"/><Relationship Id="rId4" Type="http://schemas.openxmlformats.org/officeDocument/2006/relationships/image" Target="../media/image35.png"/><Relationship Id="rId9" Type="http://schemas.openxmlformats.org/officeDocument/2006/relationships/image" Target="file://localhost/Users/miha-hunter/Desktop/%D0%A1%D0%BD%D0%B8%D0%BC%D0%BE%D0%BA%20%D1%8D%D0%BA%D1%80%D0%B0%D0%BD%D0%B0%202022-07-03%20%D0%B2%2018.33.07.png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0" descr="https://www.artranked.com/images/s_ad/ad50f37d95ba383563b6e33be4a81d6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726" y="3772898"/>
            <a:ext cx="3118795" cy="2470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" name="Google Shape;100;p12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1" name="Google Shape;101;p12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02" name="Google Shape;102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932158" y="1677935"/>
            <a:ext cx="996480" cy="607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481360" y="604471"/>
            <a:ext cx="1206866" cy="57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405775" y="750550"/>
            <a:ext cx="741154" cy="43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914415" y="852445"/>
            <a:ext cx="1072350" cy="22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8">
            <a:alphaModFix amt="50000"/>
          </a:blip>
          <a:srcRect/>
          <a:stretch/>
        </p:blipFill>
        <p:spPr>
          <a:xfrm>
            <a:off x="11402852" y="1685317"/>
            <a:ext cx="1154677" cy="42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483383" y="1601996"/>
            <a:ext cx="1464274" cy="57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2"/>
          <p:cNvSpPr txBox="1"/>
          <p:nvPr/>
        </p:nvSpPr>
        <p:spPr>
          <a:xfrm>
            <a:off x="681726" y="4141162"/>
            <a:ext cx="7821000" cy="3298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0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Магистральные грузоперевозки</a:t>
            </a:r>
          </a:p>
        </p:txBody>
      </p:sp>
      <p:sp>
        <p:nvSpPr>
          <p:cNvPr id="109" name="Google Shape;109;p12"/>
          <p:cNvSpPr txBox="1"/>
          <p:nvPr/>
        </p:nvSpPr>
        <p:spPr>
          <a:xfrm>
            <a:off x="681726" y="9612325"/>
            <a:ext cx="99351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i="1" dirty="0">
                <a:solidFill>
                  <a:schemeClr val="dk1"/>
                </a:solidFill>
              </a:rPr>
              <a:t>Ссылка на проект на сайте </a:t>
            </a:r>
            <a:r>
              <a:rPr lang="ru-RU" i="1" dirty="0" smtClean="0">
                <a:solidFill>
                  <a:schemeClr val="dk1"/>
                </a:solidFill>
              </a:rPr>
              <a:t>Архипелага</a:t>
            </a:r>
          </a:p>
          <a:p>
            <a:pPr lvl="0">
              <a:lnSpc>
                <a:spcPct val="90000"/>
              </a:lnSpc>
            </a:pPr>
            <a:r>
              <a:rPr lang="en-US" dirty="0">
                <a:solidFill>
                  <a:schemeClr val="dk1"/>
                </a:solidFill>
              </a:rPr>
              <a:t>https://pt.2035.university/project/tehnoplatforma-magistralnye-perevozki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110" name="Google Shape;110;p12"/>
          <p:cNvSpPr txBox="1"/>
          <p:nvPr/>
        </p:nvSpPr>
        <p:spPr>
          <a:xfrm>
            <a:off x="693550" y="7606825"/>
            <a:ext cx="7400100" cy="19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chemeClr val="dk1"/>
                </a:solidFill>
              </a:rPr>
              <a:t>Цифровая </a:t>
            </a:r>
            <a:r>
              <a:rPr lang="ru-RU" sz="2400" dirty="0" err="1">
                <a:solidFill>
                  <a:schemeClr val="dk1"/>
                </a:solidFill>
              </a:rPr>
              <a:t>техноплатформа</a:t>
            </a:r>
            <a:endParaRPr sz="2400" dirty="0">
              <a:solidFill>
                <a:schemeClr val="dk1"/>
              </a:solidFill>
            </a:endParaRPr>
          </a:p>
        </p:txBody>
      </p:sp>
      <p:pic>
        <p:nvPicPr>
          <p:cNvPr id="111" name="Google Shape;111;p1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413775" y="2448700"/>
            <a:ext cx="7619325" cy="76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extBox 15"/>
          <p:cNvSpPr txBox="1"/>
          <p:nvPr/>
        </p:nvSpPr>
        <p:spPr>
          <a:xfrm>
            <a:off x="2781874" y="4084290"/>
            <a:ext cx="28792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</a:rPr>
              <a:t>Платформа</a:t>
            </a:r>
            <a:r>
              <a:rPr lang="ru-RU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</a:p>
          <a:p>
            <a:r>
              <a:rPr lang="ru-RU" sz="2000" b="1" dirty="0">
                <a:solidFill>
                  <a:srgbClr val="7030A0"/>
                </a:solidFill>
                <a:latin typeface="Calibri" panose="020F0502020204030204" pitchFamily="34" charset="0"/>
              </a:rPr>
              <a:t>КАШАЛОТ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1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Проблема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Прямоугольник 11"/>
          <p:cNvSpPr/>
          <p:nvPr/>
        </p:nvSpPr>
        <p:spPr>
          <a:xfrm>
            <a:off x="755968" y="1614563"/>
            <a:ext cx="13577176" cy="5093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500" b="1" dirty="0"/>
          </a:p>
          <a:p>
            <a:endParaRPr lang="ru-RU" sz="2500" b="1" dirty="0"/>
          </a:p>
          <a:p>
            <a:endParaRPr lang="ru-RU" sz="2500" b="1" dirty="0"/>
          </a:p>
          <a:p>
            <a:endParaRPr lang="ru-RU" sz="2500" b="1" dirty="0"/>
          </a:p>
          <a:p>
            <a:endParaRPr lang="ru-RU" sz="2500" b="1" dirty="0"/>
          </a:p>
          <a:p>
            <a:endParaRPr lang="ru-RU" sz="2500" b="1" dirty="0"/>
          </a:p>
          <a:p>
            <a:endParaRPr lang="ru-RU" sz="2500" b="1" dirty="0"/>
          </a:p>
          <a:p>
            <a:endParaRPr lang="ru-RU" sz="2500" b="1" dirty="0"/>
          </a:p>
          <a:p>
            <a:endParaRPr lang="ru-RU" sz="2500" b="1" dirty="0"/>
          </a:p>
          <a:p>
            <a:endParaRPr lang="ru-RU" sz="2500" b="1" dirty="0"/>
          </a:p>
          <a:p>
            <a:endParaRPr lang="ru-RU" sz="2500" b="1" dirty="0"/>
          </a:p>
          <a:p>
            <a:endParaRPr lang="ru-RU" sz="2500" b="1" dirty="0"/>
          </a:p>
          <a:p>
            <a:endParaRPr lang="ru-RU" sz="25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755968" y="1937267"/>
            <a:ext cx="13542345" cy="10028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ОТСУСТВИЕ ДОСТУПНОГО ФИНАНСИРОВАНИЯ  </a:t>
            </a:r>
            <a:r>
              <a:rPr lang="ru-RU" sz="2000" b="1" dirty="0"/>
              <a:t>ДЛЯ МАГИСТРАЛЬНЫХ ПЕРЕВОЗЧИКОВ, ОТНОСЯЩИХСЯ К СЕГМЕНТУ МСП, ВКЛЮЧАЯ ИП И САМОЗАНЯТЫХ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5" t="5144" r="5725" b="5610"/>
          <a:stretch/>
        </p:blipFill>
        <p:spPr>
          <a:xfrm>
            <a:off x="790799" y="7369211"/>
            <a:ext cx="4723736" cy="271115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90800" y="3305909"/>
            <a:ext cx="4723736" cy="430471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>
                <a:solidFill>
                  <a:srgbClr val="7030A0"/>
                </a:solidFill>
                <a:latin typeface="Calibri" panose="020F0502020204030204" pitchFamily="34" charset="0"/>
              </a:rPr>
              <a:t>ПРИЧИНЫ</a:t>
            </a:r>
            <a:r>
              <a:rPr lang="en-US" sz="2800" b="1" dirty="0">
                <a:solidFill>
                  <a:srgbClr val="7030A0"/>
                </a:solidFill>
                <a:latin typeface="Calibri" panose="020F0502020204030204" pitchFamily="34" charset="0"/>
              </a:rPr>
              <a:t>:</a:t>
            </a:r>
          </a:p>
          <a:p>
            <a:pPr marL="342900" indent="-342900">
              <a:buAutoNum type="arabicParenR"/>
            </a:pPr>
            <a:r>
              <a:rPr lang="ru-RU" sz="1850" dirty="0">
                <a:solidFill>
                  <a:schemeClr val="tx1"/>
                </a:solidFill>
                <a:latin typeface="Calibri" panose="020F0502020204030204" pitchFamily="34" charset="0"/>
              </a:rPr>
              <a:t>Грузовладельцы платят перевозчику </a:t>
            </a:r>
            <a:r>
              <a:rPr lang="ru-RU" sz="1850" b="1" dirty="0">
                <a:solidFill>
                  <a:schemeClr val="tx1"/>
                </a:solidFill>
                <a:latin typeface="Calibri" panose="020F0502020204030204" pitchFamily="34" charset="0"/>
              </a:rPr>
              <a:t>с отсрочкой 30-60 дней</a:t>
            </a:r>
          </a:p>
          <a:p>
            <a:pPr marL="342900" indent="-342900">
              <a:buAutoNum type="arabicParenR"/>
            </a:pPr>
            <a:r>
              <a:rPr lang="ru-RU" sz="1850" dirty="0">
                <a:solidFill>
                  <a:schemeClr val="tx1"/>
                </a:solidFill>
                <a:latin typeface="Calibri" panose="020F0502020204030204" pitchFamily="34" charset="0"/>
              </a:rPr>
              <a:t>Наличие посредника (Экспедитор) между грузовладельцем и перевозчиком добавляет </a:t>
            </a:r>
            <a:r>
              <a:rPr lang="ru-RU" sz="1850" b="1" dirty="0">
                <a:solidFill>
                  <a:schemeClr val="tx1"/>
                </a:solidFill>
                <a:latin typeface="Calibri" panose="020F0502020204030204" pitchFamily="34" charset="0"/>
              </a:rPr>
              <a:t>+ 10-15 банковских дней</a:t>
            </a:r>
            <a:endParaRPr lang="ru-RU" sz="185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342900" indent="-342900">
              <a:buAutoNum type="arabicParenR"/>
            </a:pPr>
            <a:r>
              <a:rPr lang="ru-RU" sz="1850" dirty="0">
                <a:solidFill>
                  <a:schemeClr val="tx1"/>
                </a:solidFill>
                <a:latin typeface="Calibri" panose="020F0502020204030204" pitchFamily="34" charset="0"/>
              </a:rPr>
              <a:t>Средний </a:t>
            </a:r>
            <a:r>
              <a:rPr lang="ru-RU" sz="1850" b="1" dirty="0">
                <a:solidFill>
                  <a:schemeClr val="tx1"/>
                </a:solidFill>
                <a:latin typeface="Calibri" panose="020F0502020204030204" pitchFamily="34" charset="0"/>
              </a:rPr>
              <a:t>возраст грузового авто </a:t>
            </a:r>
            <a:r>
              <a:rPr lang="ru-RU" sz="1850" dirty="0">
                <a:solidFill>
                  <a:schemeClr val="tx1"/>
                </a:solidFill>
                <a:latin typeface="Calibri" panose="020F0502020204030204" pitchFamily="34" charset="0"/>
              </a:rPr>
              <a:t>в РФ оценивается в </a:t>
            </a:r>
            <a:r>
              <a:rPr lang="ru-RU" sz="1850" b="1" dirty="0">
                <a:solidFill>
                  <a:schemeClr val="tx1"/>
                </a:solidFill>
                <a:latin typeface="Calibri" panose="020F0502020204030204" pitchFamily="34" charset="0"/>
              </a:rPr>
              <a:t>16 лет</a:t>
            </a:r>
            <a:r>
              <a:rPr lang="ru-RU" sz="1850" dirty="0">
                <a:solidFill>
                  <a:schemeClr val="tx1"/>
                </a:solidFill>
                <a:latin typeface="Calibri" panose="020F0502020204030204" pitchFamily="34" charset="0"/>
              </a:rPr>
              <a:t>, как средство залога он выступать не может, другого залога у грузоперевозчика нет</a:t>
            </a:r>
          </a:p>
          <a:p>
            <a:pPr marL="342900" indent="-342900">
              <a:buAutoNum type="arabicParenR"/>
            </a:pPr>
            <a:r>
              <a:rPr lang="ru-RU" sz="1850" dirty="0">
                <a:solidFill>
                  <a:schemeClr val="tx1"/>
                </a:solidFill>
                <a:latin typeface="Calibri" panose="020F0502020204030204" pitchFamily="34" charset="0"/>
              </a:rPr>
              <a:t>Водителю нужно постоянно </a:t>
            </a:r>
            <a:r>
              <a:rPr lang="ru-RU" sz="1850" b="1" dirty="0">
                <a:solidFill>
                  <a:schemeClr val="tx1"/>
                </a:solidFill>
                <a:latin typeface="Calibri" panose="020F0502020204030204" pitchFamily="34" charset="0"/>
              </a:rPr>
              <a:t>иметь запас </a:t>
            </a:r>
            <a:r>
              <a:rPr lang="ru-RU" sz="1850" dirty="0">
                <a:solidFill>
                  <a:schemeClr val="tx1"/>
                </a:solidFill>
                <a:latin typeface="Calibri" panose="020F0502020204030204" pitchFamily="34" charset="0"/>
              </a:rPr>
              <a:t>средств </a:t>
            </a:r>
            <a:r>
              <a:rPr lang="ru-RU" sz="1850" b="1" dirty="0">
                <a:solidFill>
                  <a:schemeClr val="tx1"/>
                </a:solidFill>
                <a:latin typeface="Calibri" panose="020F0502020204030204" pitchFamily="34" charset="0"/>
              </a:rPr>
              <a:t>в размере 150-300 тыс. руб</a:t>
            </a:r>
            <a:r>
              <a:rPr lang="ru-RU" sz="1850" dirty="0">
                <a:solidFill>
                  <a:schemeClr val="tx1"/>
                </a:solidFill>
                <a:latin typeface="Calibri" panose="020F0502020204030204" pitchFamily="34" charset="0"/>
              </a:rPr>
              <a:t>. для покрытия непредвиденных расходов</a:t>
            </a:r>
            <a:endParaRPr lang="en-US" sz="1600" dirty="0"/>
          </a:p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803250" y="3305057"/>
            <a:ext cx="8529893" cy="2707177"/>
          </a:xfrm>
          <a:prstGeom prst="rect">
            <a:avLst/>
          </a:prstGeom>
          <a:solidFill>
            <a:srgbClr val="FFFF99"/>
          </a:solidFill>
          <a:ln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>
                <a:solidFill>
                  <a:schemeClr val="tx1"/>
                </a:solidFill>
                <a:latin typeface="Calibri" panose="020F0502020204030204" pitchFamily="34" charset="0"/>
              </a:rPr>
              <a:t>ПОСЛЕДСТВИЯ ДЛЯ ВОДИТЕЛЯ</a:t>
            </a:r>
            <a:r>
              <a:rPr lang="en-US" sz="2800" b="1" dirty="0">
                <a:solidFill>
                  <a:schemeClr val="tx1"/>
                </a:solidFill>
                <a:latin typeface="Calibri" panose="020F0502020204030204" pitchFamily="34" charset="0"/>
              </a:rPr>
              <a:t>:</a:t>
            </a:r>
          </a:p>
          <a:p>
            <a:pPr marL="342900" indent="-342900">
              <a:buAutoNum type="arabicParenR"/>
            </a:pPr>
            <a:r>
              <a:rPr lang="ru-RU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Простои 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</a:rPr>
              <a:t>на период поиска водителем средства для финансирования поездки или ожидания оплаты</a:t>
            </a:r>
          </a:p>
          <a:p>
            <a:pPr marL="342900" indent="-342900">
              <a:buAutoNum type="arabicParenR"/>
            </a:pPr>
            <a:r>
              <a:rPr lang="ru-RU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Потеря дохода 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</a:rPr>
              <a:t>по существующим вариантам кредитования, например факторинг </a:t>
            </a:r>
            <a:r>
              <a:rPr lang="ru-RU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10% от суммы заказа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</a:rPr>
              <a:t>, а это более 120% годовых.</a:t>
            </a:r>
          </a:p>
          <a:p>
            <a:pPr marL="342900" indent="-342900">
              <a:buAutoNum type="arabicParenR"/>
            </a:pPr>
            <a:r>
              <a:rPr lang="ru-RU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Много административной работы, 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</a:rPr>
              <a:t>связанной с оформлением документов, выбиванием долгов, контролем своевременности платежей.</a:t>
            </a:r>
            <a:endParaRPr lang="en-US" sz="1600" dirty="0"/>
          </a:p>
          <a:p>
            <a:pPr algn="ctr"/>
            <a:endParaRPr lang="ru-RU" dirty="0"/>
          </a:p>
        </p:txBody>
      </p:sp>
      <p:sp>
        <p:nvSpPr>
          <p:cNvPr id="5" name="Стрелка вниз 4"/>
          <p:cNvSpPr/>
          <p:nvPr/>
        </p:nvSpPr>
        <p:spPr>
          <a:xfrm>
            <a:off x="2912012" y="2940149"/>
            <a:ext cx="872197" cy="364907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>
            <a:off x="5549368" y="4163612"/>
            <a:ext cx="253883" cy="787791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820667" y="6119446"/>
            <a:ext cx="8529893" cy="33762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>
                <a:solidFill>
                  <a:schemeClr val="tx1"/>
                </a:solidFill>
                <a:latin typeface="Calibri" panose="020F0502020204030204" pitchFamily="34" charset="0"/>
              </a:rPr>
              <a:t>ПОСЛЕДСТВИЯ ДЛЯ СТРАНЫ</a:t>
            </a:r>
            <a:r>
              <a:rPr lang="en-US" sz="2800" b="1" dirty="0">
                <a:solidFill>
                  <a:schemeClr val="tx1"/>
                </a:solidFill>
                <a:latin typeface="Calibri" panose="020F0502020204030204" pitchFamily="34" charset="0"/>
              </a:rPr>
              <a:t>:</a:t>
            </a:r>
          </a:p>
          <a:p>
            <a:pPr marL="342900" indent="-342900">
              <a:buAutoNum type="arabicParenR"/>
            </a:pPr>
            <a:r>
              <a:rPr lang="ru-RU" sz="2200" b="1" dirty="0">
                <a:solidFill>
                  <a:schemeClr val="tx1"/>
                </a:solidFill>
                <a:latin typeface="Calibri" panose="020F0502020204030204" pitchFamily="34" charset="0"/>
              </a:rPr>
              <a:t>Снижение или отсутствие роста занятых в сфере МСП</a:t>
            </a:r>
            <a:r>
              <a:rPr lang="ru-RU" sz="2200" dirty="0">
                <a:solidFill>
                  <a:schemeClr val="tx1"/>
                </a:solidFill>
                <a:latin typeface="Calibri" panose="020F0502020204030204" pitchFamily="34" charset="0"/>
              </a:rPr>
              <a:t>, включая ИП и СЗ (Дефицит водителей грузового транспорта до 160 тыс. чел.)</a:t>
            </a:r>
          </a:p>
          <a:p>
            <a:pPr marL="342900" indent="-342900">
              <a:buAutoNum type="arabicParenR"/>
            </a:pPr>
            <a:r>
              <a:rPr lang="ru-RU" sz="2200" b="1" dirty="0">
                <a:solidFill>
                  <a:schemeClr val="tx1"/>
                </a:solidFill>
                <a:latin typeface="Calibri" panose="020F0502020204030204" pitchFamily="34" charset="0"/>
              </a:rPr>
              <a:t>Снижение объема перевозимых грузов </a:t>
            </a:r>
            <a:r>
              <a:rPr lang="ru-RU" sz="2200" dirty="0">
                <a:solidFill>
                  <a:schemeClr val="tx1"/>
                </a:solidFill>
                <a:latin typeface="Calibri" panose="020F0502020204030204" pitchFamily="34" charset="0"/>
              </a:rPr>
              <a:t>за счет снижения КПД водителя и недостатка водителей</a:t>
            </a:r>
          </a:p>
          <a:p>
            <a:pPr marL="342900" indent="-342900">
              <a:buAutoNum type="arabicParenR"/>
            </a:pPr>
            <a:r>
              <a:rPr lang="ru-RU" sz="2200" b="1" dirty="0">
                <a:solidFill>
                  <a:schemeClr val="tx1"/>
                </a:solidFill>
                <a:latin typeface="Calibri" panose="020F0502020204030204" pitchFamily="34" charset="0"/>
              </a:rPr>
              <a:t>Нехватка водителей + снижение утилизации автотранспорта = снижение скорости оборота грузов =</a:t>
            </a:r>
            <a:r>
              <a:rPr lang="en-US" sz="2200" b="1" dirty="0">
                <a:solidFill>
                  <a:schemeClr val="tx1"/>
                </a:solidFill>
                <a:latin typeface="Calibri" panose="020F0502020204030204" pitchFamily="34" charset="0"/>
              </a:rPr>
              <a:t>&gt;</a:t>
            </a:r>
            <a:r>
              <a:rPr lang="ru-RU" sz="2200" b="1" dirty="0">
                <a:solidFill>
                  <a:schemeClr val="tx1"/>
                </a:solidFill>
                <a:latin typeface="Calibri" panose="020F0502020204030204" pitchFamily="34" charset="0"/>
              </a:rPr>
              <a:t> замедление роста ВВП</a:t>
            </a:r>
          </a:p>
          <a:p>
            <a:endParaRPr lang="en-US" sz="1900" dirty="0">
              <a:latin typeface="Calibri" panose="020F0502020204030204" pitchFamily="34" charset="0"/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9632097" y="5883387"/>
            <a:ext cx="872197" cy="364907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9703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" name="Google Shape;120;p1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1" name="Google Shape;121;p1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  <p:sp>
        <p:nvSpPr>
          <p:cNvPr id="123" name="Google Shape;123;p13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Проблема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24" name="Google Shape;12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957560" y="2334955"/>
            <a:ext cx="134763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dirty="0">
                <a:solidFill>
                  <a:schemeClr val="bg1"/>
                </a:solidFill>
              </a:rPr>
              <a:t>Отсутствие механизмов доступного финансирования покрытия кассовых разрывов, пополнения оборотных средств для МСП, предпринимателей вовлечённых в рынок магистральных грузовых перевозок.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90799" y="1954701"/>
            <a:ext cx="12932084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В США банковский факторинг </a:t>
            </a:r>
            <a:r>
              <a:rPr lang="ru-RU" sz="2400" dirty="0"/>
              <a:t>доступен малому бизнесу и </a:t>
            </a:r>
            <a:r>
              <a:rPr lang="ru-RU" sz="2400" b="1" dirty="0"/>
              <a:t>составляет 3–5% суммы </a:t>
            </a:r>
            <a:r>
              <a:rPr lang="ru-RU" sz="2400" dirty="0"/>
              <a:t>(деньги можно получить сразу после выполнения заказа).</a:t>
            </a:r>
          </a:p>
          <a:p>
            <a:endParaRPr lang="ru-RU" dirty="0"/>
          </a:p>
          <a:p>
            <a:pPr algn="just"/>
            <a:r>
              <a:rPr lang="ru-RU" sz="2400" b="1" dirty="0"/>
              <a:t>В США </a:t>
            </a:r>
            <a:r>
              <a:rPr lang="ru-RU" sz="2400" dirty="0"/>
              <a:t>востребованы и сервисы, объединяющие подбор заказа и выплату аванса </a:t>
            </a:r>
            <a:r>
              <a:rPr lang="ru-RU" sz="3200" dirty="0">
                <a:solidFill>
                  <a:srgbClr val="0070C0"/>
                </a:solidFill>
              </a:rPr>
              <a:t>в момент погрузки!</a:t>
            </a:r>
          </a:p>
          <a:p>
            <a:endParaRPr lang="ru-RU" sz="1100" dirty="0">
              <a:solidFill>
                <a:srgbClr val="0070C0"/>
              </a:solidFill>
            </a:endParaRPr>
          </a:p>
          <a:p>
            <a:r>
              <a:rPr lang="ru-RU" sz="2400" b="1" dirty="0">
                <a:solidFill>
                  <a:srgbClr val="FF0000"/>
                </a:solidFill>
              </a:rPr>
              <a:t>В России факторинг перевозчиков практически недоступен малому бизнесу!</a:t>
            </a:r>
            <a:endParaRPr lang="ru-RU" sz="24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790799" y="4600353"/>
            <a:ext cx="13717085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u="sng" dirty="0">
                <a:solidFill>
                  <a:srgbClr val="002060"/>
                </a:solidFill>
              </a:rPr>
              <a:t>Оборот фуры за месяц: </a:t>
            </a:r>
            <a:endParaRPr lang="ru-RU" sz="2400" u="sng" dirty="0">
              <a:solidFill>
                <a:srgbClr val="002060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charset="2"/>
              <a:buChar char="ü"/>
            </a:pPr>
            <a:r>
              <a:rPr lang="ru-RU" sz="2400" dirty="0"/>
              <a:t>В России </a:t>
            </a:r>
            <a:r>
              <a:rPr lang="mr-IN" sz="2400" dirty="0"/>
              <a:t>–</a:t>
            </a:r>
            <a:r>
              <a:rPr lang="ru-RU" sz="2400" dirty="0"/>
              <a:t>  </a:t>
            </a:r>
            <a:r>
              <a:rPr lang="ru-RU" sz="2400" b="1" dirty="0"/>
              <a:t>$7 тыс. </a:t>
            </a:r>
            <a:r>
              <a:rPr lang="ru-RU" sz="2400" dirty="0"/>
              <a:t>(объем рынка 1 трлн. руб. или при курсе 65 за долл. = 15 млрд. долл.)</a:t>
            </a:r>
          </a:p>
          <a:p>
            <a:pPr marL="342900" indent="-342900">
              <a:lnSpc>
                <a:spcPct val="150000"/>
              </a:lnSpc>
              <a:buFont typeface="Wingdings" charset="2"/>
              <a:buChar char="ü"/>
            </a:pPr>
            <a:r>
              <a:rPr lang="ru-RU" sz="2400" dirty="0"/>
              <a:t>В США </a:t>
            </a:r>
            <a:r>
              <a:rPr lang="mr-IN" sz="2400" dirty="0"/>
              <a:t>–</a:t>
            </a:r>
            <a:r>
              <a:rPr lang="ru-RU" sz="2400" dirty="0"/>
              <a:t> </a:t>
            </a:r>
            <a:r>
              <a:rPr lang="ru-RU" sz="2400" b="1" dirty="0"/>
              <a:t>$45–50 тыс. </a:t>
            </a:r>
            <a:r>
              <a:rPr lang="ru-RU" sz="2400" dirty="0"/>
              <a:t>(объем рынка автомобильных грузоперевозок — $700 млрд в год.)</a:t>
            </a:r>
          </a:p>
          <a:p>
            <a:r>
              <a:rPr lang="ru-RU" sz="2400" b="1" dirty="0"/>
              <a:t/>
            </a:r>
            <a:br>
              <a:rPr lang="ru-RU" sz="2400" b="1" dirty="0"/>
            </a:br>
            <a:r>
              <a:rPr lang="ru-RU" b="1" dirty="0"/>
              <a:t> 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16915" y="9289105"/>
            <a:ext cx="52501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tx1"/>
                </a:solidFill>
              </a:rPr>
              <a:t>Источник</a:t>
            </a:r>
            <a:r>
              <a:rPr lang="en-US" b="1" dirty="0">
                <a:solidFill>
                  <a:schemeClr val="tx1"/>
                </a:solidFill>
              </a:rPr>
              <a:t>:</a:t>
            </a:r>
            <a:r>
              <a:rPr lang="en-US" dirty="0">
                <a:solidFill>
                  <a:srgbClr val="00B0F0"/>
                </a:solidFill>
              </a:rPr>
              <a:t> https://plus.rbc.ru/news/617fffeb7a8aa965500cadd8</a:t>
            </a:r>
            <a:endParaRPr lang="ru-RU" dirty="0">
              <a:solidFill>
                <a:srgbClr val="00B0F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021" y="6440460"/>
            <a:ext cx="13658152" cy="276069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4"/>
          <p:cNvSpPr/>
          <p:nvPr/>
        </p:nvSpPr>
        <p:spPr>
          <a:xfrm>
            <a:off x="790575" y="1888970"/>
            <a:ext cx="13783554" cy="6163345"/>
          </a:xfrm>
          <a:prstGeom prst="roundRect">
            <a:avLst>
              <a:gd name="adj" fmla="val 9904"/>
            </a:avLst>
          </a:prstGeom>
          <a:solidFill>
            <a:srgbClr val="276ABB"/>
          </a:solidFill>
          <a:ln>
            <a:solidFill>
              <a:schemeClr val="bg1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1" name="Google Shape;131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1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  <p:sp>
        <p:nvSpPr>
          <p:cNvPr id="134" name="Google Shape;134;p14"/>
          <p:cNvSpPr txBox="1"/>
          <p:nvPr/>
        </p:nvSpPr>
        <p:spPr>
          <a:xfrm>
            <a:off x="1122825" y="2006990"/>
            <a:ext cx="13234200" cy="5812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algn="just"/>
            <a:r>
              <a:rPr lang="ru-RU" sz="2800" b="1" dirty="0">
                <a:solidFill>
                  <a:srgbClr val="FFFFFF"/>
                </a:solidFill>
                <a:latin typeface="Calibri" panose="020F0502020204030204" pitchFamily="34" charset="0"/>
              </a:rPr>
              <a:t>Создание технологической платформы федерального масштаба</a:t>
            </a:r>
            <a:r>
              <a:rPr lang="ru-RU" sz="2800" dirty="0">
                <a:solidFill>
                  <a:srgbClr val="FFFFFF"/>
                </a:solidFill>
                <a:latin typeface="Calibri" panose="020F0502020204030204" pitchFamily="34" charset="0"/>
              </a:rPr>
              <a:t>, предоставляющей субъектам рынка грузоперевозок доступ к различным формам беззалогового финансирования на доступных и льготных условиях</a:t>
            </a:r>
          </a:p>
          <a:p>
            <a:endParaRPr lang="ru-RU" sz="7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endParaRPr lang="ru-RU" sz="7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342900" indent="-342900" algn="just"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</a:rPr>
              <a:t>Стоимость финансирования не более 10% годовых</a:t>
            </a:r>
          </a:p>
          <a:p>
            <a:pPr marL="342900" indent="-342900" algn="just"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</a:rPr>
              <a:t>Отсутствие бумажной волокиты, переход на автоматизацию и ЭДО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342900" indent="-342900" algn="just"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</a:rPr>
              <a:t>Автоматическое распределение выручки между водителем и поставщикам, автоматизация отчетной документации</a:t>
            </a:r>
          </a:p>
          <a:p>
            <a:pPr marL="342900" indent="-342900" algn="just"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</a:rPr>
              <a:t>Предоставление платежного средства с лимитами по статьям расходов для выполнения заказа, включая командировочные расходы</a:t>
            </a:r>
          </a:p>
          <a:p>
            <a:pPr marL="342900" indent="-342900" algn="just"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</a:rPr>
              <a:t>Автоматизация ведения и сдачи отчетности и удержания налогов</a:t>
            </a:r>
          </a:p>
          <a:p>
            <a:pPr marL="342900" indent="-342900" algn="just"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</a:rPr>
              <a:t>Уплата налога (6-8%) от фактически полученного дохода, а не с выручки</a:t>
            </a:r>
          </a:p>
          <a:p>
            <a:pPr marL="342900" indent="-342900" algn="just"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</a:rPr>
              <a:t>Присвоение рейтинга «Надежность перевозчика», который будет помогать в поиск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t </a:t>
            </a:r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</a:rPr>
              <a:t>качественных Заказчиков через различные маркетплейсы грузоперевозок</a:t>
            </a:r>
            <a:endParaRPr lang="ru-RU" sz="28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9;p14"/>
          <p:cNvSpPr/>
          <p:nvPr/>
        </p:nvSpPr>
        <p:spPr>
          <a:xfrm>
            <a:off x="790575" y="8272462"/>
            <a:ext cx="13783554" cy="1306403"/>
          </a:xfrm>
          <a:prstGeom prst="roundRect">
            <a:avLst>
              <a:gd name="adj" fmla="val 9904"/>
            </a:avLst>
          </a:prstGeom>
          <a:solidFill>
            <a:srgbClr val="893BC3"/>
          </a:solidFill>
          <a:ln w="38100">
            <a:solidFill>
              <a:schemeClr val="bg1">
                <a:lumMod val="95000"/>
              </a:schemeClr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34;p14"/>
          <p:cNvSpPr txBox="1"/>
          <p:nvPr/>
        </p:nvSpPr>
        <p:spPr>
          <a:xfrm>
            <a:off x="1122825" y="8424240"/>
            <a:ext cx="13053950" cy="934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algn="just"/>
            <a:r>
              <a:rPr lang="ru-RU" sz="2800" b="1" dirty="0">
                <a:solidFill>
                  <a:srgbClr val="FFFFFF"/>
                </a:solidFill>
                <a:latin typeface="Calibri" panose="020F0502020204030204" pitchFamily="34" charset="0"/>
              </a:rPr>
              <a:t>Результат: </a:t>
            </a:r>
            <a:r>
              <a:rPr lang="ru-RU" sz="2800" dirty="0">
                <a:solidFill>
                  <a:srgbClr val="FFFFFF"/>
                </a:solidFill>
                <a:latin typeface="Calibri" panose="020F0502020204030204" pitchFamily="34" charset="0"/>
              </a:rPr>
              <a:t>приток кадров и рост числа субъектов МСБ в отрасли грузоперевозок за счет создания комфортных условий для профессиональных водителей</a:t>
            </a:r>
            <a:endParaRPr lang="en-US" sz="28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1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790798" y="383500"/>
            <a:ext cx="9053289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Решение: платформа «Кашалот»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8126783"/>
              </p:ext>
            </p:extLst>
          </p:nvPr>
        </p:nvGraphicFramePr>
        <p:xfrm>
          <a:off x="652695" y="2964236"/>
          <a:ext cx="14052783" cy="6256901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8777055">
                  <a:extLst>
                    <a:ext uri="{9D8B030D-6E8A-4147-A177-3AD203B41FA5}">
                      <a16:colId xmlns:a16="http://schemas.microsoft.com/office/drawing/2014/main" val="3102488288"/>
                    </a:ext>
                  </a:extLst>
                </a:gridCol>
                <a:gridCol w="5275728">
                  <a:extLst>
                    <a:ext uri="{9D8B030D-6E8A-4147-A177-3AD203B41FA5}">
                      <a16:colId xmlns:a16="http://schemas.microsoft.com/office/drawing/2014/main" val="1738697434"/>
                    </a:ext>
                  </a:extLst>
                </a:gridCol>
              </a:tblGrid>
              <a:tr h="520929">
                <a:tc>
                  <a:txBody>
                    <a:bodyPr/>
                    <a:lstStyle/>
                    <a:p>
                      <a:r>
                        <a:rPr lang="ru-RU" sz="2800" b="1" dirty="0">
                          <a:latin typeface="Calibri" panose="020F0502020204030204" pitchFamily="34" charset="0"/>
                        </a:rPr>
                        <a:t>Элемент платформы</a:t>
                      </a:r>
                      <a:endParaRPr lang="ru-RU" sz="2400" b="1" dirty="0"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alibri" panose="020F0502020204030204" pitchFamily="34" charset="0"/>
                        </a:rPr>
                        <a:t>Цель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72119120"/>
                  </a:ext>
                </a:extLst>
              </a:tr>
              <a:tr h="7010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0" baseline="0" dirty="0">
                          <a:latin typeface="Calibri" panose="020F0502020204030204" pitchFamily="34" charset="0"/>
                        </a:rPr>
                        <a:t>Единый реестр грузоотправителей, экспедиторов, перевозчиков</a:t>
                      </a:r>
                      <a:endParaRPr lang="ru-RU" sz="2000" b="0" dirty="0"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Calibri" panose="020F0502020204030204" pitchFamily="34" charset="0"/>
                        </a:rPr>
                        <a:t>С</a:t>
                      </a:r>
                      <a:r>
                        <a:rPr lang="ru-RU" sz="2000" baseline="0" dirty="0">
                          <a:latin typeface="Calibri" panose="020F0502020204030204" pitchFamily="34" charset="0"/>
                        </a:rPr>
                        <a:t>бор данных </a:t>
                      </a:r>
                      <a:r>
                        <a:rPr lang="en-US" sz="2000" baseline="0" dirty="0" err="1">
                          <a:latin typeface="Calibri" panose="020F0502020204030204" pitchFamily="34" charset="0"/>
                        </a:rPr>
                        <a:t>BigData</a:t>
                      </a:r>
                      <a:endParaRPr lang="ru-RU" sz="2000" dirty="0"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17905433"/>
                  </a:ext>
                </a:extLst>
              </a:tr>
              <a:tr h="798758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Calibri" panose="020F0502020204030204" pitchFamily="34" charset="0"/>
                        </a:rPr>
                        <a:t>Подсистем</a:t>
                      </a:r>
                      <a:r>
                        <a:rPr lang="ru-RU" sz="2000" baseline="0" dirty="0">
                          <a:latin typeface="Calibri" panose="020F0502020204030204" pitchFamily="34" charset="0"/>
                        </a:rPr>
                        <a:t>а рейтингования и оценки надежности, платежеспособности и платежной дисциплины участников рынка</a:t>
                      </a:r>
                      <a:endParaRPr lang="ru-RU" sz="2000" dirty="0"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Calibri" panose="020F0502020204030204" pitchFamily="34" charset="0"/>
                        </a:rPr>
                        <a:t>Построение скоринговых</a:t>
                      </a:r>
                      <a:r>
                        <a:rPr lang="ru-RU" sz="2000" baseline="0" dirty="0">
                          <a:latin typeface="Calibri" panose="020F0502020204030204" pitchFamily="34" charset="0"/>
                        </a:rPr>
                        <a:t> моделей</a:t>
                      </a:r>
                      <a:endParaRPr lang="ru-RU" sz="2000" dirty="0"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3716620"/>
                  </a:ext>
                </a:extLst>
              </a:tr>
              <a:tr h="587130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Calibri" panose="020F0502020204030204" pitchFamily="34" charset="0"/>
                        </a:rPr>
                        <a:t>Подистема скоринга субъектов рынка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Calibri" panose="020F0502020204030204" pitchFamily="34" charset="0"/>
                        </a:rPr>
                        <a:t>Расчет лимитов</a:t>
                      </a:r>
                      <a:r>
                        <a:rPr lang="ru-RU" sz="2000" baseline="0" dirty="0">
                          <a:latin typeface="Calibri" panose="020F0502020204030204" pitchFamily="34" charset="0"/>
                        </a:rPr>
                        <a:t> финансирования</a:t>
                      </a:r>
                      <a:endParaRPr lang="ru-RU" sz="2000" dirty="0"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8521230"/>
                  </a:ext>
                </a:extLst>
              </a:tr>
              <a:tr h="1212988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Calibri" panose="020F0502020204030204" pitchFamily="34" charset="0"/>
                        </a:rPr>
                        <a:t>Финансовая подсистема: взаимодействие с банками и факторинговыми компаниями, выпуск гарантий, </a:t>
                      </a:r>
                      <a:r>
                        <a:rPr lang="ru-RU" sz="2000" baseline="0" dirty="0">
                          <a:latin typeface="Calibri" panose="020F0502020204030204" pitchFamily="34" charset="0"/>
                        </a:rPr>
                        <a:t>платежи и расчеты с поставщиками, </a:t>
                      </a:r>
                      <a:r>
                        <a:rPr lang="ru-RU" sz="2000" dirty="0">
                          <a:latin typeface="Calibri" panose="020F0502020204030204" pitchFamily="34" charset="0"/>
                        </a:rPr>
                        <a:t>много</a:t>
                      </a:r>
                      <a:r>
                        <a:rPr lang="ru-RU" sz="2000" baseline="0" dirty="0">
                          <a:latin typeface="Calibri" panose="020F0502020204030204" pitchFamily="34" charset="0"/>
                        </a:rPr>
                        <a:t>сторонний клиринг между участниками платформы с использованием систем расщепления платежей, номинальных счетов и др. инструментов</a:t>
                      </a:r>
                      <a:endParaRPr lang="ru-RU" sz="2000" dirty="0"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000" b="0" i="0" u="none" strike="noStrike" cap="none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Контроль платежей и распределение между участниками цепочки перевозки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22746326"/>
                  </a:ext>
                </a:extLst>
              </a:tr>
              <a:tr h="422531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Calibri" panose="020F0502020204030204" pitchFamily="34" charset="0"/>
                        </a:rPr>
                        <a:t>Подсистема </a:t>
                      </a:r>
                      <a:r>
                        <a:rPr lang="ru-RU" sz="2000" baseline="0" dirty="0">
                          <a:latin typeface="Calibri" panose="020F0502020204030204" pitchFamily="34" charset="0"/>
                        </a:rPr>
                        <a:t>автоматизированного формирования отчетности</a:t>
                      </a:r>
                      <a:endParaRPr lang="ru-RU" sz="2000" dirty="0"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000" b="0" i="0" u="none" strike="noStrike" cap="none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Снижение непроизводительных трудозатрат участников рынка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87012172"/>
                  </a:ext>
                </a:extLst>
              </a:tr>
              <a:tr h="631507">
                <a:tc>
                  <a:txBody>
                    <a:bodyPr/>
                    <a:lstStyle/>
                    <a:p>
                      <a:r>
                        <a:rPr lang="ru-RU" sz="2000" baseline="0" dirty="0">
                          <a:latin typeface="Calibri" panose="020F0502020204030204" pitchFamily="34" charset="0"/>
                        </a:rPr>
                        <a:t>Система электронного документооборота и система ЭЦП</a:t>
                      </a:r>
                      <a:endParaRPr lang="ru-RU" sz="2000" dirty="0"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Calibri" panose="020F0502020204030204" pitchFamily="34" charset="0"/>
                        </a:rPr>
                        <a:t>Переход на электронный документооборот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90833276"/>
                  </a:ext>
                </a:extLst>
              </a:tr>
              <a:tr h="422531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Calibri" panose="020F0502020204030204" pitchFamily="34" charset="0"/>
                        </a:rPr>
                        <a:t>Компенсационный фонд для покрытия различных видов убытков грузоперевозчиков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000" b="0" i="0" u="none" strike="noStrike" cap="none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Организация Общества Взаимного Страхования с помощью платформы для снижения рисков грузоперевозчиков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800085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52696" y="1721057"/>
            <a:ext cx="140244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Calibri" panose="020F0502020204030204" pitchFamily="34" charset="0"/>
              </a:rPr>
              <a:t>Платформа Кашалот как «Бюро историй по магистральным перевозкам» работает с агрегаторами, маркетплейсами перевозок, финансовыми институтами и субъектами рынка </a:t>
            </a:r>
          </a:p>
        </p:txBody>
      </p:sp>
    </p:spTree>
    <p:extLst>
      <p:ext uri="{BB962C8B-B14F-4D97-AF65-F5344CB8AC3E}">
        <p14:creationId xmlns:p14="http://schemas.microsoft.com/office/powerpoint/2010/main" val="22831273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4"/>
          <p:cNvSpPr/>
          <p:nvPr/>
        </p:nvSpPr>
        <p:spPr>
          <a:xfrm>
            <a:off x="790575" y="1888971"/>
            <a:ext cx="13783554" cy="4468968"/>
          </a:xfrm>
          <a:prstGeom prst="roundRect">
            <a:avLst>
              <a:gd name="adj" fmla="val 9904"/>
            </a:avLst>
          </a:prstGeom>
          <a:solidFill>
            <a:srgbClr val="6627CB"/>
          </a:solidFill>
          <a:ln>
            <a:solidFill>
              <a:schemeClr val="bg1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1" name="Google Shape;131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1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  <p:sp>
        <p:nvSpPr>
          <p:cNvPr id="134" name="Google Shape;134;p14"/>
          <p:cNvSpPr txBox="1"/>
          <p:nvPr/>
        </p:nvSpPr>
        <p:spPr>
          <a:xfrm>
            <a:off x="1122825" y="2006990"/>
            <a:ext cx="13234200" cy="4239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457200" indent="-457200">
              <a:lnSpc>
                <a:spcPct val="110000"/>
              </a:lnSpc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</a:pPr>
            <a:r>
              <a:rPr lang="ru-RU" sz="2800" dirty="0">
                <a:solidFill>
                  <a:srgbClr val="FFFFFF"/>
                </a:solidFill>
                <a:latin typeface="Calibri" panose="020F0502020204030204" pitchFamily="34" charset="0"/>
              </a:rPr>
              <a:t>Участие государства в лице Корпорации МСП как гаранта по расчетам с поставщиками на начальном этапе запуска проекта</a:t>
            </a:r>
          </a:p>
          <a:p>
            <a:pPr marL="900113" lvl="3" indent="-457200" algn="just" defTabSz="1071563">
              <a:lnSpc>
                <a:spcPct val="110000"/>
              </a:lnSpc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</a:rPr>
              <a:t>Цель: накопление статистики и необходимого объема данных для развития скоринговых моделей и системы рейтингования участников рынка (Перевозчиков, Грузоотправителей, Экспедиторов)</a:t>
            </a:r>
          </a:p>
          <a:p>
            <a:pPr marL="457200" indent="-457200">
              <a:lnSpc>
                <a:spcPct val="110000"/>
              </a:lnSpc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</a:pPr>
            <a:r>
              <a:rPr lang="ru-RU" sz="2800" dirty="0">
                <a:solidFill>
                  <a:srgbClr val="FFFFFF"/>
                </a:solidFill>
                <a:latin typeface="Calibri" panose="020F0502020204030204" pitchFamily="34" charset="0"/>
              </a:rPr>
              <a:t>Изменение в нормативных и законодательных документах</a:t>
            </a:r>
          </a:p>
          <a:p>
            <a:pPr marL="900113" lvl="3" indent="-457200" algn="just" defTabSz="1071563">
              <a:lnSpc>
                <a:spcPct val="110000"/>
              </a:lnSpc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</a:rPr>
              <a:t>Цель: введение дополнительных мер ответственности Грузоотправителей, уклоняющихся от оплаты услуг за перевозку, включающих кабальные штрафы для водителей, или иным образом пользующихся слабым положением водителя</a:t>
            </a:r>
          </a:p>
        </p:txBody>
      </p:sp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Потребность в господдержке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9;p14"/>
          <p:cNvSpPr/>
          <p:nvPr/>
        </p:nvSpPr>
        <p:spPr>
          <a:xfrm>
            <a:off x="790575" y="6515086"/>
            <a:ext cx="13783554" cy="2976879"/>
          </a:xfrm>
          <a:prstGeom prst="roundRect">
            <a:avLst>
              <a:gd name="adj" fmla="val 9904"/>
            </a:avLst>
          </a:prstGeom>
          <a:solidFill>
            <a:srgbClr val="2A49C4"/>
          </a:solidFill>
          <a:ln w="38100">
            <a:solidFill>
              <a:schemeClr val="bg1">
                <a:lumMod val="95000"/>
              </a:schemeClr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34;p14"/>
          <p:cNvSpPr txBox="1"/>
          <p:nvPr/>
        </p:nvSpPr>
        <p:spPr>
          <a:xfrm>
            <a:off x="1122825" y="6695440"/>
            <a:ext cx="13053950" cy="2796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2800" b="1" dirty="0">
                <a:solidFill>
                  <a:srgbClr val="FFFFFF"/>
                </a:solidFill>
                <a:latin typeface="Calibri" panose="020F0502020204030204" pitchFamily="34" charset="0"/>
              </a:rPr>
              <a:t>Результат – рост рынка грузоперевозок и выполнение целей Нацпроекта «Малое и среднее предпринимательство и поддержка предпринимательской инициативы» </a:t>
            </a:r>
          </a:p>
          <a:p>
            <a:pPr marL="342900" indent="-342900" algn="just"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</a:rPr>
              <a:t>Снижение «серого» рынка который оценивается в 1,5 трлн. руб. =&gt; 100 млрд. доп. налогов</a:t>
            </a:r>
          </a:p>
          <a:p>
            <a:pPr marL="342900" indent="-342900" algn="just"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</a:rPr>
              <a:t>Повышение КПД водителей =&gt; рост ВВП</a:t>
            </a:r>
          </a:p>
          <a:p>
            <a:pPr marL="342900" indent="-342900" algn="just"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</a:rPr>
              <a:t>Сокращение дефицита водителей за счет вовлечения новых кадров</a:t>
            </a:r>
          </a:p>
          <a:p>
            <a:pPr marL="342900" indent="-342900" algn="just"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</a:rPr>
              <a:t>Создание инфраструктуры для развития доступных беззалоговых фин. инструментов</a:t>
            </a:r>
          </a:p>
        </p:txBody>
      </p:sp>
    </p:spTree>
    <p:extLst>
      <p:ext uri="{BB962C8B-B14F-4D97-AF65-F5344CB8AC3E}">
        <p14:creationId xmlns:p14="http://schemas.microsoft.com/office/powerpoint/2010/main" val="574057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1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11303479" y="10136857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Справочно: цели нацпроекта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" name="Рисунок 2">
            <a:extLst>
              <a:ext uri="{FF2B5EF4-FFF2-40B4-BE49-F238E27FC236}">
                <a16:creationId xmlns:a16="http://schemas.microsoft.com/office/drawing/2014/main" id="{8705887E-15E0-EEED-A2EE-008C0096A6D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1503" r="570" b="2697"/>
          <a:stretch/>
        </p:blipFill>
        <p:spPr>
          <a:xfrm>
            <a:off x="591599" y="3903578"/>
            <a:ext cx="12544513" cy="3291095"/>
          </a:xfrm>
          <a:prstGeom prst="rect">
            <a:avLst/>
          </a:prstGeom>
        </p:spPr>
      </p:pic>
      <p:sp>
        <p:nvSpPr>
          <p:cNvPr id="14" name="Прямоугольник 6">
            <a:extLst>
              <a:ext uri="{FF2B5EF4-FFF2-40B4-BE49-F238E27FC236}">
                <a16:creationId xmlns:a16="http://schemas.microsoft.com/office/drawing/2014/main" id="{70ED4631-9B1C-2470-75FF-AD454464B2E2}"/>
              </a:ext>
            </a:extLst>
          </p:cNvPr>
          <p:cNvSpPr/>
          <p:nvPr/>
        </p:nvSpPr>
        <p:spPr>
          <a:xfrm>
            <a:off x="837873" y="2913716"/>
            <a:ext cx="4203049" cy="9898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2060"/>
                </a:solidFill>
              </a:rPr>
              <a:t>+5,8 млн. чел</a:t>
            </a:r>
          </a:p>
          <a:p>
            <a:pPr algn="ctr"/>
            <a:r>
              <a:rPr lang="ru-RU" sz="1600" dirty="0">
                <a:solidFill>
                  <a:srgbClr val="002060"/>
                </a:solidFill>
              </a:rPr>
              <a:t>численность занятых в МСП вкл. ИП</a:t>
            </a:r>
          </a:p>
        </p:txBody>
      </p:sp>
      <p:sp>
        <p:nvSpPr>
          <p:cNvPr id="15" name="Прямоугольник 7">
            <a:extLst>
              <a:ext uri="{FF2B5EF4-FFF2-40B4-BE49-F238E27FC236}">
                <a16:creationId xmlns:a16="http://schemas.microsoft.com/office/drawing/2014/main" id="{4D64C06A-D6B7-0BD1-4EE4-D926661F4E9F}"/>
              </a:ext>
            </a:extLst>
          </p:cNvPr>
          <p:cNvSpPr/>
          <p:nvPr/>
        </p:nvSpPr>
        <p:spPr>
          <a:xfrm>
            <a:off x="5426310" y="2928940"/>
            <a:ext cx="3846658" cy="9746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2060"/>
                </a:solidFill>
              </a:rPr>
              <a:t>+10,5%</a:t>
            </a:r>
          </a:p>
          <a:p>
            <a:pPr algn="ctr"/>
            <a:r>
              <a:rPr lang="ru-RU" sz="1600" dirty="0">
                <a:solidFill>
                  <a:srgbClr val="002060"/>
                </a:solidFill>
              </a:rPr>
              <a:t>доля МСП в ВВП</a:t>
            </a:r>
          </a:p>
        </p:txBody>
      </p:sp>
      <p:sp>
        <p:nvSpPr>
          <p:cNvPr id="16" name="Прямоугольник 8">
            <a:extLst>
              <a:ext uri="{FF2B5EF4-FFF2-40B4-BE49-F238E27FC236}">
                <a16:creationId xmlns:a16="http://schemas.microsoft.com/office/drawing/2014/main" id="{25BAFBB9-999F-15D3-B231-E61F8E8CF464}"/>
              </a:ext>
            </a:extLst>
          </p:cNvPr>
          <p:cNvSpPr/>
          <p:nvPr/>
        </p:nvSpPr>
        <p:spPr>
          <a:xfrm>
            <a:off x="9658355" y="2913717"/>
            <a:ext cx="3370258" cy="9898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2060"/>
                </a:solidFill>
              </a:rPr>
              <a:t>+1,4%</a:t>
            </a:r>
          </a:p>
          <a:p>
            <a:pPr algn="ctr"/>
            <a:r>
              <a:rPr lang="ru-RU" sz="1600" dirty="0">
                <a:solidFill>
                  <a:srgbClr val="002060"/>
                </a:solidFill>
              </a:rPr>
              <a:t>доля в </a:t>
            </a:r>
            <a:r>
              <a:rPr lang="ru-RU" sz="1600" dirty="0" err="1">
                <a:solidFill>
                  <a:srgbClr val="002060"/>
                </a:solidFill>
              </a:rPr>
              <a:t>несырьевом</a:t>
            </a:r>
            <a:r>
              <a:rPr lang="ru-RU" sz="1600" dirty="0">
                <a:solidFill>
                  <a:srgbClr val="002060"/>
                </a:solidFill>
              </a:rPr>
              <a:t> экспорте</a:t>
            </a:r>
          </a:p>
        </p:txBody>
      </p:sp>
      <p:pic>
        <p:nvPicPr>
          <p:cNvPr id="17" name="Рисунок 9">
            <a:extLst>
              <a:ext uri="{FF2B5EF4-FFF2-40B4-BE49-F238E27FC236}">
                <a16:creationId xmlns:a16="http://schemas.microsoft.com/office/drawing/2014/main" id="{2C5C72A6-1A9C-35E4-2EBA-CE564E95451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96" r="428" b="50225"/>
          <a:stretch/>
        </p:blipFill>
        <p:spPr>
          <a:xfrm>
            <a:off x="1041090" y="7566932"/>
            <a:ext cx="11987523" cy="2908122"/>
          </a:xfrm>
          <a:prstGeom prst="rect">
            <a:avLst/>
          </a:prstGeom>
        </p:spPr>
      </p:pic>
      <p:sp>
        <p:nvSpPr>
          <p:cNvPr id="18" name="Прямоугольник 4">
            <a:extLst>
              <a:ext uri="{FF2B5EF4-FFF2-40B4-BE49-F238E27FC236}">
                <a16:creationId xmlns:a16="http://schemas.microsoft.com/office/drawing/2014/main" id="{CFE74FA0-4F68-35FA-4FF5-DE3D1AFD8A11}"/>
              </a:ext>
            </a:extLst>
          </p:cNvPr>
          <p:cNvSpPr/>
          <p:nvPr/>
        </p:nvSpPr>
        <p:spPr>
          <a:xfrm>
            <a:off x="837874" y="3903578"/>
            <a:ext cx="12190739" cy="3458936"/>
          </a:xfrm>
          <a:prstGeom prst="rect">
            <a:avLst/>
          </a:prstGeom>
          <a:solidFill>
            <a:schemeClr val="accent1">
              <a:alpha val="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Прямоугольник 5">
            <a:extLst>
              <a:ext uri="{FF2B5EF4-FFF2-40B4-BE49-F238E27FC236}">
                <a16:creationId xmlns:a16="http://schemas.microsoft.com/office/drawing/2014/main" id="{ACDFEF9F-BD92-DAA6-CB5F-F41DECBDCA2A}"/>
              </a:ext>
            </a:extLst>
          </p:cNvPr>
          <p:cNvSpPr/>
          <p:nvPr/>
        </p:nvSpPr>
        <p:spPr>
          <a:xfrm>
            <a:off x="1041090" y="8856945"/>
            <a:ext cx="11987523" cy="1730326"/>
          </a:xfrm>
          <a:prstGeom prst="rect">
            <a:avLst/>
          </a:prstGeom>
          <a:solidFill>
            <a:srgbClr val="00B050">
              <a:alpha val="1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Google Shape;129;p14">
            <a:extLst>
              <a:ext uri="{FF2B5EF4-FFF2-40B4-BE49-F238E27FC236}">
                <a16:creationId xmlns:a16="http://schemas.microsoft.com/office/drawing/2014/main" id="{DF137C6A-2A3B-01E1-6078-2726C6343419}"/>
              </a:ext>
            </a:extLst>
          </p:cNvPr>
          <p:cNvSpPr/>
          <p:nvPr/>
        </p:nvSpPr>
        <p:spPr>
          <a:xfrm>
            <a:off x="790575" y="1714478"/>
            <a:ext cx="13783554" cy="1031398"/>
          </a:xfrm>
          <a:prstGeom prst="roundRect">
            <a:avLst>
              <a:gd name="adj" fmla="val 9904"/>
            </a:avLst>
          </a:prstGeom>
          <a:solidFill>
            <a:srgbClr val="2A49C4"/>
          </a:solidFill>
          <a:ln w="38100">
            <a:solidFill>
              <a:schemeClr val="bg1">
                <a:lumMod val="95000"/>
              </a:schemeClr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134;p14">
            <a:extLst>
              <a:ext uri="{FF2B5EF4-FFF2-40B4-BE49-F238E27FC236}">
                <a16:creationId xmlns:a16="http://schemas.microsoft.com/office/drawing/2014/main" id="{EA286321-4B22-F1C5-62E4-04F394E8955A}"/>
              </a:ext>
            </a:extLst>
          </p:cNvPr>
          <p:cNvSpPr txBox="1"/>
          <p:nvPr/>
        </p:nvSpPr>
        <p:spPr>
          <a:xfrm>
            <a:off x="1122825" y="1851967"/>
            <a:ext cx="13053950" cy="888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2400" b="1" dirty="0">
                <a:solidFill>
                  <a:srgbClr val="FFFFFF"/>
                </a:solidFill>
                <a:latin typeface="Calibri" panose="020F0502020204030204" pitchFamily="34" charset="0"/>
              </a:rPr>
              <a:t>Некоторые цели и задачи Национального проекта «Малое и среднее предпринимательство и поддержка предпринимательской инициативы» </a:t>
            </a:r>
          </a:p>
        </p:txBody>
      </p:sp>
    </p:spTree>
    <p:extLst>
      <p:ext uri="{BB962C8B-B14F-4D97-AF65-F5344CB8AC3E}">
        <p14:creationId xmlns:p14="http://schemas.microsoft.com/office/powerpoint/2010/main" val="3939761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1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  <p:sp>
        <p:nvSpPr>
          <p:cNvPr id="147" name="Google Shape;147;p1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Архитектура платформы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8" name="Google Shape;148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https://akket.com/wp-content/uploads/2019/02/Sberbank-Bankovskaya-karta-QR-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8068" y="6117043"/>
            <a:ext cx="4593535" cy="3062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i.gyazo.com/7a9c8ab4016a3e220de1905e2a46795b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187" y="1762368"/>
            <a:ext cx="3850355" cy="2295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35793" y="4230446"/>
            <a:ext cx="3305908" cy="4861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ПОРАТАЛ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935793" y="4851968"/>
            <a:ext cx="3305908" cy="4861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МОБИЛЬНОЕ ПРИЛОЖЕНИЕ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551092" y="4230446"/>
            <a:ext cx="3305908" cy="486162"/>
          </a:xfrm>
          <a:prstGeom prst="rect">
            <a:avLst/>
          </a:prstGeom>
          <a:solidFill>
            <a:srgbClr val="008E40"/>
          </a:solidFill>
          <a:ln>
            <a:solidFill>
              <a:srgbClr val="008E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BIG DATA (</a:t>
            </a:r>
            <a:r>
              <a:rPr lang="ru-RU" dirty="0"/>
              <a:t>БАЗЫ ДАННЫХ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551092" y="5500480"/>
            <a:ext cx="3305908" cy="486162"/>
          </a:xfrm>
          <a:prstGeom prst="rect">
            <a:avLst/>
          </a:prstGeom>
          <a:solidFill>
            <a:srgbClr val="008E40"/>
          </a:solidFill>
          <a:ln>
            <a:solidFill>
              <a:srgbClr val="008E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СИСТЕМЫ СКОРИНГА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51092" y="6124785"/>
            <a:ext cx="3305908" cy="486162"/>
          </a:xfrm>
          <a:prstGeom prst="rect">
            <a:avLst/>
          </a:prstGeom>
          <a:solidFill>
            <a:srgbClr val="008E40"/>
          </a:solidFill>
          <a:ln>
            <a:solidFill>
              <a:srgbClr val="008E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СИСТЕМА</a:t>
            </a:r>
          </a:p>
          <a:p>
            <a:pPr algn="ctr"/>
            <a:r>
              <a:rPr lang="ru-RU" dirty="0"/>
              <a:t>МНОГОСТОРОННЕГО КЛИРИНГА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551092" y="4869832"/>
            <a:ext cx="3305908" cy="486162"/>
          </a:xfrm>
          <a:prstGeom prst="rect">
            <a:avLst/>
          </a:prstGeom>
          <a:solidFill>
            <a:srgbClr val="008E40"/>
          </a:solidFill>
          <a:ln>
            <a:solidFill>
              <a:srgbClr val="008E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РАСПРЕДЕЛЕННЫЕ РЕЕСТРЫ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551092" y="6749090"/>
            <a:ext cx="3305908" cy="486162"/>
          </a:xfrm>
          <a:prstGeom prst="rect">
            <a:avLst/>
          </a:prstGeom>
          <a:solidFill>
            <a:srgbClr val="008E40"/>
          </a:solidFill>
          <a:ln>
            <a:solidFill>
              <a:srgbClr val="008E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СИСТЕМА ПЛАТЕЖЕЙ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0385694" y="4224711"/>
            <a:ext cx="3305908" cy="478301"/>
          </a:xfrm>
          <a:prstGeom prst="rect">
            <a:avLst/>
          </a:prstGeom>
          <a:solidFill>
            <a:srgbClr val="D07C00"/>
          </a:solidFill>
          <a:ln>
            <a:solidFill>
              <a:srgbClr val="D07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МНОГОПОЛЬЗОВАТЕЛЬСКИЕ</a:t>
            </a:r>
          </a:p>
          <a:p>
            <a:pPr algn="ctr"/>
            <a:r>
              <a:rPr lang="ru-RU" dirty="0"/>
              <a:t>ЛИЧНЫЕ КАБИНЕТЫ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0385694" y="4856236"/>
            <a:ext cx="3305908" cy="486162"/>
          </a:xfrm>
          <a:prstGeom prst="rect">
            <a:avLst/>
          </a:prstGeom>
          <a:solidFill>
            <a:srgbClr val="D07C00"/>
          </a:solidFill>
          <a:ln>
            <a:solidFill>
              <a:srgbClr val="D07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API</a:t>
            </a:r>
            <a:endParaRPr lang="ru-RU" dirty="0"/>
          </a:p>
        </p:txBody>
      </p:sp>
      <p:pic>
        <p:nvPicPr>
          <p:cNvPr id="1032" name="Picture 8" descr="https://secureinc.co.jp/lp/aistorelab/business/assets/img/bg-solution-0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793" y="6288799"/>
            <a:ext cx="4374231" cy="2974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3305908" y="4057703"/>
            <a:ext cx="886264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>
            <a:endCxn id="1030" idx="2"/>
          </p:cNvCxnSpPr>
          <p:nvPr/>
        </p:nvCxnSpPr>
        <p:spPr>
          <a:xfrm>
            <a:off x="7329268" y="3854548"/>
            <a:ext cx="2097" cy="20315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935793" y="5529773"/>
            <a:ext cx="3305908" cy="4861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ЭЛЕКТРОННЫЙ КОШЕЛЕК ВОДИТЕЛЯ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8350" y="1762368"/>
            <a:ext cx="515557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latin typeface="Calibri" panose="020F0502020204030204" pitchFamily="34" charset="0"/>
              </a:rPr>
              <a:t>ЛИЦЕНЗИОННЫЙ ПРОГРАММНЫЙ ПРОДУКТ</a:t>
            </a:r>
          </a:p>
          <a:p>
            <a:r>
              <a:rPr lang="ru-RU" sz="2000" dirty="0">
                <a:solidFill>
                  <a:srgbClr val="7030A0"/>
                </a:solidFill>
                <a:latin typeface="Calibri" panose="020F0502020204030204" pitchFamily="34" charset="0"/>
              </a:rPr>
              <a:t>ТЕХНОПЛАТФОРМА</a:t>
            </a:r>
          </a:p>
          <a:p>
            <a:r>
              <a:rPr lang="ru-RU" sz="2000" b="1" dirty="0">
                <a:solidFill>
                  <a:srgbClr val="7030A0"/>
                </a:solidFill>
                <a:latin typeface="Calibri" panose="020F0502020204030204" pitchFamily="34" charset="0"/>
              </a:rPr>
              <a:t>«МАГИСТРАЛЬНЫЕ ПЕРЕВОЗКИ»</a:t>
            </a:r>
          </a:p>
        </p:txBody>
      </p:sp>
      <p:pic>
        <p:nvPicPr>
          <p:cNvPr id="1034" name="Picture 10" descr="https://www.artranked.com/images/s_ad/ad50f37d95ba383563b6e33be4a81d69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3229" y="1366317"/>
            <a:ext cx="2381250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2112724" y="1654646"/>
            <a:ext cx="287922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</a:rPr>
              <a:t>Платформа</a:t>
            </a:r>
            <a:r>
              <a:rPr 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</a:p>
          <a:p>
            <a:r>
              <a:rPr lang="ru-RU" sz="1600" b="1" dirty="0">
                <a:solidFill>
                  <a:srgbClr val="7030A0"/>
                </a:solidFill>
                <a:latin typeface="Calibri" panose="020F0502020204030204" pitchFamily="34" charset="0"/>
              </a:rPr>
              <a:t>КАШАЛОТ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1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9</a:t>
            </a:fld>
            <a:endParaRPr/>
          </a:p>
        </p:txBody>
      </p:sp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Взаимодействия платформы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 descr="https://i.gyazo.com/51c235f2ad22e5037b9ac30e8c769709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613" y="2414588"/>
            <a:ext cx="14964845" cy="6457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трелка вниз 3"/>
          <p:cNvSpPr/>
          <p:nvPr/>
        </p:nvSpPr>
        <p:spPr>
          <a:xfrm rot="10800000">
            <a:off x="7100025" y="7261559"/>
            <a:ext cx="485247" cy="5486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689317" y="7810199"/>
            <a:ext cx="1401616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85112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1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10</a:t>
            </a:fld>
            <a:endParaRPr/>
          </a:p>
        </p:txBody>
      </p:sp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Продукт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790799" y="1866569"/>
            <a:ext cx="12982482" cy="10833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</a:rPr>
              <a:t>Продукт глазами Клиента (Дальнобойщика)</a:t>
            </a:r>
          </a:p>
          <a:p>
            <a:pPr marL="457200" indent="-457200">
              <a:buAutoNum type="arabicPeriod"/>
            </a:pPr>
            <a:r>
              <a:rPr lang="ru-RU" sz="2000" dirty="0"/>
              <a:t>Клиент регистрируется в на платформе, проходит идентификацию, получает доступ в мобильное приложение, при необходимости открывает счет в банке партнере</a:t>
            </a:r>
          </a:p>
          <a:p>
            <a:pPr marL="457200" indent="-457200">
              <a:buAutoNum type="arabicPeriod"/>
            </a:pPr>
            <a:r>
              <a:rPr lang="ru-RU" sz="2000" dirty="0"/>
              <a:t>Клиент на сайте-агрегаторе (бирже) находит заказа на перевозку, заключает контракт</a:t>
            </a:r>
            <a:r>
              <a:rPr lang="en-US" sz="2000" dirty="0"/>
              <a:t> </a:t>
            </a:r>
            <a:r>
              <a:rPr lang="ru-RU" sz="2000" dirty="0"/>
              <a:t>на сумму </a:t>
            </a:r>
            <a:r>
              <a:rPr lang="en-US" sz="2000" b="1" dirty="0"/>
              <a:t>Z </a:t>
            </a:r>
            <a:r>
              <a:rPr lang="ru-RU" sz="2000" b="1" dirty="0"/>
              <a:t>руб.,</a:t>
            </a:r>
            <a:r>
              <a:rPr lang="ru-RU" sz="2000" dirty="0"/>
              <a:t> подписывает Электронную транспортную накладную (ЭТН)</a:t>
            </a:r>
          </a:p>
          <a:p>
            <a:pPr marL="457200" indent="-457200">
              <a:buAutoNum type="arabicPeriod"/>
            </a:pPr>
            <a:r>
              <a:rPr lang="ru-RU" sz="2000" dirty="0"/>
              <a:t>Данные ЭТН и данные с биржи перевозок подгружаются на платформу Кашалот. Платформа на основе данных производит оценку и скоринг Грузоотправителя и Перевозчика, на анализ выставляет общий лимит расходов и лимиты расходов по поставщикам, подключенным к бирже, а также предлагает альтернативные формы финансирования от финансовых партнеров, подключенных к платформе. </a:t>
            </a:r>
          </a:p>
          <a:p>
            <a:pPr marL="457200" indent="-457200">
              <a:buAutoNum type="arabicPeriod"/>
            </a:pPr>
            <a:r>
              <a:rPr lang="ru-RU" sz="2000" dirty="0"/>
              <a:t>Если клиент выбирает форму товарного кредита с отсрочкой платежей в 60 дней, то подтверждает свой выбор </a:t>
            </a:r>
            <a:r>
              <a:rPr lang="en-US" sz="2000" dirty="0" err="1"/>
              <a:t>sms</a:t>
            </a:r>
            <a:r>
              <a:rPr lang="en-US" sz="2000" dirty="0"/>
              <a:t> </a:t>
            </a:r>
            <a:r>
              <a:rPr lang="ru-RU" sz="2000" dirty="0"/>
              <a:t>кодом и в приложении у него появляется платежный </a:t>
            </a:r>
            <a:r>
              <a:rPr lang="en-US" sz="2000" dirty="0"/>
              <a:t>QR </a:t>
            </a:r>
            <a:r>
              <a:rPr lang="ru-RU" sz="2000" dirty="0"/>
              <a:t>код, которым он может рассчитываться с поставщиками в рамках утверждённых лимитов. Также клиенту может быть выдан лимит командировочных расходов, которые он может использовать или снять через корпоративную карту.</a:t>
            </a:r>
          </a:p>
          <a:p>
            <a:pPr marL="457200" indent="-457200">
              <a:buAutoNum type="arabicPeriod"/>
            </a:pPr>
            <a:r>
              <a:rPr lang="ru-RU" sz="2000" dirty="0"/>
              <a:t>Клиент выполнил заказ, потратил </a:t>
            </a:r>
            <a:r>
              <a:rPr lang="en-US" sz="2000" b="1" dirty="0"/>
              <a:t>X </a:t>
            </a:r>
            <a:r>
              <a:rPr lang="ru-RU" sz="2000" b="1" dirty="0"/>
              <a:t>руб</a:t>
            </a:r>
            <a:r>
              <a:rPr lang="ru-RU" sz="2000" dirty="0"/>
              <a:t>. на товары и услуги поставщиков. </a:t>
            </a:r>
          </a:p>
          <a:p>
            <a:pPr marL="457200" indent="-457200">
              <a:buAutoNum type="arabicPeriod"/>
            </a:pPr>
            <a:r>
              <a:rPr lang="ru-RU" sz="2000" dirty="0"/>
              <a:t>Грузоотправитель оплатил через 30 дней после выполнения заказа сумму контракта </a:t>
            </a:r>
            <a:r>
              <a:rPr lang="en-US" sz="2000" b="1" dirty="0"/>
              <a:t>Z</a:t>
            </a:r>
            <a:r>
              <a:rPr lang="ru-RU" sz="2000" b="1" dirty="0"/>
              <a:t> руб</a:t>
            </a:r>
            <a:r>
              <a:rPr lang="ru-RU" sz="2000" dirty="0"/>
              <a:t>., она поступила на номинальный счет Клиента, которым управляет Платформа.</a:t>
            </a:r>
          </a:p>
          <a:p>
            <a:pPr marL="457200" indent="-457200">
              <a:buAutoNum type="arabicPeriod"/>
            </a:pPr>
            <a:r>
              <a:rPr lang="ru-RU" sz="2000" dirty="0"/>
              <a:t>Из поступившей суммы </a:t>
            </a:r>
            <a:r>
              <a:rPr lang="en-US" sz="2000" b="1" dirty="0"/>
              <a:t>Z</a:t>
            </a:r>
            <a:r>
              <a:rPr lang="ru-RU" sz="2000" b="1" dirty="0"/>
              <a:t> руб</a:t>
            </a:r>
            <a:r>
              <a:rPr lang="ru-RU" sz="2000" dirty="0"/>
              <a:t>. Платформа</a:t>
            </a:r>
            <a:r>
              <a:rPr lang="en-US" sz="2000" dirty="0"/>
              <a:t> </a:t>
            </a:r>
            <a:r>
              <a:rPr lang="ru-RU" sz="2000" dirty="0"/>
              <a:t>распределяет сумму </a:t>
            </a:r>
            <a:r>
              <a:rPr lang="en-US" sz="2000" b="1" dirty="0"/>
              <a:t>Y</a:t>
            </a:r>
            <a:r>
              <a:rPr lang="ru-RU" sz="2000" b="1" dirty="0"/>
              <a:t> руб</a:t>
            </a:r>
            <a:r>
              <a:rPr lang="ru-RU" sz="2000" dirty="0"/>
              <a:t>. между Поставщиками предоставившими товарный кредит (отсрочку), сумму </a:t>
            </a:r>
            <a:r>
              <a:rPr lang="en-US" sz="2000" b="1" dirty="0"/>
              <a:t>K </a:t>
            </a:r>
            <a:r>
              <a:rPr lang="ru-RU" sz="2000" b="1" dirty="0"/>
              <a:t>руб. </a:t>
            </a:r>
            <a:r>
              <a:rPr lang="en-US" sz="2000" dirty="0"/>
              <a:t>– </a:t>
            </a:r>
            <a:r>
              <a:rPr lang="ru-RU" sz="2000" dirty="0"/>
              <a:t>комиссию Платформы и сумму </a:t>
            </a:r>
            <a:r>
              <a:rPr lang="en-US" sz="2000" b="1" dirty="0"/>
              <a:t>N </a:t>
            </a:r>
            <a:r>
              <a:rPr lang="ru-RU" sz="2000" b="1" dirty="0"/>
              <a:t>руб. </a:t>
            </a:r>
            <a:r>
              <a:rPr lang="en-US" sz="2000" dirty="0"/>
              <a:t>– </a:t>
            </a:r>
            <a:r>
              <a:rPr lang="ru-RU" sz="2000" dirty="0"/>
              <a:t>налог (например АУСН 8%) с фактически полученного </a:t>
            </a:r>
            <a:r>
              <a:rPr lang="ru-RU" sz="2000" dirty="0" err="1"/>
              <a:t>дохода,а</a:t>
            </a:r>
            <a:r>
              <a:rPr lang="ru-RU" sz="2000" dirty="0"/>
              <a:t> не выручки.</a:t>
            </a:r>
          </a:p>
          <a:p>
            <a:pPr marL="457200" indent="-457200">
              <a:buAutoNum type="arabicPeriod"/>
            </a:pPr>
            <a:r>
              <a:rPr lang="ru-RU" sz="2000" dirty="0"/>
              <a:t>Клиенту с номинального счета на карту переводиться сумма</a:t>
            </a:r>
            <a:r>
              <a:rPr lang="en-US" sz="2000" dirty="0"/>
              <a:t> </a:t>
            </a:r>
            <a:r>
              <a:rPr lang="ru-RU" sz="2000" dirty="0"/>
              <a:t>чистого дохода </a:t>
            </a:r>
            <a:r>
              <a:rPr lang="en-US" sz="2000" b="1" dirty="0"/>
              <a:t>D</a:t>
            </a:r>
            <a:r>
              <a:rPr lang="ru-RU" sz="2000" b="1" dirty="0"/>
              <a:t> руб., </a:t>
            </a:r>
            <a:r>
              <a:rPr lang="ru-RU" sz="2000" dirty="0"/>
              <a:t>которая </a:t>
            </a:r>
            <a:r>
              <a:rPr lang="ru-RU" sz="2000" dirty="0" err="1"/>
              <a:t>расчитывается</a:t>
            </a:r>
            <a:r>
              <a:rPr lang="ru-RU" sz="2000" dirty="0"/>
              <a:t> как</a:t>
            </a:r>
            <a:r>
              <a:rPr lang="en-US" sz="2000" dirty="0"/>
              <a:t>:</a:t>
            </a:r>
          </a:p>
          <a:p>
            <a:pPr algn="ctr"/>
            <a:r>
              <a:rPr lang="en-US" sz="3200" b="1" dirty="0">
                <a:solidFill>
                  <a:srgbClr val="0070C0"/>
                </a:solidFill>
              </a:rPr>
              <a:t>D  = X – Y – K – N </a:t>
            </a:r>
            <a:endParaRPr lang="ru-RU" sz="3200" b="1" dirty="0">
              <a:solidFill>
                <a:srgbClr val="0070C0"/>
              </a:solidFill>
            </a:endParaRPr>
          </a:p>
          <a:p>
            <a:pPr marL="457200" indent="-457200">
              <a:buAutoNum type="arabicPeriod"/>
            </a:pPr>
            <a:endParaRPr lang="ru-RU" sz="2000" dirty="0"/>
          </a:p>
          <a:p>
            <a:endParaRPr lang="ru-RU" sz="2400" dirty="0"/>
          </a:p>
          <a:p>
            <a:endParaRPr lang="ru-RU" sz="2400" dirty="0"/>
          </a:p>
          <a:p>
            <a:endParaRPr lang="ru-RU" sz="2400" dirty="0"/>
          </a:p>
          <a:p>
            <a:endParaRPr lang="ru-RU" sz="2400" dirty="0"/>
          </a:p>
          <a:p>
            <a:endParaRPr lang="ru-RU" sz="2400" dirty="0"/>
          </a:p>
          <a:p>
            <a:endParaRPr lang="ru-RU" sz="2400" dirty="0"/>
          </a:p>
          <a:p>
            <a:endParaRPr lang="ru-RU" sz="2400" dirty="0"/>
          </a:p>
          <a:p>
            <a:r>
              <a:rPr lang="ru-RU" dirty="0">
                <a:solidFill>
                  <a:srgbClr val="FFFFFF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533117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6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7" name="Google Shape;157;p1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  <p:sp>
        <p:nvSpPr>
          <p:cNvPr id="159" name="Google Shape;159;p16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Конкуренты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60" name="Google Shape;160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https://i.gyazo.com/b150f8a46a78e56def4307eea2c30df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799" y="4427560"/>
            <a:ext cx="2625661" cy="1275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790799" y="1830210"/>
            <a:ext cx="13628586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Calibri" panose="020F0502020204030204" pitchFamily="34" charset="0"/>
              </a:rPr>
              <a:t>Ряд игроков развивает маркетплейсы грузоперевозок по модели агрегатора спроса и предложения. Эти игроки не являются конкурентами платформы, поскольку платформа Кашалот предоставляет всем субъектам рынка инфрастркутурные и финансовые тезнологические решения.</a:t>
            </a:r>
          </a:p>
          <a:p>
            <a:pPr algn="just"/>
            <a:endParaRPr lang="ru-RU" sz="2400" dirty="0">
              <a:latin typeface="Calibri" panose="020F0502020204030204" pitchFamily="34" charset="0"/>
            </a:endParaRPr>
          </a:p>
          <a:p>
            <a:pPr algn="just"/>
            <a:r>
              <a:rPr lang="ru-RU" sz="2400" dirty="0">
                <a:latin typeface="Calibri" panose="020F0502020204030204" pitchFamily="34" charset="0"/>
              </a:rPr>
              <a:t>В части финансовых инструментов безусловно на рынке есть конкуренты или альтернативные формы финансирования, но они пока носят фрагментарный характер и стоимость таких решений достаточно высока. Приведем несколько из них</a:t>
            </a:r>
            <a:r>
              <a:rPr lang="en-US" sz="2400" dirty="0">
                <a:latin typeface="Calibri" panose="020F0502020204030204" pitchFamily="34" charset="0"/>
              </a:rPr>
              <a:t>:</a:t>
            </a:r>
            <a:endParaRPr lang="ru-RU" sz="2400" dirty="0">
              <a:latin typeface="Calibri" panose="020F0502020204030204" pitchFamily="34" charset="0"/>
            </a:endParaRPr>
          </a:p>
          <a:p>
            <a:r>
              <a:rPr lang="ru-RU" dirty="0">
                <a:solidFill>
                  <a:srgbClr val="FFFFFF"/>
                </a:solidFill>
              </a:rPr>
              <a:t>.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416460" y="4631018"/>
            <a:ext cx="105386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Calibri" panose="020F0502020204030204" pitchFamily="34" charset="0"/>
              </a:rPr>
              <a:t>Выкупает за 10% от стоимости перевозки после погрузки, что составляет более 120% годовых</a:t>
            </a:r>
            <a:r>
              <a:rPr lang="ru-RU" dirty="0">
                <a:solidFill>
                  <a:srgbClr val="FFFFFF"/>
                </a:solidFill>
              </a:rPr>
              <a:t>. </a:t>
            </a:r>
          </a:p>
        </p:txBody>
      </p:sp>
      <p:pic>
        <p:nvPicPr>
          <p:cNvPr id="2052" name="Picture 4" descr="Газпромнефть - опять 300? 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55" b="18277"/>
          <a:stretch/>
        </p:blipFill>
        <p:spPr bwMode="auto">
          <a:xfrm>
            <a:off x="1014887" y="5721285"/>
            <a:ext cx="2177484" cy="1275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3416460" y="5957225"/>
            <a:ext cx="105386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Calibri" panose="020F0502020204030204" pitchFamily="34" charset="0"/>
              </a:rPr>
              <a:t>На платформе </a:t>
            </a:r>
            <a:r>
              <a:rPr lang="en-US" sz="2400" dirty="0" err="1">
                <a:latin typeface="Calibri" panose="020F0502020204030204" pitchFamily="34" charset="0"/>
              </a:rPr>
              <a:t>GroozGo</a:t>
            </a:r>
            <a:r>
              <a:rPr lang="en-US" sz="2400" dirty="0">
                <a:latin typeface="Calibri" panose="020F0502020204030204" pitchFamily="34" charset="0"/>
              </a:rPr>
              <a:t> </a:t>
            </a:r>
            <a:r>
              <a:rPr lang="ru-RU" sz="2400" dirty="0">
                <a:latin typeface="Calibri" panose="020F0502020204030204" pitchFamily="34" charset="0"/>
              </a:rPr>
              <a:t>есть предложение от ГазпромНефть до 20% от суммы заказ по перевозке получить в виде товарного кредита дизелем </a:t>
            </a: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90799" y="6979304"/>
            <a:ext cx="13739585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Calibri" panose="020F0502020204030204" pitchFamily="34" charset="0"/>
              </a:rPr>
              <a:t>а также</a:t>
            </a:r>
          </a:p>
          <a:p>
            <a:pPr algn="just"/>
            <a:endParaRPr lang="ru-RU" sz="2400" dirty="0">
              <a:latin typeface="Calibri" panose="020F0502020204030204" pitchFamily="34" charset="0"/>
            </a:endParaRPr>
          </a:p>
          <a:p>
            <a:pPr algn="just"/>
            <a:endParaRPr lang="ru-RU" sz="3600" dirty="0">
              <a:solidFill>
                <a:srgbClr val="7030A0"/>
              </a:solidFill>
              <a:latin typeface="Calibri" panose="020F0502020204030204" pitchFamily="34" charset="0"/>
            </a:endParaRPr>
          </a:p>
          <a:p>
            <a:pPr algn="just"/>
            <a:endParaRPr lang="ru-RU" sz="2400" dirty="0">
              <a:latin typeface="Calibri" panose="020F0502020204030204" pitchFamily="34" charset="0"/>
            </a:endParaRPr>
          </a:p>
          <a:p>
            <a:pPr algn="just"/>
            <a:r>
              <a:rPr lang="ru-RU" sz="2400" dirty="0">
                <a:latin typeface="Calibri" panose="020F0502020204030204" pitchFamily="34" charset="0"/>
              </a:rPr>
              <a:t>Сегодня подавляющая часть решений или очень дорогие или требуют большой бумажной волокиты</a:t>
            </a:r>
          </a:p>
          <a:p>
            <a:pPr algn="just"/>
            <a:r>
              <a:rPr lang="ru-RU" sz="2400" dirty="0">
                <a:latin typeface="Calibri" panose="020F0502020204030204" pitchFamily="34" charset="0"/>
              </a:rPr>
              <a:t> </a:t>
            </a: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41295" y="7585668"/>
            <a:ext cx="1614776" cy="833855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7030A0"/>
                </a:solidFill>
                <a:latin typeface="Calibri" panose="020F0502020204030204" pitchFamily="34" charset="0"/>
              </a:rPr>
              <a:t>МФО</a:t>
            </a:r>
            <a:endParaRPr lang="ru-RU" sz="24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2924337" y="7585669"/>
            <a:ext cx="5007434" cy="833854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7030A0"/>
                </a:solidFill>
                <a:latin typeface="Calibri" panose="020F0502020204030204" pitchFamily="34" charset="0"/>
              </a:rPr>
              <a:t>Факторинговые компании</a:t>
            </a:r>
            <a:endParaRPr lang="ru-RU" sz="24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8300037" y="7585668"/>
            <a:ext cx="6000932" cy="833855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7030A0"/>
                </a:solidFill>
                <a:latin typeface="Calibri" panose="020F0502020204030204" pitchFamily="34" charset="0"/>
              </a:rPr>
              <a:t>Инвестиционные площадки</a:t>
            </a:r>
            <a:endParaRPr lang="ru-RU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8" name="Google Shape;168;p17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9" name="Google Shape;169;p17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12</a:t>
            </a:fld>
            <a:endParaRPr/>
          </a:p>
        </p:txBody>
      </p:sp>
      <p:sp>
        <p:nvSpPr>
          <p:cNvPr id="171" name="Google Shape;171;p17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Рынок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2" name="Google Shape;172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790799" y="1529450"/>
            <a:ext cx="653891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Объём рынка грузовых автоперевозок </a:t>
            </a:r>
          </a:p>
          <a:p>
            <a:pPr algn="ctr"/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в России за 2021*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002187" y="9706598"/>
            <a:ext cx="952103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i="1" dirty="0"/>
              <a:t>*</a:t>
            </a:r>
            <a:r>
              <a:rPr lang="ru-RU" sz="1600" i="1" dirty="0">
                <a:solidFill>
                  <a:schemeClr val="tx1"/>
                </a:solidFill>
              </a:rPr>
              <a:t>Данные </a:t>
            </a:r>
          </a:p>
          <a:p>
            <a:pPr marL="342900" indent="-342900">
              <a:buFontTx/>
              <a:buChar char="-"/>
            </a:pPr>
            <a:r>
              <a:rPr lang="ru-RU" sz="1600" i="1" dirty="0">
                <a:solidFill>
                  <a:schemeClr val="tx1"/>
                </a:solidFill>
              </a:rPr>
              <a:t>VEB </a:t>
            </a:r>
            <a:r>
              <a:rPr lang="ru-RU" sz="1600" i="1" dirty="0" err="1">
                <a:solidFill>
                  <a:schemeClr val="tx1"/>
                </a:solidFill>
              </a:rPr>
              <a:t>Ventures</a:t>
            </a:r>
            <a:endParaRPr lang="ru-RU" sz="1600" i="1" dirty="0">
              <a:solidFill>
                <a:schemeClr val="tx1"/>
              </a:solidFill>
            </a:endParaRPr>
          </a:p>
          <a:p>
            <a:pPr marL="342900" indent="-342900">
              <a:buFontTx/>
              <a:buChar char="-"/>
            </a:pPr>
            <a:r>
              <a:rPr lang="ru-RU" sz="1600" i="1" dirty="0">
                <a:solidFill>
                  <a:schemeClr val="tx1"/>
                </a:solidFill>
              </a:rPr>
              <a:t>Компания «Трак Радар», статья РБК, 2021г.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8234558" y="1529450"/>
            <a:ext cx="6470921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Calibri" panose="020F0502020204030204" pitchFamily="34" charset="0"/>
              </a:rPr>
              <a:t>В системе «Платон» </a:t>
            </a:r>
            <a:r>
              <a:rPr lang="ru-RU" sz="2800" dirty="0">
                <a:latin typeface="Calibri" panose="020F0502020204030204" pitchFamily="34" charset="0"/>
              </a:rPr>
              <a:t>зарегистрировано около</a:t>
            </a:r>
            <a:r>
              <a:rPr lang="ru-RU" sz="2800" b="1" dirty="0">
                <a:latin typeface="Calibri" panose="020F0502020204030204" pitchFamily="34" charset="0"/>
              </a:rPr>
              <a:t> </a:t>
            </a:r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1,2 млн </a:t>
            </a:r>
            <a:r>
              <a:rPr lang="ru-RU" sz="2800" dirty="0">
                <a:latin typeface="Calibri" panose="020F0502020204030204" pitchFamily="34" charset="0"/>
              </a:rPr>
              <a:t> </a:t>
            </a:r>
            <a:r>
              <a:rPr lang="ru-RU" sz="2800" b="1" dirty="0">
                <a:latin typeface="Calibri" panose="020F0502020204030204" pitchFamily="34" charset="0"/>
              </a:rPr>
              <a:t>20-тонных грузовиков </a:t>
            </a:r>
          </a:p>
          <a:p>
            <a:endParaRPr lang="ru-RU" sz="2800" b="1" dirty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90% рынка </a:t>
            </a:r>
            <a:r>
              <a:rPr lang="ru-RU" sz="2800" dirty="0">
                <a:latin typeface="Calibri" panose="020F0502020204030204" pitchFamily="34" charset="0"/>
              </a:rPr>
              <a:t>занимают владельцы одной-трех машин</a:t>
            </a:r>
          </a:p>
          <a:p>
            <a:pPr algn="just"/>
            <a:endParaRPr lang="ru-RU" sz="2800" dirty="0">
              <a:latin typeface="Calibri" panose="020F0502020204030204" pitchFamily="34" charset="0"/>
            </a:endParaRPr>
          </a:p>
          <a:p>
            <a:pPr algn="just"/>
            <a:r>
              <a:rPr lang="ru-RU" sz="2800" dirty="0">
                <a:latin typeface="Calibri" panose="020F0502020204030204" pitchFamily="34" charset="0"/>
              </a:rPr>
              <a:t>Грузоперевозками занимаются </a:t>
            </a:r>
            <a:r>
              <a:rPr lang="ru-RU" sz="2800" b="1" dirty="0">
                <a:latin typeface="Calibri" panose="020F0502020204030204" pitchFamily="34" charset="0"/>
              </a:rPr>
              <a:t>501,9 тыс. перевозчиков</a:t>
            </a:r>
            <a:r>
              <a:rPr lang="ru-RU" sz="2800" dirty="0">
                <a:latin typeface="Calibri" panose="020F0502020204030204" pitchFamily="34" charset="0"/>
              </a:rPr>
              <a:t>, из которых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800" dirty="0">
                <a:latin typeface="Calibri" panose="020F0502020204030204" pitchFamily="34" charset="0"/>
              </a:rPr>
              <a:t>68% - физические лица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800" dirty="0">
                <a:latin typeface="Calibri" panose="020F0502020204030204" pitchFamily="34" charset="0"/>
              </a:rPr>
              <a:t>22% - юридические лица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800" dirty="0">
                <a:latin typeface="Calibri" panose="020F0502020204030204" pitchFamily="34" charset="0"/>
              </a:rPr>
              <a:t>10% - ИП</a:t>
            </a:r>
          </a:p>
          <a:p>
            <a:pPr algn="just"/>
            <a:endParaRPr lang="ru-RU" sz="800" dirty="0">
              <a:latin typeface="Calibri" panose="020F0502020204030204" pitchFamily="34" charset="0"/>
            </a:endParaRPr>
          </a:p>
          <a:p>
            <a:pPr algn="just"/>
            <a:r>
              <a:rPr lang="ru-RU" sz="2800" dirty="0">
                <a:latin typeface="Calibri" panose="020F0502020204030204" pitchFamily="34" charset="0"/>
              </a:rPr>
              <a:t>Все перевозчики занимают </a:t>
            </a:r>
            <a:r>
              <a:rPr lang="en-US" sz="2800" dirty="0">
                <a:latin typeface="Calibri" panose="020F0502020204030204" pitchFamily="34" charset="0"/>
              </a:rPr>
              <a:t>&lt; </a:t>
            </a:r>
            <a:r>
              <a:rPr lang="ru-RU" sz="2800" dirty="0">
                <a:latin typeface="Calibri" panose="020F0502020204030204" pitchFamily="34" charset="0"/>
              </a:rPr>
              <a:t>1</a:t>
            </a:r>
            <a:r>
              <a:rPr lang="en-US" sz="2800" dirty="0">
                <a:latin typeface="Calibri" panose="020F0502020204030204" pitchFamily="34" charset="0"/>
              </a:rPr>
              <a:t>%</a:t>
            </a:r>
            <a:r>
              <a:rPr lang="ru-RU" sz="2800" dirty="0">
                <a:latin typeface="Calibri" panose="020F0502020204030204" pitchFamily="34" charset="0"/>
              </a:rPr>
              <a:t> рынка</a:t>
            </a:r>
            <a:endParaRPr lang="en-US" sz="2800" dirty="0">
              <a:latin typeface="Calibri" panose="020F0502020204030204" pitchFamily="34" charset="0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16A9231-E9B5-CCB5-1273-B812C53B77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3423855"/>
              </p:ext>
            </p:extLst>
          </p:nvPr>
        </p:nvGraphicFramePr>
        <p:xfrm>
          <a:off x="790799" y="2662800"/>
          <a:ext cx="6666972" cy="4143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8617FF01-6111-8ABC-34D7-FB2D9EECD278}"/>
              </a:ext>
            </a:extLst>
          </p:cNvPr>
          <p:cNvSpPr txBox="1"/>
          <p:nvPr/>
        </p:nvSpPr>
        <p:spPr>
          <a:xfrm>
            <a:off x="809513" y="7066448"/>
            <a:ext cx="13895957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latin typeface="Calibri" panose="020F0502020204030204" pitchFamily="34" charset="0"/>
              </a:rPr>
              <a:t>Причины отсутствия консолидации рынка:</a:t>
            </a:r>
            <a:endParaRPr lang="en-US" sz="2400" b="1" dirty="0">
              <a:latin typeface="Calibri" panose="020F0502020204030204" pitchFamily="34" charset="0"/>
            </a:endParaRPr>
          </a:p>
          <a:p>
            <a:pPr marL="457200" indent="-457200">
              <a:buAutoNum type="arabicPeriod"/>
            </a:pPr>
            <a:r>
              <a:rPr lang="ru-RU" sz="2400" dirty="0">
                <a:latin typeface="Calibri" panose="020F0502020204030204" pitchFamily="34" charset="0"/>
              </a:rPr>
              <a:t>Капиталоемкость. Каждая фура стоит около 10 млн. руб. </a:t>
            </a:r>
          </a:p>
          <a:p>
            <a:pPr marL="457200" indent="-457200">
              <a:buAutoNum type="arabicPeriod"/>
            </a:pPr>
            <a:r>
              <a:rPr lang="ru-RU" sz="2400" dirty="0">
                <a:latin typeface="Calibri" panose="020F0502020204030204" pitchFamily="34" charset="0"/>
              </a:rPr>
              <a:t>Проблемы с управлением (отсутствие, текучка кадров). В итоге держать большие парки грузовиков могут единицы</a:t>
            </a:r>
          </a:p>
          <a:p>
            <a:endParaRPr lang="ru-RU" sz="600" dirty="0">
              <a:latin typeface="Calibri" panose="020F0502020204030204" pitchFamily="34" charset="0"/>
            </a:endParaRPr>
          </a:p>
          <a:p>
            <a:r>
              <a:rPr lang="ru-RU" sz="2400" dirty="0">
                <a:latin typeface="Calibri" panose="020F0502020204030204" pitchFamily="34" charset="0"/>
              </a:rPr>
              <a:t>Непосредственно </a:t>
            </a:r>
            <a:r>
              <a:rPr lang="ru-RU" sz="2400" b="1" dirty="0">
                <a:latin typeface="Calibri" panose="020F0502020204030204" pitchFamily="34" charset="0"/>
              </a:rPr>
              <a:t>в коммерческих магистральных перевозках </a:t>
            </a:r>
            <a:r>
              <a:rPr lang="ru-RU" sz="2400" dirty="0">
                <a:latin typeface="Calibri" panose="020F0502020204030204" pitchFamily="34" charset="0"/>
              </a:rPr>
              <a:t> со слов экспертов задействовано не менее 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</a:rPr>
              <a:t>200-250 тыс. магистральных тягачей</a:t>
            </a:r>
            <a:endParaRPr lang="ru-RU" sz="2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8546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8" name="Google Shape;168;p17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9" name="Google Shape;169;p17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13</a:t>
            </a:fld>
            <a:endParaRPr/>
          </a:p>
        </p:txBody>
      </p:sp>
      <p:sp>
        <p:nvSpPr>
          <p:cNvPr id="171" name="Google Shape;171;p17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Рынок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2" name="Google Shape;172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8396" y="2302727"/>
            <a:ext cx="6184891" cy="484366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81686" y="2743200"/>
            <a:ext cx="457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88128" y="2302727"/>
            <a:ext cx="7175711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Средняя оценка «белого» рынка ≈1 трлн рублей*</a:t>
            </a:r>
          </a:p>
          <a:p>
            <a:pPr algn="just"/>
            <a:endParaRPr lang="en-US" sz="24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/>
            <a:r>
              <a:rPr lang="ru-RU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Затраты на посредников и экспедиторов</a:t>
            </a:r>
          </a:p>
          <a:p>
            <a:pPr algn="just"/>
            <a:r>
              <a:rPr lang="ru-RU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достигают 1/3 рынка или 341 млрд рублей.</a:t>
            </a:r>
          </a:p>
          <a:p>
            <a:pPr algn="just"/>
            <a:endParaRPr lang="en-US" sz="24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/>
            <a:r>
              <a:rPr lang="ru-RU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Целевые потребительские сегменты в плане грузоотправителей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:</a:t>
            </a:r>
            <a:endParaRPr lang="ru-RU" sz="24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/>
            <a:r>
              <a:rPr lang="ru-RU" sz="2400" dirty="0">
                <a:solidFill>
                  <a:schemeClr val="tx1"/>
                </a:solidFill>
                <a:latin typeface="Calibri" panose="020F0502020204030204" pitchFamily="34" charset="0"/>
              </a:rPr>
              <a:t>1. Поставщики крупной сетевой организованной</a:t>
            </a:r>
          </a:p>
          <a:p>
            <a:pPr algn="just"/>
            <a:r>
              <a:rPr lang="ru-RU" sz="2400" dirty="0">
                <a:solidFill>
                  <a:schemeClr val="tx1"/>
                </a:solidFill>
                <a:latin typeface="Calibri" panose="020F0502020204030204" pitchFamily="34" charset="0"/>
              </a:rPr>
              <a:t>розницы FMCG </a:t>
            </a:r>
            <a:r>
              <a:rPr lang="ru-RU" sz="2400" dirty="0" err="1">
                <a:solidFill>
                  <a:schemeClr val="tx1"/>
                </a:solidFill>
                <a:latin typeface="Calibri" panose="020F0502020204030204" pitchFamily="34" charset="0"/>
              </a:rPr>
              <a:t>eCommerce</a:t>
            </a:r>
            <a:endParaRPr lang="ru-RU" sz="24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/>
            <a:r>
              <a:rPr lang="ru-RU" sz="2400" dirty="0">
                <a:solidFill>
                  <a:schemeClr val="tx1"/>
                </a:solidFill>
                <a:latin typeface="Calibri" panose="020F0502020204030204" pitchFamily="34" charset="0"/>
              </a:rPr>
              <a:t>2. МСП (производители и дистрибьютеры)</a:t>
            </a:r>
          </a:p>
          <a:p>
            <a:pPr algn="just"/>
            <a:endParaRPr lang="ru-RU" sz="24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/>
            <a:r>
              <a:rPr lang="ru-RU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Стоимость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ru-RU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транспортной логистики грузов в указанных целевых сегментах с учетом «скрытых» затрат, заложенных в розничную цену товара, за которую в итоге платит конечный покупатель ≈700 млрд рублей в год</a:t>
            </a:r>
          </a:p>
        </p:txBody>
      </p:sp>
    </p:spTree>
    <p:extLst>
      <p:ext uri="{BB962C8B-B14F-4D97-AF65-F5344CB8AC3E}">
        <p14:creationId xmlns:p14="http://schemas.microsoft.com/office/powerpoint/2010/main" val="5869089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7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14</a:t>
            </a:fld>
            <a:endParaRPr/>
          </a:p>
        </p:txBody>
      </p:sp>
      <p:sp>
        <p:nvSpPr>
          <p:cNvPr id="171" name="Google Shape;171;p17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Рынок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2" name="Google Shape;172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9"/>
          <p:cNvSpPr/>
          <p:nvPr/>
        </p:nvSpPr>
        <p:spPr>
          <a:xfrm>
            <a:off x="826283" y="1799276"/>
            <a:ext cx="6581161" cy="671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b="1" u="sng" dirty="0">
                <a:latin typeface="Calibri" panose="020F0502020204030204" pitchFamily="34" charset="0"/>
              </a:rPr>
              <a:t>Структура затрат автоперевозчика:</a:t>
            </a:r>
            <a:endParaRPr lang="en-US" sz="2800" b="1" u="sng" dirty="0">
              <a:latin typeface="Calibri" panose="020F050202020403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11995" y="2414831"/>
            <a:ext cx="68078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Calibri" panose="020F0502020204030204" pitchFamily="34" charset="0"/>
              </a:rPr>
              <a:t>Средний грузовик, 38 тонн с трехосным </a:t>
            </a:r>
          </a:p>
          <a:p>
            <a:r>
              <a:rPr lang="ru-RU" sz="2400" dirty="0">
                <a:latin typeface="Calibri" panose="020F0502020204030204" pitchFamily="34" charset="0"/>
              </a:rPr>
              <a:t>прицепом, со средним пробегом 100 </a:t>
            </a:r>
            <a:r>
              <a:rPr lang="ru-RU" sz="2400" dirty="0" err="1">
                <a:latin typeface="Calibri" panose="020F0502020204030204" pitchFamily="34" charset="0"/>
              </a:rPr>
              <a:t>тыс.км</a:t>
            </a:r>
            <a:r>
              <a:rPr lang="ru-RU" sz="2400" dirty="0">
                <a:latin typeface="Calibri" panose="020F0502020204030204" pitchFamily="34" charset="0"/>
              </a:rPr>
              <a:t> в год</a:t>
            </a:r>
            <a:endParaRPr lang="en-US" sz="2400" dirty="0">
              <a:latin typeface="Calibri" panose="020F050202020403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115626" y="2414831"/>
            <a:ext cx="680785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Calibri" panose="020F0502020204030204" pitchFamily="34" charset="0"/>
              </a:rPr>
              <a:t>Средний пробег грузовика </a:t>
            </a:r>
            <a:r>
              <a:rPr lang="ru-RU" sz="2400" dirty="0">
                <a:latin typeface="Calibri" panose="020F0502020204030204" pitchFamily="34" charset="0"/>
              </a:rPr>
              <a:t>в день 450 км., а месяца = 9 тыс. км. или в год = 108 тыс. км.</a:t>
            </a:r>
          </a:p>
          <a:p>
            <a:endParaRPr lang="ru-RU" sz="2400" dirty="0">
              <a:latin typeface="Calibri" panose="020F0502020204030204" pitchFamily="34" charset="0"/>
            </a:endParaRPr>
          </a:p>
          <a:p>
            <a:endParaRPr lang="ru-RU" sz="2400" dirty="0">
              <a:latin typeface="Calibri" panose="020F0502020204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995" y="3660015"/>
            <a:ext cx="8012913" cy="509008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115625" y="2373129"/>
            <a:ext cx="6360029" cy="914400"/>
          </a:xfrm>
          <a:prstGeom prst="rect">
            <a:avLst/>
          </a:prstGeom>
          <a:solidFill>
            <a:schemeClr val="accent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 descr="https://main.atlaschain.ru/images/tild3038-3664-4233-b931-373532626166__artboard_12x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9991" y="4225500"/>
            <a:ext cx="6139120" cy="3752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01474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18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0" name="Google Shape;180;p18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1" name="Google Shape;181;p18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15</a:t>
            </a:fld>
            <a:endParaRPr/>
          </a:p>
        </p:txBody>
      </p:sp>
      <p:sp>
        <p:nvSpPr>
          <p:cNvPr id="182" name="Google Shape;182;p18"/>
          <p:cNvSpPr txBox="1"/>
          <p:nvPr/>
        </p:nvSpPr>
        <p:spPr>
          <a:xfrm>
            <a:off x="979982" y="1763686"/>
            <a:ext cx="13101778" cy="8177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</a:rPr>
              <a:t>Бизнес модель проекта состоит из 3 составляющих</a:t>
            </a:r>
            <a:r>
              <a:rPr lang="en-US" sz="25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</a:rPr>
              <a:t>:</a:t>
            </a:r>
            <a:r>
              <a:rPr lang="ru-RU" sz="25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9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457200" marR="0" lvl="0" indent="-457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28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Комиссия от предоставленного через Платформу финансирования </a:t>
            </a:r>
            <a:r>
              <a:rPr lang="ru-RU" sz="28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в виде товарного кредита или иных форм финансирования. Средний размер комиссии будет </a:t>
            </a:r>
            <a:r>
              <a:rPr lang="ru-RU" sz="28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1-2%</a:t>
            </a:r>
            <a:r>
              <a:rPr lang="en-US" sz="28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 </a:t>
            </a:r>
            <a:r>
              <a:rPr lang="ru-RU" sz="28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от объема финансирования, он может браться как с Клиента (Водителя) так и с поставщика услуг. </a:t>
            </a:r>
            <a:endParaRPr lang="en-US" sz="2800" dirty="0">
              <a:solidFill>
                <a:srgbClr val="0070C0"/>
              </a:solidFill>
              <a:latin typeface="Calibri" panose="020F0502020204030204" pitchFamily="34" charset="0"/>
            </a:endParaRPr>
          </a:p>
          <a:p>
            <a:pPr marL="457200" marR="0" lvl="0" indent="-457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28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Комиссия за управление компенсационным фондом, </a:t>
            </a:r>
            <a:r>
              <a:rPr lang="ru-RU" sz="28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она будет порядка </a:t>
            </a:r>
            <a:r>
              <a:rPr lang="ru-RU" sz="28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0,2%</a:t>
            </a:r>
            <a:r>
              <a:rPr lang="ru-RU" sz="28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 от поступивших в компенсационный фонд.</a:t>
            </a:r>
          </a:p>
          <a:p>
            <a:pPr marL="457200" marR="0" lvl="0" indent="-457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28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Плата в виде подписки </a:t>
            </a:r>
            <a:r>
              <a:rPr lang="ru-RU" sz="28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за предоставление доступа или </a:t>
            </a:r>
            <a:r>
              <a:rPr lang="ru-RU" sz="28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плата за разовые запросы </a:t>
            </a:r>
            <a:r>
              <a:rPr lang="ru-RU" sz="28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к данным из базы перевозочных историй (бизнес модель по аналогии с бюро кредитных историй).</a:t>
            </a:r>
          </a:p>
          <a:p>
            <a:pPr marR="0" lvl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ru-RU" sz="5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R="0" lvl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Для примера, если нам удастся за счет ликвидации части простоев увеличить на 10% производительность существующих 200 тыс. водителей, а также на рынок за счет уличения условий ведения бизнеса придет + 10%, то мы можем добиться увеличения мощности отрасли на 40 000 водителей, если в год водитель проезжает 108 </a:t>
            </a:r>
            <a:r>
              <a:rPr lang="ru-RU" sz="20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тыс.км</a:t>
            </a:r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. То общий пробег увеличиться на 4,32  </a:t>
            </a:r>
            <a:r>
              <a:rPr lang="ru-RU" sz="20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млрд.км</a:t>
            </a:r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, это потребует, при расходе дизеля 0,35 л на 1 км. это объем 1,512 млрд. литров дизеля, при стоимости 50 руб. за литр, это объем финансирования 60,75 </a:t>
            </a:r>
            <a:r>
              <a:rPr lang="ru-RU" sz="20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млрлд</a:t>
            </a:r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. руб. если Платформе удастся профинансировать 35% на данном новом рынке, то объем финансирования составит 21 </a:t>
            </a:r>
            <a:r>
              <a:rPr lang="ru-RU" sz="20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млрд.руб</a:t>
            </a:r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., при комиссии Платформы </a:t>
            </a:r>
            <a:r>
              <a:rPr lang="ru-RU" sz="2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315 млн. руб. в год – это доход Платформы.</a:t>
            </a:r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И это только касается в части поставщиков 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</a:rPr>
              <a:t>т</a:t>
            </a:r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оплива  и только в части нового добавленного </a:t>
            </a:r>
            <a:r>
              <a:rPr lang="ru-RU" sz="20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рынка.</a:t>
            </a:r>
            <a:r>
              <a:rPr lang="ru-RU" sz="2000" dirty="0" err="1" smtClean="0">
                <a:solidFill>
                  <a:schemeClr val="lt1"/>
                </a:solidFill>
                <a:latin typeface="Calibri" panose="020F0502020204030204" pitchFamily="34" charset="0"/>
              </a:rPr>
              <a:t>но</a:t>
            </a:r>
            <a:r>
              <a:rPr lang="ru-RU" sz="2000" dirty="0" smtClean="0">
                <a:solidFill>
                  <a:schemeClr val="lt1"/>
                </a:solidFill>
                <a:latin typeface="Calibri" panose="020F0502020204030204" pitchFamily="34" charset="0"/>
              </a:rPr>
              <a:t> </a:t>
            </a:r>
            <a:endParaRPr sz="2000" b="1" i="0" u="none" strike="noStrike" cap="none" dirty="0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sp>
        <p:nvSpPr>
          <p:cNvPr id="183" name="Google Shape;183;p18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Бизнес-модель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84" name="Google Shape;184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6" name="Google Shape;266;p2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7" name="Google Shape;267;p2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16</a:t>
            </a:fld>
            <a:endParaRPr/>
          </a:p>
        </p:txBody>
      </p:sp>
      <p:sp>
        <p:nvSpPr>
          <p:cNvPr id="268" name="Google Shape;268;p2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Команда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69" name="Google Shape;269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25"/>
          <p:cNvSpPr txBox="1">
            <a:spLocks noGrp="1"/>
          </p:cNvSpPr>
          <p:nvPr>
            <p:ph type="body" idx="4294967295"/>
          </p:nvPr>
        </p:nvSpPr>
        <p:spPr>
          <a:xfrm>
            <a:off x="602388" y="5668593"/>
            <a:ext cx="2940035" cy="4299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 sz="2000" dirty="0" smtClean="0"/>
              <a:t>15+ </a:t>
            </a:r>
            <a:r>
              <a:rPr lang="ru-RU" sz="2000" dirty="0" smtClean="0"/>
              <a:t>реализации бизнес проектов. Разработка продуктов, финансовых решений (интернет,-</a:t>
            </a:r>
            <a:r>
              <a:rPr lang="ru-RU" sz="2000" dirty="0" err="1" smtClean="0"/>
              <a:t>эквайринг</a:t>
            </a:r>
            <a:r>
              <a:rPr lang="ru-RU" sz="2000" dirty="0" smtClean="0"/>
              <a:t>, </a:t>
            </a:r>
            <a:r>
              <a:rPr lang="ru-RU" sz="2000" dirty="0" err="1" smtClean="0"/>
              <a:t>фискализации</a:t>
            </a:r>
            <a:r>
              <a:rPr lang="ru-RU" sz="2000" dirty="0"/>
              <a:t> </a:t>
            </a:r>
            <a:r>
              <a:rPr lang="ru-RU" sz="2000" dirty="0" smtClean="0"/>
              <a:t>и др.) 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000" dirty="0" smtClean="0"/>
              <a:t>в Банке «</a:t>
            </a:r>
            <a:r>
              <a:rPr lang="ru-RU" sz="2000" dirty="0" err="1" smtClean="0"/>
              <a:t>Фридом</a:t>
            </a:r>
            <a:r>
              <a:rPr lang="ru-RU" sz="2000" dirty="0" smtClean="0"/>
              <a:t> </a:t>
            </a:r>
            <a:r>
              <a:rPr lang="ru-RU" sz="2000" dirty="0" err="1" smtClean="0"/>
              <a:t>финанс</a:t>
            </a:r>
            <a:r>
              <a:rPr lang="ru-RU" sz="2000" dirty="0" smtClean="0"/>
              <a:t>», ИК «</a:t>
            </a:r>
            <a:r>
              <a:rPr lang="ru-RU" sz="2000" dirty="0" err="1" smtClean="0"/>
              <a:t>Церих</a:t>
            </a:r>
            <a:r>
              <a:rPr lang="ru-RU" sz="2000" dirty="0" smtClean="0"/>
              <a:t> </a:t>
            </a:r>
            <a:r>
              <a:rPr lang="ru-RU" sz="2000" dirty="0" err="1"/>
              <a:t>Кэпитал</a:t>
            </a:r>
            <a:r>
              <a:rPr lang="ru-RU" sz="2000" dirty="0"/>
              <a:t> Менеджмент». Руководил инвестиционной компанией, негосударственным пенсионным фондом, страховой </a:t>
            </a:r>
            <a:r>
              <a:rPr lang="ru-RU" sz="2000" dirty="0" smtClean="0"/>
              <a:t>компанией</a:t>
            </a:r>
            <a:r>
              <a:rPr lang="ru-RU" sz="2200" dirty="0"/>
              <a:t>.</a:t>
            </a:r>
            <a:endParaRPr sz="2200" dirty="0"/>
          </a:p>
        </p:txBody>
      </p:sp>
      <p:pic>
        <p:nvPicPr>
          <p:cNvPr id="19" name="Рисунок 18" descr="Снимок экрана 2022-07-03 в 18.32.25.png"/>
          <p:cNvPicPr>
            <a:picLocks noGrp="1" noChangeAspect="1"/>
          </p:cNvPicPr>
          <p:nvPr>
            <p:ph type="pic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8" b="2388"/>
          <a:stretch>
            <a:fillRect/>
          </a:stretch>
        </p:blipFill>
        <p:spPr>
          <a:xfrm>
            <a:off x="679720" y="1998663"/>
            <a:ext cx="2662238" cy="2746375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75" name="Google Shape;275;p25"/>
          <p:cNvSpPr txBox="1">
            <a:spLocks noGrp="1"/>
          </p:cNvSpPr>
          <p:nvPr>
            <p:ph type="body" idx="4294967295"/>
          </p:nvPr>
        </p:nvSpPr>
        <p:spPr>
          <a:xfrm>
            <a:off x="646946" y="49078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en-US" sz="2400" b="1" dirty="0" smtClean="0"/>
              <a:t>CEO</a:t>
            </a:r>
            <a:r>
              <a:rPr lang="ru-RU" sz="2400" b="1" dirty="0" smtClean="0"/>
              <a:t>, Прокопьев Сергей</a:t>
            </a:r>
            <a:endParaRPr sz="2400" b="1" dirty="0"/>
          </a:p>
        </p:txBody>
      </p:sp>
      <p:sp>
        <p:nvSpPr>
          <p:cNvPr id="276" name="Google Shape;276;p25"/>
          <p:cNvSpPr txBox="1">
            <a:spLocks noGrp="1"/>
          </p:cNvSpPr>
          <p:nvPr>
            <p:ph type="body" idx="4294967295"/>
          </p:nvPr>
        </p:nvSpPr>
        <p:spPr>
          <a:xfrm>
            <a:off x="3627399" y="5668593"/>
            <a:ext cx="3078689" cy="4453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>
              <a:spcBef>
                <a:spcPts val="0"/>
              </a:spcBef>
              <a:buSzPts val="1600"/>
              <a:buNone/>
            </a:pPr>
            <a:r>
              <a:rPr lang="ru-RU" sz="2000" dirty="0" smtClean="0"/>
              <a:t>Большой опыт управления и реализации</a:t>
            </a:r>
            <a:endParaRPr lang="ru-RU" sz="2000" dirty="0"/>
          </a:p>
          <a:p>
            <a:pPr marL="12700" lvl="0" indent="0">
              <a:spcBef>
                <a:spcPts val="0"/>
              </a:spcBef>
              <a:buSzPts val="1600"/>
              <a:buNone/>
            </a:pPr>
            <a:r>
              <a:rPr lang="ru-RU" sz="2000" dirty="0"/>
              <a:t>крупных инфраструктурных ИТ</a:t>
            </a:r>
          </a:p>
          <a:p>
            <a:pPr marL="12700" lvl="0" indent="0">
              <a:spcBef>
                <a:spcPts val="0"/>
              </a:spcBef>
              <a:buSzPts val="1600"/>
              <a:buNone/>
            </a:pPr>
            <a:r>
              <a:rPr lang="ru-RU" sz="2000" dirty="0"/>
              <a:t>проектов в компаниях банковской и</a:t>
            </a:r>
          </a:p>
          <a:p>
            <a:pPr marL="12700" lvl="0" indent="0">
              <a:spcBef>
                <a:spcPts val="0"/>
              </a:spcBef>
              <a:buSzPts val="1600"/>
              <a:buNone/>
            </a:pPr>
            <a:r>
              <a:rPr lang="ru-RU" sz="2000" dirty="0"/>
              <a:t>консалтинговой сферах (</a:t>
            </a:r>
            <a:r>
              <a:rPr lang="ru-RU" sz="2000" dirty="0" err="1"/>
              <a:t>Price</a:t>
            </a:r>
            <a:endParaRPr lang="ru-RU" sz="2000" dirty="0"/>
          </a:p>
          <a:p>
            <a:pPr marL="12700" lvl="0" indent="0">
              <a:spcBef>
                <a:spcPts val="0"/>
              </a:spcBef>
              <a:buSzPts val="1600"/>
              <a:buNone/>
            </a:pPr>
            <a:r>
              <a:rPr lang="ru-RU" sz="2000" dirty="0" err="1"/>
              <a:t>Waterhouse</a:t>
            </a:r>
            <a:r>
              <a:rPr lang="ru-RU" sz="2000" dirty="0"/>
              <a:t>, </a:t>
            </a:r>
            <a:r>
              <a:rPr lang="ru-RU" sz="2000" dirty="0" err="1"/>
              <a:t>Элекс</a:t>
            </a:r>
            <a:r>
              <a:rPr lang="ru-RU" sz="2000" dirty="0"/>
              <a:t>-Банк, Альфа Банк,</a:t>
            </a:r>
          </a:p>
          <a:p>
            <a:pPr marL="12700" lvl="0" indent="0">
              <a:spcBef>
                <a:spcPts val="0"/>
              </a:spcBef>
              <a:buSzPts val="1600"/>
              <a:buNone/>
            </a:pPr>
            <a:r>
              <a:rPr lang="ru-RU" sz="2000" dirty="0"/>
              <a:t>Холдинг </a:t>
            </a:r>
            <a:r>
              <a:rPr lang="ru-RU" sz="2000" dirty="0" err="1"/>
              <a:t>Интеррос</a:t>
            </a:r>
            <a:r>
              <a:rPr lang="ru-RU" sz="2000" dirty="0"/>
              <a:t>, МДМ-банк,</a:t>
            </a:r>
          </a:p>
          <a:p>
            <a:pPr marL="12700" lvl="0" indent="0">
              <a:spcBef>
                <a:spcPts val="0"/>
              </a:spcBef>
              <a:buSzPts val="1600"/>
              <a:buNone/>
            </a:pPr>
            <a:r>
              <a:rPr lang="ru-RU" sz="2000" dirty="0"/>
              <a:t>Петрокоммерц, </a:t>
            </a:r>
            <a:r>
              <a:rPr lang="ru-RU" sz="2000" dirty="0" err="1"/>
              <a:t>Info</a:t>
            </a:r>
            <a:r>
              <a:rPr lang="ru-RU" sz="2000" dirty="0"/>
              <a:t> </a:t>
            </a:r>
            <a:r>
              <a:rPr lang="ru-RU" sz="2000" dirty="0" err="1"/>
              <a:t>Industries</a:t>
            </a:r>
            <a:r>
              <a:rPr lang="ru-RU" sz="2000" dirty="0"/>
              <a:t> </a:t>
            </a:r>
            <a:r>
              <a:rPr lang="ru-RU" sz="2000" dirty="0" err="1" smtClean="0"/>
              <a:t>Group</a:t>
            </a:r>
            <a:endParaRPr lang="ru-RU" sz="2000" dirty="0"/>
          </a:p>
          <a:p>
            <a:pPr marL="12700" lvl="0" indent="0">
              <a:spcBef>
                <a:spcPts val="0"/>
              </a:spcBef>
              <a:buSzPts val="1600"/>
              <a:buNone/>
            </a:pPr>
            <a:r>
              <a:rPr lang="ru-RU" sz="2000" dirty="0"/>
              <a:t>(IIG)).</a:t>
            </a:r>
            <a:endParaRPr sz="2000" dirty="0"/>
          </a:p>
        </p:txBody>
      </p:sp>
      <p:pic>
        <p:nvPicPr>
          <p:cNvPr id="2" name="Рисунок 1" descr="PHOTO-2022-07-03-13-43-37.jpg"/>
          <p:cNvPicPr>
            <a:picLocks noGrp="1" noChangeAspect="1"/>
          </p:cNvPicPr>
          <p:nvPr>
            <p:ph type="pic"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3" r="2693"/>
          <a:stretch>
            <a:fillRect/>
          </a:stretch>
        </p:blipFill>
        <p:spPr>
          <a:xfrm>
            <a:off x="3593740" y="1998749"/>
            <a:ext cx="2711319" cy="2748813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78" name="Google Shape;278;p25"/>
          <p:cNvSpPr txBox="1">
            <a:spLocks noGrp="1"/>
          </p:cNvSpPr>
          <p:nvPr>
            <p:ph type="body" idx="4294967295"/>
          </p:nvPr>
        </p:nvSpPr>
        <p:spPr>
          <a:xfrm>
            <a:off x="3582842" y="49078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en-US" sz="2400" b="1" dirty="0" smtClean="0"/>
              <a:t>CTO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Тамбиев</a:t>
            </a:r>
            <a:r>
              <a:rPr lang="ru-RU" sz="2400" b="1" dirty="0" smtClean="0"/>
              <a:t> Максим</a:t>
            </a:r>
            <a:endParaRPr sz="2400" b="1" dirty="0"/>
          </a:p>
        </p:txBody>
      </p:sp>
      <p:sp>
        <p:nvSpPr>
          <p:cNvPr id="279" name="Google Shape;279;p25"/>
          <p:cNvSpPr txBox="1">
            <a:spLocks noGrp="1"/>
          </p:cNvSpPr>
          <p:nvPr>
            <p:ph type="body" idx="4294967295"/>
          </p:nvPr>
        </p:nvSpPr>
        <p:spPr>
          <a:xfrm>
            <a:off x="9504175" y="5685628"/>
            <a:ext cx="2749482" cy="3668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000" dirty="0" smtClean="0"/>
              <a:t>Опыт цифровизации </a:t>
            </a:r>
            <a:r>
              <a:rPr lang="ru-RU" sz="2000" dirty="0" err="1" smtClean="0"/>
              <a:t>логистическх</a:t>
            </a:r>
            <a:r>
              <a:rPr lang="ru-RU" sz="2000" dirty="0" smtClean="0"/>
              <a:t> проектов в Яндексе и </a:t>
            </a:r>
            <a:r>
              <a:rPr lang="en-US" sz="2000" dirty="0" err="1" smtClean="0"/>
              <a:t>GroozGo</a:t>
            </a:r>
            <a:r>
              <a:rPr lang="ru-RU" sz="2000" dirty="0" smtClean="0"/>
              <a:t>. </a:t>
            </a:r>
            <a:endParaRPr lang="ru-RU" sz="2000" dirty="0"/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000" dirty="0" smtClean="0"/>
              <a:t>Развитие коммуникаций с рынком логистики</a:t>
            </a:r>
            <a:r>
              <a:rPr lang="ru-RU" sz="2200" dirty="0" smtClean="0"/>
              <a:t>. </a:t>
            </a:r>
          </a:p>
        </p:txBody>
      </p:sp>
      <p:pic>
        <p:nvPicPr>
          <p:cNvPr id="3" name="Рисунок 2" descr="Снимок экрана 2022-07-03 в 16.40.44.png"/>
          <p:cNvPicPr>
            <a:picLocks noGrp="1" noChangeAspect="1"/>
          </p:cNvPicPr>
          <p:nvPr>
            <p:ph type="pic" idx="429496729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4" r="1454"/>
          <a:stretch>
            <a:fillRect/>
          </a:stretch>
        </p:blipFill>
        <p:spPr>
          <a:xfrm>
            <a:off x="9470088" y="1994044"/>
            <a:ext cx="2772495" cy="2773964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81" name="Google Shape;281;p25"/>
          <p:cNvSpPr txBox="1">
            <a:spLocks noGrp="1"/>
          </p:cNvSpPr>
          <p:nvPr>
            <p:ph type="body" idx="4294967295"/>
          </p:nvPr>
        </p:nvSpPr>
        <p:spPr>
          <a:xfrm>
            <a:off x="9504175" y="4969439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en-US" sz="2300" b="1" dirty="0" smtClean="0"/>
              <a:t>CVO</a:t>
            </a:r>
            <a:r>
              <a:rPr lang="ru-RU" sz="2300" b="1" dirty="0" smtClean="0"/>
              <a:t>, Евгений Бондаренко</a:t>
            </a:r>
            <a:endParaRPr sz="2300" b="1" dirty="0"/>
          </a:p>
        </p:txBody>
      </p:sp>
      <p:sp>
        <p:nvSpPr>
          <p:cNvPr id="282" name="Google Shape;282;p25"/>
          <p:cNvSpPr txBox="1">
            <a:spLocks noGrp="1"/>
          </p:cNvSpPr>
          <p:nvPr>
            <p:ph type="body" idx="4294967295"/>
          </p:nvPr>
        </p:nvSpPr>
        <p:spPr>
          <a:xfrm>
            <a:off x="6624836" y="5681989"/>
            <a:ext cx="2710219" cy="4286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indent="0">
              <a:spcBef>
                <a:spcPts val="0"/>
              </a:spcBef>
              <a:buSzPts val="1600"/>
              <a:buNone/>
            </a:pPr>
            <a:r>
              <a:rPr lang="ru-RU" sz="2000" dirty="0"/>
              <a:t>14+ лет работы работы в области управления </a:t>
            </a:r>
            <a:r>
              <a:rPr lang="en-US" sz="2000" dirty="0"/>
              <a:t>IT</a:t>
            </a:r>
            <a:r>
              <a:rPr lang="ru-RU" sz="2000" dirty="0"/>
              <a:t>, бизнес анализе и разработке ПО. </a:t>
            </a:r>
          </a:p>
          <a:p>
            <a:pPr marL="12700" indent="0">
              <a:spcBef>
                <a:spcPts val="0"/>
              </a:spcBef>
              <a:buSzPts val="1600"/>
              <a:buNone/>
            </a:pPr>
            <a:r>
              <a:rPr lang="ru-RU" sz="2000" dirty="0"/>
              <a:t>Развитие тех. Команды 160+,</a:t>
            </a:r>
          </a:p>
          <a:p>
            <a:pPr marL="12700" indent="0">
              <a:spcBef>
                <a:spcPts val="0"/>
              </a:spcBef>
              <a:buSzPts val="1600"/>
              <a:buNone/>
            </a:pPr>
            <a:r>
              <a:rPr lang="ru-RU" sz="2000" dirty="0"/>
              <a:t>голосовых и текстовых </a:t>
            </a:r>
            <a:r>
              <a:rPr lang="en-US" sz="2000" dirty="0"/>
              <a:t>b2c </a:t>
            </a:r>
            <a:r>
              <a:rPr lang="ru-RU" sz="2000" dirty="0"/>
              <a:t>коммуникаций, работа с банками, разноцветными </a:t>
            </a:r>
            <a:r>
              <a:rPr lang="ru-RU" sz="2000" dirty="0" err="1"/>
              <a:t>экоситемами</a:t>
            </a:r>
            <a:r>
              <a:rPr lang="ru-RU" sz="2000" dirty="0"/>
              <a:t> и </a:t>
            </a:r>
            <a:r>
              <a:rPr lang="en-US" sz="2000" dirty="0"/>
              <a:t>e-</a:t>
            </a:r>
            <a:r>
              <a:rPr lang="ru-RU" sz="2000" dirty="0" err="1"/>
              <a:t>коммерсом</a:t>
            </a:r>
            <a:r>
              <a:rPr lang="ru-RU" sz="2200" dirty="0"/>
              <a:t>. 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2200" dirty="0"/>
          </a:p>
        </p:txBody>
      </p:sp>
      <p:pic>
        <p:nvPicPr>
          <p:cNvPr id="6" name="Рисунок 5" descr="Снимок экрана 2022-07-03 в 18.02.44.png"/>
          <p:cNvPicPr>
            <a:picLocks noGrp="1" noChangeAspect="1"/>
          </p:cNvPicPr>
          <p:nvPr>
            <p:ph type="pic" idx="4294967295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96" b="8896"/>
          <a:stretch>
            <a:fillRect/>
          </a:stretch>
        </p:blipFill>
        <p:spPr>
          <a:xfrm>
            <a:off x="6501659" y="1989138"/>
            <a:ext cx="2775931" cy="2778870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84" name="Google Shape;284;p25"/>
          <p:cNvSpPr txBox="1">
            <a:spLocks noGrp="1"/>
          </p:cNvSpPr>
          <p:nvPr>
            <p:ph type="body" idx="4294967295"/>
          </p:nvPr>
        </p:nvSpPr>
        <p:spPr>
          <a:xfrm>
            <a:off x="6602557" y="4943522"/>
            <a:ext cx="2710219" cy="314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en-US" sz="2400" b="1" dirty="0" smtClean="0"/>
              <a:t>CIO</a:t>
            </a:r>
            <a:r>
              <a:rPr lang="ru-RU" sz="2400" b="1" dirty="0" smtClean="0"/>
              <a:t>, Курбатов Федор</a:t>
            </a:r>
            <a:endParaRPr sz="2400" b="1" dirty="0"/>
          </a:p>
        </p:txBody>
      </p:sp>
      <p:pic>
        <p:nvPicPr>
          <p:cNvPr id="30" name="Рисунок 2"/>
          <p:cNvPicPr>
            <a:picLocks noChangeAspect="1"/>
          </p:cNvPicPr>
          <p:nvPr/>
        </p:nvPicPr>
        <p:blipFill>
          <a:blip r:embed="rId8"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8482" y="1990480"/>
            <a:ext cx="2257337" cy="2777527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2" name="Google Shape;284;p25"/>
          <p:cNvSpPr txBox="1">
            <a:spLocks/>
          </p:cNvSpPr>
          <p:nvPr/>
        </p:nvSpPr>
        <p:spPr>
          <a:xfrm>
            <a:off x="12413923" y="4939961"/>
            <a:ext cx="2710219" cy="314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" indent="0">
              <a:spcBef>
                <a:spcPts val="0"/>
              </a:spcBef>
              <a:buSzPts val="2300"/>
              <a:buFont typeface="Arial"/>
              <a:buNone/>
            </a:pPr>
            <a:r>
              <a:rPr lang="ru-RU" sz="2400" b="1" dirty="0" smtClean="0"/>
              <a:t>СМО, Новикова Анна</a:t>
            </a:r>
            <a:endParaRPr lang="ru-RU" sz="2400" b="1" dirty="0"/>
          </a:p>
        </p:txBody>
      </p:sp>
      <p:sp>
        <p:nvSpPr>
          <p:cNvPr id="33" name="Google Shape;279;p25"/>
          <p:cNvSpPr txBox="1">
            <a:spLocks/>
          </p:cNvSpPr>
          <p:nvPr/>
        </p:nvSpPr>
        <p:spPr>
          <a:xfrm>
            <a:off x="12441498" y="5682066"/>
            <a:ext cx="2329737" cy="3801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" indent="0">
              <a:spcBef>
                <a:spcPts val="0"/>
              </a:spcBef>
              <a:buSzPts val="1600"/>
              <a:buNone/>
            </a:pPr>
            <a:r>
              <a:rPr lang="ru-RU" sz="2000" dirty="0" smtClean="0"/>
              <a:t>10+ лет</a:t>
            </a:r>
            <a:endParaRPr lang="ru-RU" sz="2000" dirty="0"/>
          </a:p>
          <a:p>
            <a:pPr marL="12700" indent="0">
              <a:spcBef>
                <a:spcPts val="0"/>
              </a:spcBef>
              <a:buSzPts val="1600"/>
              <a:buNone/>
            </a:pPr>
            <a:r>
              <a:rPr lang="ru-RU" sz="2000" dirty="0"/>
              <a:t>управления и реализации крупных</a:t>
            </a:r>
          </a:p>
          <a:p>
            <a:pPr marL="12700" indent="0">
              <a:spcBef>
                <a:spcPts val="0"/>
              </a:spcBef>
              <a:buSzPts val="1600"/>
              <a:buNone/>
            </a:pPr>
            <a:r>
              <a:rPr lang="ru-RU" sz="2000" dirty="0"/>
              <a:t>промышленных, </a:t>
            </a:r>
            <a:r>
              <a:rPr lang="ru-RU" sz="2000" dirty="0" smtClean="0"/>
              <a:t>инновационных</a:t>
            </a:r>
            <a:endParaRPr lang="ru-RU" sz="2000" dirty="0"/>
          </a:p>
          <a:p>
            <a:pPr marL="12700" indent="0">
              <a:spcBef>
                <a:spcPts val="0"/>
              </a:spcBef>
              <a:buSzPts val="1600"/>
              <a:buNone/>
            </a:pPr>
            <a:r>
              <a:rPr lang="ru-RU" sz="2000" dirty="0"/>
              <a:t>проектов в Финансово-</a:t>
            </a:r>
          </a:p>
          <a:p>
            <a:pPr marL="12700" indent="0">
              <a:spcBef>
                <a:spcPts val="0"/>
              </a:spcBef>
              <a:buSzPts val="1600"/>
              <a:buNone/>
            </a:pPr>
            <a:r>
              <a:rPr lang="ru-RU" sz="2000" dirty="0"/>
              <a:t>Промышленном Холдинге, </a:t>
            </a:r>
            <a:r>
              <a:rPr lang="ru-RU" sz="2000" dirty="0" smtClean="0"/>
              <a:t>опыт</a:t>
            </a:r>
            <a:endParaRPr lang="ru-RU" sz="2000" dirty="0"/>
          </a:p>
          <a:p>
            <a:pPr marL="12700" indent="0">
              <a:spcBef>
                <a:spcPts val="0"/>
              </a:spcBef>
              <a:buSzPts val="1600"/>
              <a:buNone/>
            </a:pPr>
            <a:r>
              <a:rPr lang="ru-RU" sz="2000" dirty="0"/>
              <a:t>реализации различных </a:t>
            </a:r>
            <a:r>
              <a:rPr lang="ru-RU" sz="2000" dirty="0" err="1"/>
              <a:t>стартапов</a:t>
            </a:r>
            <a:r>
              <a:rPr lang="ru-RU" sz="2000" dirty="0"/>
              <a:t>.</a:t>
            </a:r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3224676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17</a:t>
            </a:fld>
            <a:endParaRPr/>
          </a:p>
        </p:txBody>
      </p:sp>
      <p:sp>
        <p:nvSpPr>
          <p:cNvPr id="290" name="Google Shape;290;p26"/>
          <p:cNvSpPr txBox="1">
            <a:spLocks noGrp="1"/>
          </p:cNvSpPr>
          <p:nvPr>
            <p:ph type="title" idx="4294967295"/>
          </p:nvPr>
        </p:nvSpPr>
        <p:spPr>
          <a:xfrm>
            <a:off x="693550" y="3714413"/>
            <a:ext cx="7320300" cy="20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</a:pPr>
            <a:r>
              <a:rPr lang="ru-RU" sz="6600" b="1" dirty="0"/>
              <a:t>Контакты</a:t>
            </a:r>
            <a:endParaRPr sz="6600" b="1" dirty="0"/>
          </a:p>
        </p:txBody>
      </p:sp>
      <p:sp>
        <p:nvSpPr>
          <p:cNvPr id="291" name="Google Shape;291;p26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92" name="Google Shape;292;p26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293" name="Google Shape;293;p26"/>
          <p:cNvGraphicFramePr/>
          <p:nvPr>
            <p:extLst>
              <p:ext uri="{D42A27DB-BD31-4B8C-83A1-F6EECF244321}">
                <p14:modId xmlns:p14="http://schemas.microsoft.com/office/powerpoint/2010/main" val="1979769547"/>
              </p:ext>
            </p:extLst>
          </p:nvPr>
        </p:nvGraphicFramePr>
        <p:xfrm>
          <a:off x="790575" y="6886900"/>
          <a:ext cx="5863725" cy="2392527"/>
        </p:xfrm>
        <a:graphic>
          <a:graphicData uri="http://schemas.openxmlformats.org/drawingml/2006/table">
            <a:tbl>
              <a:tblPr>
                <a:noFill/>
                <a:tableStyleId>{5B2E13A2-21F0-498D-9D80-8EF4AEAD761E}</a:tableStyleId>
              </a:tblPr>
              <a:tblGrid>
                <a:gridCol w="18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Arial"/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1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</a:rPr>
                        <a:t>Телефон</a:t>
                      </a:r>
                      <a:endParaRPr sz="1800" dirty="0">
                        <a:latin typeface="Calibri" panose="020F0502020204030204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b="1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</a:rPr>
                        <a:t>+7 (916) 085-95-00</a:t>
                      </a:r>
                      <a:endParaRPr sz="1600" b="1" dirty="0">
                        <a:latin typeface="Calibri" panose="020F0502020204030204" pitchFamily="34" charset="0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</a:rPr>
                        <a:t>E</a:t>
                      </a:r>
                      <a:r>
                        <a:rPr lang="ru-RU" sz="1800" b="1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</a:rPr>
                        <a:t>-</a:t>
                      </a:r>
                      <a:r>
                        <a:rPr lang="ru-RU" sz="1800" b="1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</a:rPr>
                        <a:t>mail</a:t>
                      </a:r>
                      <a:endParaRPr sz="1800" dirty="0">
                        <a:latin typeface="Calibri" panose="020F0502020204030204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</a:rPr>
                        <a:t>so.prokopiev</a:t>
                      </a:r>
                      <a:r>
                        <a:rPr lang="ru-RU" sz="2400" b="1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</a:rPr>
                        <a:t>@</a:t>
                      </a:r>
                      <a:r>
                        <a:rPr lang="en-US" sz="2400" b="1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</a:rPr>
                        <a:t>gmail</a:t>
                      </a:r>
                      <a:r>
                        <a:rPr lang="ru-RU" sz="2400" b="1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2400" b="1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</a:rPr>
                        <a:t>com</a:t>
                      </a:r>
                      <a:endParaRPr sz="1600" b="1" dirty="0">
                        <a:latin typeface="Calibri" panose="020F0502020204030204" pitchFamily="34" charset="0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90575" y="6478214"/>
            <a:ext cx="50401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7030A0"/>
                </a:solidFill>
                <a:latin typeface="Arial Black" panose="020B0A04020102020204" pitchFamily="34" charset="0"/>
              </a:rPr>
              <a:t>ПРОКОПЬЕВ СЕРГЕЙ</a:t>
            </a:r>
          </a:p>
        </p:txBody>
      </p:sp>
      <p:pic>
        <p:nvPicPr>
          <p:cNvPr id="8" name="Picture 10" descr="https://www.artranked.com/images/s_ad/ad50f37d95ba383563b6e33be4a81d6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3903" y="4336123"/>
            <a:ext cx="3118795" cy="2470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Google Shape;110;p12"/>
          <p:cNvSpPr txBox="1"/>
          <p:nvPr/>
        </p:nvSpPr>
        <p:spPr>
          <a:xfrm>
            <a:off x="7310174" y="8389430"/>
            <a:ext cx="7400100" cy="19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chemeClr val="dk1"/>
                </a:solidFill>
              </a:rPr>
              <a:t>Цифровая </a:t>
            </a:r>
            <a:r>
              <a:rPr lang="ru-RU" sz="2400" dirty="0" err="1">
                <a:solidFill>
                  <a:schemeClr val="dk1"/>
                </a:solidFill>
              </a:rPr>
              <a:t>техноплатформа</a:t>
            </a:r>
            <a:endParaRPr sz="2400" dirty="0">
              <a:solidFill>
                <a:schemeClr val="dk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89037" y="4405946"/>
            <a:ext cx="28792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tx1"/>
                </a:solidFill>
                <a:latin typeface="Calibri" panose="020F0502020204030204" pitchFamily="34" charset="0"/>
              </a:rPr>
              <a:t>Платформа</a:t>
            </a:r>
            <a:r>
              <a:rPr lang="ru-RU" sz="32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</a:p>
          <a:p>
            <a:r>
              <a:rPr lang="ru-RU" sz="2800" b="1" dirty="0">
                <a:solidFill>
                  <a:srgbClr val="7030A0"/>
                </a:solidFill>
                <a:latin typeface="Calibri" panose="020F0502020204030204" pitchFamily="34" charset="0"/>
              </a:rPr>
              <a:t>КАШАЛОТ</a:t>
            </a:r>
          </a:p>
        </p:txBody>
      </p:sp>
      <p:sp>
        <p:nvSpPr>
          <p:cNvPr id="9" name="Google Shape;108;p12"/>
          <p:cNvSpPr txBox="1"/>
          <p:nvPr/>
        </p:nvSpPr>
        <p:spPr>
          <a:xfrm>
            <a:off x="7298350" y="4555503"/>
            <a:ext cx="7821000" cy="3667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0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Магистральные грузоперевозки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000035">
      <a:dk1>
        <a:srgbClr val="000034"/>
      </a:dk1>
      <a:lt1>
        <a:srgbClr val="FFFFFF"/>
      </a:lt1>
      <a:dk2>
        <a:srgbClr val="3622C1"/>
      </a:dk2>
      <a:lt2>
        <a:srgbClr val="FAFAFA"/>
      </a:lt2>
      <a:accent1>
        <a:srgbClr val="3622C1"/>
      </a:accent1>
      <a:accent2>
        <a:srgbClr val="009CEA"/>
      </a:accent2>
      <a:accent3>
        <a:srgbClr val="BC00EC"/>
      </a:accent3>
      <a:accent4>
        <a:srgbClr val="00B9FF"/>
      </a:accent4>
      <a:accent5>
        <a:srgbClr val="6BD3C0"/>
      </a:accent5>
      <a:accent6>
        <a:srgbClr val="5959FD"/>
      </a:accent6>
      <a:hlink>
        <a:srgbClr val="5959F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2538</TotalTime>
  <Words>1781</Words>
  <Application>Microsoft Office PowerPoint</Application>
  <PresentationFormat>Произвольный</PresentationFormat>
  <Paragraphs>250</Paragraphs>
  <Slides>17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Arial Black</vt:lpstr>
      <vt:lpstr>Calibri</vt:lpstr>
      <vt:lpstr>Wingdings</vt:lpstr>
      <vt:lpstr>2_Тема Office</vt:lpstr>
      <vt:lpstr>Архипелаг 2022: #НастоящееБудущее</vt:lpstr>
      <vt:lpstr>Проблема</vt:lpstr>
      <vt:lpstr>Проблема</vt:lpstr>
      <vt:lpstr>Решение</vt:lpstr>
      <vt:lpstr>Решение: платформа «Кашалот»</vt:lpstr>
      <vt:lpstr>Потребность в господдержке</vt:lpstr>
      <vt:lpstr>Справочно: цели нацпроекта</vt:lpstr>
      <vt:lpstr>Архитектура платформы</vt:lpstr>
      <vt:lpstr>Взаимодействия платформы</vt:lpstr>
      <vt:lpstr>Продукт</vt:lpstr>
      <vt:lpstr>Конкуренты</vt:lpstr>
      <vt:lpstr>Рынок</vt:lpstr>
      <vt:lpstr>Рынок</vt:lpstr>
      <vt:lpstr>Рынок</vt:lpstr>
      <vt:lpstr>Бизнес-модель</vt:lpstr>
      <vt:lpstr>Команда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Архипелаг 2022: #НастоящееБудущее</dc:title>
  <dc:creator>prokopiev</dc:creator>
  <cp:lastModifiedBy>Прокопьев Сергей Олегович</cp:lastModifiedBy>
  <cp:revision>64</cp:revision>
  <dcterms:modified xsi:type="dcterms:W3CDTF">2022-07-03T16:20:34Z</dcterms:modified>
</cp:coreProperties>
</file>