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70" r:id="rId2"/>
    <p:sldId id="281" r:id="rId3"/>
    <p:sldId id="286" r:id="rId4"/>
    <p:sldId id="291" r:id="rId5"/>
    <p:sldId id="306" r:id="rId6"/>
    <p:sldId id="269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9F00FF"/>
    <a:srgbClr val="FD493D"/>
    <a:srgbClr val="FCAF17"/>
    <a:srgbClr val="B5D8E1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95" autoAdjust="0"/>
    <p:restoredTop sz="94674"/>
  </p:normalViewPr>
  <p:slideViewPr>
    <p:cSldViewPr snapToGrid="0" snapToObjects="1" showGuides="1">
      <p:cViewPr>
        <p:scale>
          <a:sx n="121" d="100"/>
          <a:sy n="121" d="100"/>
        </p:scale>
        <p:origin x="512" y="4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279250" y="517159"/>
            <a:ext cx="5809613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Веб-сайт «Нечего надеть»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ПИбд-41, Шестакова Мария Глебовна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Нбд-41, Мельникова Анастасия Сергеевна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F207ED-3C98-B543-F061-A29F486EE69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7" r="12982"/>
          <a:stretch/>
        </p:blipFill>
        <p:spPr>
          <a:xfrm>
            <a:off x="8818527" y="2340702"/>
            <a:ext cx="3416352" cy="4541457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FB526FC-617A-52F4-ED8D-891425D2B139}"/>
              </a:ext>
            </a:extLst>
          </p:cNvPr>
          <p:cNvSpPr txBox="1"/>
          <p:nvPr/>
        </p:nvSpPr>
        <p:spPr>
          <a:xfrm>
            <a:off x="7005618" y="1743641"/>
            <a:ext cx="4645688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dirty="0"/>
              <a:t>Решение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/>
              <a:t>Персонализированный подбор одежды с помощью ИИ стилиста на </a:t>
            </a:r>
            <a:r>
              <a:rPr lang="ru-RU" sz="1600" b="1" dirty="0"/>
              <a:t>веб-сайте «Нечего надеть».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Критерии подбора: </a:t>
            </a:r>
            <a:r>
              <a:rPr lang="ru-RU" sz="1600" dirty="0"/>
              <a:t>стиль, параметры фигуры, бюджет, жизненные задачи, погода, сезон.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/>
              <a:t>Также сайт предлагает поиск вещей по фото, которые подходят под ваш стиль, бюджет и образ жизни.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FE92CE-59B5-CE44-A55F-0CCDFB951AC6}"/>
              </a:ext>
            </a:extLst>
          </p:cNvPr>
          <p:cNvSpPr txBox="1"/>
          <p:nvPr/>
        </p:nvSpPr>
        <p:spPr>
          <a:xfrm>
            <a:off x="523740" y="4542648"/>
            <a:ext cx="11289984" cy="1815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dirty="0"/>
              <a:t>Технологии</a:t>
            </a:r>
          </a:p>
          <a:p>
            <a:r>
              <a:rPr lang="en" sz="1600" dirty="0"/>
              <a:t>Node.js, React, </a:t>
            </a:r>
            <a:r>
              <a:rPr lang="en" sz="1600" dirty="0" err="1"/>
              <a:t>Next.js</a:t>
            </a:r>
            <a:r>
              <a:rPr lang="en" sz="1600" dirty="0"/>
              <a:t>. </a:t>
            </a:r>
            <a:br>
              <a:rPr lang="ru-RU" sz="1600" dirty="0"/>
            </a:br>
            <a:r>
              <a:rPr lang="ru-RU" sz="1600" dirty="0"/>
              <a:t>Внедрение ИИ с помощью </a:t>
            </a:r>
            <a:r>
              <a:rPr lang="en" sz="1600" dirty="0" err="1"/>
              <a:t>api</a:t>
            </a:r>
            <a:r>
              <a:rPr lang="en" sz="1600" dirty="0"/>
              <a:t> </a:t>
            </a:r>
            <a:r>
              <a:rPr lang="en" sz="1600" dirty="0" err="1"/>
              <a:t>OpenAI</a:t>
            </a:r>
            <a:r>
              <a:rPr lang="en" sz="1600" dirty="0"/>
              <a:t>. </a:t>
            </a:r>
            <a:br>
              <a:rPr lang="ru-RU" sz="1600" dirty="0"/>
            </a:br>
            <a:r>
              <a:rPr lang="ru-RU" sz="1600" dirty="0"/>
              <a:t>Генерация картинок в сервисе </a:t>
            </a:r>
            <a:r>
              <a:rPr lang="en" sz="1600" dirty="0" err="1"/>
              <a:t>Midjourney</a:t>
            </a:r>
            <a:r>
              <a:rPr lang="en" sz="1600" dirty="0"/>
              <a:t>. </a:t>
            </a:r>
            <a:br>
              <a:rPr lang="ru-RU" sz="1600" dirty="0"/>
            </a:br>
            <a:r>
              <a:rPr lang="ru-RU" sz="1600" dirty="0"/>
              <a:t>Интеграция с интернет-магазинами посредством </a:t>
            </a:r>
            <a:r>
              <a:rPr lang="en" sz="1600" dirty="0"/>
              <a:t>Python </a:t>
            </a:r>
            <a:r>
              <a:rPr lang="ru-RU" sz="1600" dirty="0" err="1"/>
              <a:t>парсинг</a:t>
            </a:r>
            <a:r>
              <a:rPr lang="ru-RU" sz="1600" dirty="0"/>
              <a:t>-сервиса сайтов. </a:t>
            </a:r>
            <a:br>
              <a:rPr lang="ru-RU" sz="1600" dirty="0"/>
            </a:br>
            <a:r>
              <a:rPr lang="ru-RU" sz="1600" dirty="0"/>
              <a:t>Интеграция с Яндекс Алисой при помощи Яндекс Диалогов.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8116-3E9C-E733-C820-7CED262BDCA2}"/>
              </a:ext>
            </a:extLst>
          </p:cNvPr>
          <p:cNvSpPr txBox="1"/>
          <p:nvPr/>
        </p:nvSpPr>
        <p:spPr>
          <a:xfrm>
            <a:off x="486684" y="1743641"/>
            <a:ext cx="5996613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Проблема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Подбор одежды под типы фигур и размеры, которая идеально садится и подчеркивает достоинства. 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Подбор одежды под бюджет. </a:t>
            </a:r>
          </a:p>
          <a:p>
            <a:pPr marL="342900" indent="-342900">
              <a:buFontTx/>
              <a:buAutoNum type="arabicPeriod"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Подбор образов под жизненные задачи, которые хочет решить пользователь. </a:t>
            </a:r>
            <a:endParaRPr lang="ru-RU" sz="1600" dirty="0"/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Подбор одежды под погоду или сезон. </a:t>
            </a:r>
            <a:endParaRPr lang="ru-RU" sz="1600" dirty="0"/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Поиск вещей в интернет-магазинах, которые подойдут под ваш стиль, по фото.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6000" y="2029357"/>
            <a:ext cx="6656921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latin typeface="Helvetica" pitchFamily="2" charset="0"/>
              </a:rPr>
              <a:t>Основные каналы для продвижения продукта </a:t>
            </a:r>
            <a:br>
              <a:rPr lang="ru-RU" b="1" dirty="0">
                <a:latin typeface="Helvetica" pitchFamily="2" charset="0"/>
              </a:rPr>
            </a:br>
            <a:r>
              <a:rPr lang="ru-RU" b="1" dirty="0">
                <a:latin typeface="Helvetica" pitchFamily="2" charset="0"/>
              </a:rPr>
              <a:t>обусловлены целевой аудиторией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Helvetica" pitchFamily="2" charset="0"/>
              </a:rPr>
              <a:t>- социальные сети блогеров, где находится ЦА: </a:t>
            </a:r>
            <a:r>
              <a:rPr lang="en" dirty="0" err="1">
                <a:latin typeface="Helvetica" pitchFamily="2" charset="0"/>
              </a:rPr>
              <a:t>youtube</a:t>
            </a:r>
            <a:r>
              <a:rPr lang="en" dirty="0">
                <a:latin typeface="Helvetica" pitchFamily="2" charset="0"/>
              </a:rPr>
              <a:t>, </a:t>
            </a:r>
            <a:r>
              <a:rPr lang="en" dirty="0" err="1">
                <a:latin typeface="Helvetica" pitchFamily="2" charset="0"/>
              </a:rPr>
              <a:t>vk</a:t>
            </a:r>
            <a:r>
              <a:rPr lang="en" dirty="0">
                <a:latin typeface="Helvetica" pitchFamily="2" charset="0"/>
              </a:rPr>
              <a:t> </a:t>
            </a:r>
            <a:endParaRPr lang="ru-RU" dirty="0">
              <a:latin typeface="Helvetica" pitchFamily="2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" dirty="0">
                <a:latin typeface="Helvetica" pitchFamily="2" charset="0"/>
              </a:rPr>
              <a:t>- </a:t>
            </a:r>
            <a:r>
              <a:rPr lang="en" dirty="0" err="1">
                <a:latin typeface="Helvetica" pitchFamily="2" charset="0"/>
              </a:rPr>
              <a:t>seo</a:t>
            </a:r>
            <a:r>
              <a:rPr lang="en" dirty="0">
                <a:latin typeface="Helvetica" pitchFamily="2" charset="0"/>
              </a:rPr>
              <a:t> </a:t>
            </a:r>
            <a:r>
              <a:rPr lang="ru-RU" dirty="0">
                <a:latin typeface="Helvetica" pitchFamily="2" charset="0"/>
              </a:rPr>
              <a:t>технологии для поисковой выдачи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Helvetica" pitchFamily="2" charset="0"/>
              </a:rPr>
              <a:t>- таргетированная реклама в социальных сетях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Helvetica" pitchFamily="2" charset="0"/>
              </a:rPr>
              <a:t>- контекстная реклама 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39" y="941432"/>
            <a:ext cx="872536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 веб-сайта «Нечего надеть»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3EB004-3762-74BB-A49C-B4069F515729}"/>
              </a:ext>
            </a:extLst>
          </p:cNvPr>
          <p:cNvSpPr txBox="1"/>
          <p:nvPr/>
        </p:nvSpPr>
        <p:spPr>
          <a:xfrm>
            <a:off x="364850" y="2029357"/>
            <a:ext cx="5332565" cy="1815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dirty="0"/>
              <a:t>Целевая аудитория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sz="1600" dirty="0"/>
              <a:t>Девушки от 18 до 35, интересующиеся модой и стилем. 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sz="1600" dirty="0"/>
              <a:t>Девушки, для которых имидж должен соответствовать статусу.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sz="1600" dirty="0"/>
              <a:t>Девушки, которые не любят тратить время на подбор одежды в магазине.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82FE1C-92E8-5966-42BE-DCFC78833E04}"/>
              </a:ext>
            </a:extLst>
          </p:cNvPr>
          <p:cNvSpPr txBox="1"/>
          <p:nvPr/>
        </p:nvSpPr>
        <p:spPr>
          <a:xfrm>
            <a:off x="364850" y="4419517"/>
            <a:ext cx="4940680" cy="20928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latin typeface="Helvetica" pitchFamily="2" charset="0"/>
              </a:rPr>
              <a:t>Источники дохода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Helvetica" pitchFamily="2" charset="0"/>
              </a:rPr>
              <a:t>Процент с оборота интернет-магазинов 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Helvetica" pitchFamily="2" charset="0"/>
              </a:rPr>
              <a:t>Подписка пользователей на предоставление услуг стилиста.</a:t>
            </a:r>
            <a:br>
              <a:rPr lang="ru-RU" dirty="0">
                <a:latin typeface="Helvetica" pitchFamily="2" charset="0"/>
              </a:rPr>
            </a:br>
            <a:r>
              <a:rPr lang="ru-RU" dirty="0">
                <a:latin typeface="Helvetica" pitchFamily="2" charset="0"/>
              </a:rPr>
              <a:t>Продажа будет осуществляться через механизмы онлайн касс, встроенных в архитектуру сайта.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 pitchFamily="2" charset="0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C6063F-C080-187C-52E8-C44030038B5F}"/>
              </a:ext>
            </a:extLst>
          </p:cNvPr>
          <p:cNvSpPr txBox="1"/>
          <p:nvPr/>
        </p:nvSpPr>
        <p:spPr>
          <a:xfrm>
            <a:off x="6189776" y="4419517"/>
            <a:ext cx="5757714" cy="16004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latin typeface="Helvetica" pitchFamily="2" charset="0"/>
              </a:rPr>
              <a:t>Структура расходов предполагает следующие статьи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Helvetica" pitchFamily="2" charset="0"/>
              </a:rPr>
              <a:t>- техническая реализация решения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Helvetica" pitchFamily="2" charset="0"/>
              </a:rPr>
              <a:t>- продвижение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Helvetica" pitchFamily="2" charset="0"/>
              </a:rPr>
              <a:t>- услуги стилиста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Helvetica" pitchFamily="2" charset="0"/>
              </a:rPr>
              <a:t>- команда поддержки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1619985"/>
              </p:ext>
            </p:extLst>
          </p:nvPr>
        </p:nvGraphicFramePr>
        <p:xfrm>
          <a:off x="623886" y="1633920"/>
          <a:ext cx="10948002" cy="4958218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824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4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4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4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4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4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Подбор одежды под разные типы фигур с гарантией идеальной посадки</a:t>
                      </a:r>
                      <a:endParaRPr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Подбора образа через голосового помощника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7030A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Подбор одежды в зависимости от погоды/сезона</a:t>
                      </a:r>
                    </a:p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7030A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Виртуальная примерка 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Поиск вещей со ссылками по фото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7030A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8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b="1" dirty="0"/>
                        <a:t>Веб-сайт</a:t>
                      </a:r>
                      <a:r>
                        <a:rPr lang="ru-RU" dirty="0"/>
                        <a:t> </a:t>
                      </a:r>
                      <a:r>
                        <a:rPr lang="ru-RU" sz="1600" b="1" dirty="0"/>
                        <a:t>«Нечего надеть»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Сервис </a:t>
                      </a:r>
                      <a:r>
                        <a:rPr lang="en" dirty="0" err="1"/>
                        <a:t>GetOutfit</a:t>
                      </a:r>
                      <a:r>
                        <a:rPr lang="en" dirty="0"/>
                        <a:t>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Приложение </a:t>
                      </a:r>
                      <a:r>
                        <a:rPr lang="en" dirty="0" err="1"/>
                        <a:t>GoodLook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 err="1"/>
                        <a:t>Lamoda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/>
                        <a:t>Сервис </a:t>
                      </a:r>
                      <a:r>
                        <a:rPr lang="en" dirty="0" err="1"/>
                        <a:t>Capsula</a:t>
                      </a:r>
                      <a:endParaRPr lang="en" dirty="0"/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233DE2-B56E-34AC-AF21-65A5E5254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455" y="3142593"/>
            <a:ext cx="423041" cy="42304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2A401B-DB1E-55B5-1B31-827F8EE25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744" y="3142593"/>
            <a:ext cx="423041" cy="4230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A57C2BB-C911-C7FD-AFB4-C58305684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595" y="3142592"/>
            <a:ext cx="423041" cy="42304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BC4707F-FE18-1AA9-DF4B-57230A4E5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446" y="3111060"/>
            <a:ext cx="423041" cy="42304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CE61199-2F0D-7C89-84B5-D89BF1ACB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297" y="3145220"/>
            <a:ext cx="423041" cy="42304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706BF4E-4FC5-B35F-61B9-FC1D384A3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595" y="6096165"/>
            <a:ext cx="423041" cy="4230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0D52079-0579-4F1C-48EF-5143F5831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445" y="5376040"/>
            <a:ext cx="423041" cy="42304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71B436B-E71F-2698-67FB-1D1CEBEF4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073" y="5376040"/>
            <a:ext cx="423041" cy="42304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BCBA551-6FE6-F046-504D-6159CE6ED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454" y="3941977"/>
            <a:ext cx="423041" cy="42304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5CD00D9-493C-0523-0387-272EB72D6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453" y="4651266"/>
            <a:ext cx="423041" cy="42304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E63BCF4-0B97-2A8D-5467-F20A18AF0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453" y="6097042"/>
            <a:ext cx="423041" cy="42304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6636A3F-0708-FD80-E230-D34923A95389}"/>
              </a:ext>
            </a:extLst>
          </p:cNvPr>
          <p:cNvSpPr txBox="1"/>
          <p:nvPr/>
        </p:nvSpPr>
        <p:spPr>
          <a:xfrm>
            <a:off x="6628098" y="335633"/>
            <a:ext cx="187967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Потребность ЦА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390428AA-9FD1-2859-552E-0D39A02D921B}"/>
              </a:ext>
            </a:extLst>
          </p:cNvPr>
          <p:cNvCxnSpPr>
            <a:cxnSpLocks/>
          </p:cNvCxnSpPr>
          <p:nvPr/>
        </p:nvCxnSpPr>
        <p:spPr>
          <a:xfrm flipH="1">
            <a:off x="5483785" y="692501"/>
            <a:ext cx="1144313" cy="787549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E8F9E166-E958-86A5-4703-D0DFD8F64F7F}"/>
              </a:ext>
            </a:extLst>
          </p:cNvPr>
          <p:cNvCxnSpPr>
            <a:cxnSpLocks/>
          </p:cNvCxnSpPr>
          <p:nvPr/>
        </p:nvCxnSpPr>
        <p:spPr>
          <a:xfrm>
            <a:off x="8507776" y="704961"/>
            <a:ext cx="1447258" cy="775089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08022DFF-89FF-AC66-D20D-3EFA08E36767}"/>
              </a:ext>
            </a:extLst>
          </p:cNvPr>
          <p:cNvCxnSpPr>
            <a:cxnSpLocks/>
          </p:cNvCxnSpPr>
          <p:nvPr/>
        </p:nvCxnSpPr>
        <p:spPr>
          <a:xfrm>
            <a:off x="7020910" y="704961"/>
            <a:ext cx="0" cy="775089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498427" y="2379851"/>
            <a:ext cx="6040496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Целевая аудитория составляет </a:t>
            </a:r>
            <a:r>
              <a:rPr lang="ru-RU" b="1" dirty="0"/>
              <a:t>26 000 000 </a:t>
            </a:r>
            <a:r>
              <a:rPr lang="ru-RU" dirty="0"/>
              <a:t>женщин.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Каждая</a:t>
            </a:r>
            <a:r>
              <a:rPr lang="ru-RU" b="1" dirty="0"/>
              <a:t> 5 </a:t>
            </a:r>
            <a:r>
              <a:rPr lang="ru-RU" dirty="0"/>
              <a:t>интересуется покупкой одежды.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Каждая </a:t>
            </a:r>
            <a:r>
              <a:rPr lang="ru-RU" b="1" dirty="0"/>
              <a:t>4</a:t>
            </a:r>
            <a:r>
              <a:rPr lang="ru-RU" dirty="0"/>
              <a:t> предпочитает шопинг онлайн.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13 000 </a:t>
            </a:r>
            <a:r>
              <a:rPr lang="ru-RU" dirty="0"/>
              <a:t>женщин - потенциальные пользователи в первый год запуска продукта.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Стоимость затрат на запуск - </a:t>
            </a:r>
            <a:r>
              <a:rPr lang="ru-RU" b="1" dirty="0"/>
              <a:t>1 000 000 </a:t>
            </a:r>
            <a:r>
              <a:rPr lang="ru-RU" dirty="0"/>
              <a:t>рублей.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Стоимость переменных затрат - </a:t>
            </a:r>
            <a:r>
              <a:rPr lang="ru-RU" b="1" dirty="0"/>
              <a:t>300 000 </a:t>
            </a:r>
            <a:r>
              <a:rPr lang="ru-RU" dirty="0"/>
              <a:t>рублей в месяц.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Стоимость подписки - </a:t>
            </a:r>
            <a:r>
              <a:rPr lang="ru-RU" b="1" dirty="0"/>
              <a:t>400</a:t>
            </a:r>
            <a:r>
              <a:rPr lang="ru-RU" dirty="0"/>
              <a:t> рублей в месяц при покупке на год.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Срок окупаемости - </a:t>
            </a:r>
            <a:r>
              <a:rPr lang="ru-RU" b="1" dirty="0"/>
              <a:t>3</a:t>
            </a:r>
            <a:r>
              <a:rPr lang="ru-RU" dirty="0"/>
              <a:t> месяца.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 итогам года прибыль составит </a:t>
            </a:r>
            <a:r>
              <a:rPr lang="ru-RU" b="1" dirty="0"/>
              <a:t>26 000 000 </a:t>
            </a:r>
            <a:r>
              <a:rPr lang="ru-RU" dirty="0"/>
              <a:t>рублей.</a:t>
            </a:r>
            <a:endParaRPr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906831"/>
            <a:ext cx="5460576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Оценка потенциала рынка и рентабельности бизнеса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8 908 485 33 52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marijashestakova73@gmail.com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4441</TotalTime>
  <Words>436</Words>
  <Application>Microsoft Macintosh PowerPoint</Application>
  <PresentationFormat>Широкоэкранный</PresentationFormat>
  <Paragraphs>75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Мария Шестакова</cp:lastModifiedBy>
  <cp:revision>35</cp:revision>
  <dcterms:modified xsi:type="dcterms:W3CDTF">2023-12-02T14:58:32Z</dcterms:modified>
</cp:coreProperties>
</file>