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0287000" cx="18288000"/>
  <p:notesSz cx="6858000" cy="9144000"/>
  <p:embeddedFontLst>
    <p:embeddedFont>
      <p:font typeface="Forum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9" roundtripDataSignature="AMtx7mhBk+n6i3MUiDrPgNzM36WExwoS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For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2" name="Google Shape;42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3" name="Google Shape;43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2" name="Google Shape;52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4" name="Google Shape;64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Relationship Id="rId4" Type="http://schemas.openxmlformats.org/officeDocument/2006/relationships/image" Target="../media/image8.jpg"/><Relationship Id="rId5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Relationship Id="rId5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26.png"/><Relationship Id="rId5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png"/><Relationship Id="rId4" Type="http://schemas.openxmlformats.org/officeDocument/2006/relationships/image" Target="../media/image25.png"/><Relationship Id="rId5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D7692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-8687688">
            <a:off x="10282257" y="5034286"/>
            <a:ext cx="8922358" cy="9404330"/>
          </a:xfrm>
          <a:custGeom>
            <a:rect b="b" l="l" r="r" t="t"/>
            <a:pathLst>
              <a:path extrusionOk="0" h="9404330" w="8922358">
                <a:moveTo>
                  <a:pt x="0" y="0"/>
                </a:moveTo>
                <a:lnTo>
                  <a:pt x="8922358" y="0"/>
                </a:lnTo>
                <a:lnTo>
                  <a:pt x="8922358" y="9404330"/>
                </a:lnTo>
                <a:lnTo>
                  <a:pt x="0" y="94043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 rot="-10013544">
            <a:off x="-1834628" y="-2396987"/>
            <a:ext cx="8825308" cy="8229600"/>
          </a:xfrm>
          <a:custGeom>
            <a:rect b="b" l="l" r="r" t="t"/>
            <a:pathLst>
              <a:path extrusionOk="0" h="8229600" w="8825308">
                <a:moveTo>
                  <a:pt x="0" y="0"/>
                </a:moveTo>
                <a:lnTo>
                  <a:pt x="8825308" y="0"/>
                </a:lnTo>
                <a:lnTo>
                  <a:pt x="882530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363518" y="1818240"/>
            <a:ext cx="14047800" cy="68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332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Автономная звукозаписывающая студия на базе НКО в закрытых городах</a:t>
            </a:r>
            <a:endParaRPr sz="10332">
              <a:solidFill>
                <a:srgbClr val="FFFFFF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4086015" y="6003067"/>
            <a:ext cx="10115971" cy="17849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99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99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3861036" y="7934283"/>
            <a:ext cx="10116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92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99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865114" y="6708677"/>
            <a:ext cx="36000" cy="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56194" y="4161317"/>
            <a:ext cx="36000" cy="3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6888754" y="5370197"/>
            <a:ext cx="36000" cy="36000"/>
            <a:chOff x="6888754" y="5370197"/>
            <a:chExt cx="36000" cy="36000"/>
          </a:xfrm>
        </p:grpSpPr>
        <p:pic>
          <p:nvPicPr>
            <p:cNvPr id="92" name="Google Shape;92;p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888754" y="5370197"/>
              <a:ext cx="36000" cy="3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6888754" y="5370197"/>
              <a:ext cx="36000" cy="36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4" name="Google Shape;94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787634" y="7362437"/>
            <a:ext cx="36000" cy="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1787634" y="7362437"/>
            <a:ext cx="36000" cy="3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>
            <p:ph type="title"/>
          </p:nvPr>
        </p:nvSpPr>
        <p:spPr>
          <a:xfrm>
            <a:off x="13004126" y="1206781"/>
            <a:ext cx="4297229" cy="1573853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3000"/>
              <a:t>Грантовые конкурсы в которых я участвовал в рамках интернет-продвижения</a:t>
            </a:r>
            <a:endParaRPr sz="3000"/>
          </a:p>
        </p:txBody>
      </p:sp>
      <p:sp>
        <p:nvSpPr>
          <p:cNvPr id="101" name="Google Shape;101;p2"/>
          <p:cNvSpPr txBox="1"/>
          <p:nvPr>
            <p:ph idx="1" type="body"/>
          </p:nvPr>
        </p:nvSpPr>
        <p:spPr>
          <a:xfrm>
            <a:off x="13004124" y="3023599"/>
            <a:ext cx="4297230" cy="4931351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Со своим проектом мне удалось выиграть во многих грантовых конкурсах, бюджет которых я планирую потратить на совершенствование и продвижение моего проекта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 b="12343" l="0" r="-3" t="0"/>
          <a:stretch/>
        </p:blipFill>
        <p:spPr>
          <a:xfrm>
            <a:off x="5106479" y="1684212"/>
            <a:ext cx="2970885" cy="578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 b="8132" l="0" r="-3" t="4211"/>
          <a:stretch/>
        </p:blipFill>
        <p:spPr>
          <a:xfrm>
            <a:off x="8332238" y="1684212"/>
            <a:ext cx="2970885" cy="578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15234" y="1630157"/>
            <a:ext cx="36000" cy="3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2A37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4"/>
          <p:cNvGrpSpPr/>
          <p:nvPr/>
        </p:nvGrpSpPr>
        <p:grpSpPr>
          <a:xfrm>
            <a:off x="1028700" y="1021556"/>
            <a:ext cx="8402807" cy="2034152"/>
            <a:chOff x="0" y="-9525"/>
            <a:chExt cx="11203743" cy="2712202"/>
          </a:xfrm>
        </p:grpSpPr>
        <p:sp>
          <p:nvSpPr>
            <p:cNvPr id="110" name="Google Shape;110;p4"/>
            <p:cNvSpPr txBox="1"/>
            <p:nvPr/>
          </p:nvSpPr>
          <p:spPr>
            <a:xfrm>
              <a:off x="0" y="-9525"/>
              <a:ext cx="11203743" cy="19526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599">
                  <a:solidFill>
                    <a:srgbClr val="FFFFFF"/>
                  </a:solidFill>
                  <a:latin typeface="Forum"/>
                  <a:ea typeface="Forum"/>
                  <a:cs typeface="Forum"/>
                  <a:sym typeface="Forum"/>
                </a:rPr>
                <a:t>ПЕРЕМЕНЫ</a:t>
              </a:r>
              <a:endParaRPr/>
            </a:p>
          </p:txBody>
        </p:sp>
        <p:sp>
          <p:nvSpPr>
            <p:cNvPr id="111" name="Google Shape;111;p4"/>
            <p:cNvSpPr txBox="1"/>
            <p:nvPr/>
          </p:nvSpPr>
          <p:spPr>
            <a:xfrm>
              <a:off x="0" y="2111916"/>
              <a:ext cx="11203743" cy="5907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Наш проект - творческое объединение</a:t>
              </a:r>
              <a:endParaRPr/>
            </a:p>
          </p:txBody>
        </p:sp>
      </p:grpSp>
      <p:grpSp>
        <p:nvGrpSpPr>
          <p:cNvPr id="112" name="Google Shape;112;p4"/>
          <p:cNvGrpSpPr/>
          <p:nvPr/>
        </p:nvGrpSpPr>
        <p:grpSpPr>
          <a:xfrm>
            <a:off x="8900573" y="4940882"/>
            <a:ext cx="8358727" cy="900270"/>
            <a:chOff x="0" y="-28625"/>
            <a:chExt cx="11144969" cy="1200361"/>
          </a:xfrm>
        </p:grpSpPr>
        <p:sp>
          <p:nvSpPr>
            <p:cNvPr id="113" name="Google Shape;113;p4"/>
            <p:cNvSpPr txBox="1"/>
            <p:nvPr/>
          </p:nvSpPr>
          <p:spPr>
            <a:xfrm>
              <a:off x="0" y="199166"/>
              <a:ext cx="681633" cy="749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14" name="Google Shape;114;p4"/>
            <p:cNvSpPr txBox="1"/>
            <p:nvPr/>
          </p:nvSpPr>
          <p:spPr>
            <a:xfrm>
              <a:off x="1462829" y="-28625"/>
              <a:ext cx="9682140" cy="12003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Мы занимаемся продвижением ребят начинающих свое творчество;</a:t>
              </a:r>
              <a:endParaRPr/>
            </a:p>
          </p:txBody>
        </p:sp>
      </p:grpSp>
      <p:grpSp>
        <p:nvGrpSpPr>
          <p:cNvPr id="115" name="Google Shape;115;p4"/>
          <p:cNvGrpSpPr/>
          <p:nvPr/>
        </p:nvGrpSpPr>
        <p:grpSpPr>
          <a:xfrm>
            <a:off x="8900573" y="6313629"/>
            <a:ext cx="8358727" cy="900271"/>
            <a:chOff x="0" y="209997"/>
            <a:chExt cx="11144969" cy="1200361"/>
          </a:xfrm>
        </p:grpSpPr>
        <p:sp>
          <p:nvSpPr>
            <p:cNvPr id="116" name="Google Shape;116;p4"/>
            <p:cNvSpPr txBox="1"/>
            <p:nvPr/>
          </p:nvSpPr>
          <p:spPr>
            <a:xfrm>
              <a:off x="0" y="432496"/>
              <a:ext cx="800199" cy="749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117" name="Google Shape;117;p4"/>
            <p:cNvSpPr txBox="1"/>
            <p:nvPr/>
          </p:nvSpPr>
          <p:spPr>
            <a:xfrm>
              <a:off x="1462829" y="209997"/>
              <a:ext cx="9682140" cy="12003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Помогаем с выступлением на различных мероприятиях;</a:t>
              </a:r>
              <a:endParaRPr/>
            </a:p>
          </p:txBody>
        </p:sp>
      </p:grpSp>
      <p:grpSp>
        <p:nvGrpSpPr>
          <p:cNvPr id="118" name="Google Shape;118;p4"/>
          <p:cNvGrpSpPr/>
          <p:nvPr/>
        </p:nvGrpSpPr>
        <p:grpSpPr>
          <a:xfrm>
            <a:off x="8900573" y="8023573"/>
            <a:ext cx="8358727" cy="900272"/>
            <a:chOff x="0" y="-336649"/>
            <a:chExt cx="11144969" cy="1200361"/>
          </a:xfrm>
        </p:grpSpPr>
        <p:sp>
          <p:nvSpPr>
            <p:cNvPr id="119" name="Google Shape;119;p4"/>
            <p:cNvSpPr txBox="1"/>
            <p:nvPr/>
          </p:nvSpPr>
          <p:spPr>
            <a:xfrm>
              <a:off x="0" y="-121206"/>
              <a:ext cx="797223" cy="749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120" name="Google Shape;120;p4"/>
            <p:cNvSpPr txBox="1"/>
            <p:nvPr/>
          </p:nvSpPr>
          <p:spPr>
            <a:xfrm>
              <a:off x="1462829" y="-336649"/>
              <a:ext cx="9682140" cy="12003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Помогаем организовать собственные мероприятия.</a:t>
              </a:r>
              <a:endParaRPr/>
            </a:p>
          </p:txBody>
        </p:sp>
      </p:grpSp>
      <p:cxnSp>
        <p:nvCxnSpPr>
          <p:cNvPr id="121" name="Google Shape;121;p4"/>
          <p:cNvCxnSpPr/>
          <p:nvPr/>
        </p:nvCxnSpPr>
        <p:spPr>
          <a:xfrm>
            <a:off x="8900573" y="5951076"/>
            <a:ext cx="8358727" cy="0"/>
          </a:xfrm>
          <a:prstGeom prst="straightConnector1">
            <a:avLst/>
          </a:prstGeom>
          <a:noFill/>
          <a:ln cap="rnd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2" name="Google Shape;122;p4"/>
          <p:cNvCxnSpPr/>
          <p:nvPr/>
        </p:nvCxnSpPr>
        <p:spPr>
          <a:xfrm>
            <a:off x="8900573" y="7641679"/>
            <a:ext cx="8358727" cy="0"/>
          </a:xfrm>
          <a:prstGeom prst="straightConnector1">
            <a:avLst/>
          </a:prstGeom>
          <a:noFill/>
          <a:ln cap="rnd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3" name="Google Shape;123;p4"/>
          <p:cNvSpPr/>
          <p:nvPr/>
        </p:nvSpPr>
        <p:spPr>
          <a:xfrm>
            <a:off x="1028700" y="4663674"/>
            <a:ext cx="7505090" cy="4221613"/>
          </a:xfrm>
          <a:custGeom>
            <a:rect b="b" l="l" r="r" t="t"/>
            <a:pathLst>
              <a:path extrusionOk="0" h="4221613" w="7505090">
                <a:moveTo>
                  <a:pt x="0" y="0"/>
                </a:moveTo>
                <a:lnTo>
                  <a:pt x="7505090" y="0"/>
                </a:lnTo>
                <a:lnTo>
                  <a:pt x="7505090" y="4221613"/>
                </a:lnTo>
                <a:lnTo>
                  <a:pt x="0" y="4221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3794" l="0" r="0" t="-14125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2A37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/>
          <p:nvPr/>
        </p:nvSpPr>
        <p:spPr>
          <a:xfrm>
            <a:off x="-1336792" y="3248361"/>
            <a:ext cx="8825308" cy="8229600"/>
          </a:xfrm>
          <a:custGeom>
            <a:rect b="b" l="l" r="r" t="t"/>
            <a:pathLst>
              <a:path extrusionOk="0" h="8229600" w="8825308">
                <a:moveTo>
                  <a:pt x="0" y="0"/>
                </a:moveTo>
                <a:lnTo>
                  <a:pt x="8825308" y="0"/>
                </a:lnTo>
                <a:lnTo>
                  <a:pt x="882530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/>
          <p:nvPr/>
        </p:nvSpPr>
        <p:spPr>
          <a:xfrm rot="-2903874">
            <a:off x="-1262775" y="-2893697"/>
            <a:ext cx="10898092" cy="9522208"/>
          </a:xfrm>
          <a:custGeom>
            <a:rect b="b" l="l" r="r" t="t"/>
            <a:pathLst>
              <a:path extrusionOk="0" h="9522208" w="10898092">
                <a:moveTo>
                  <a:pt x="0" y="0"/>
                </a:moveTo>
                <a:lnTo>
                  <a:pt x="10898093" y="0"/>
                </a:lnTo>
                <a:lnTo>
                  <a:pt x="10898093" y="9522208"/>
                </a:lnTo>
                <a:lnTo>
                  <a:pt x="0" y="95222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7181801" y="4540590"/>
            <a:ext cx="6741277" cy="9125247"/>
          </a:xfrm>
          <a:custGeom>
            <a:rect b="b" l="l" r="r" t="t"/>
            <a:pathLst>
              <a:path extrusionOk="0" h="9125247" w="6741277">
                <a:moveTo>
                  <a:pt x="0" y="0"/>
                </a:moveTo>
                <a:lnTo>
                  <a:pt x="6741277" y="0"/>
                </a:lnTo>
                <a:lnTo>
                  <a:pt x="6741277" y="9125247"/>
                </a:lnTo>
                <a:lnTo>
                  <a:pt x="0" y="9125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9144000" y="1452106"/>
            <a:ext cx="8478250" cy="1466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99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АКТУАЛЬНОСТЬ</a:t>
            </a:r>
            <a:endParaRPr/>
          </a:p>
        </p:txBody>
      </p:sp>
      <p:sp>
        <p:nvSpPr>
          <p:cNvPr id="132" name="Google Shape;132;p5"/>
          <p:cNvSpPr txBox="1"/>
          <p:nvPr/>
        </p:nvSpPr>
        <p:spPr>
          <a:xfrm>
            <a:off x="7662892" y="4124066"/>
            <a:ext cx="10155487" cy="5137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2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Наш проект актуален, так как в современном мире очень важно найти своё призвание и место в жизни, мы хотим помочь начинающим творческим людям самореализоваться в творчестве, а также показать, что творчество очень важно и необходимо!</a:t>
            </a:r>
            <a:endParaRPr/>
          </a:p>
          <a:p>
            <a:pPr indent="0" lvl="0" marL="0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99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D7692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/>
          <p:nvPr/>
        </p:nvSpPr>
        <p:spPr>
          <a:xfrm rot="-2571200">
            <a:off x="6481955" y="-649127"/>
            <a:ext cx="14343539" cy="13070550"/>
          </a:xfrm>
          <a:custGeom>
            <a:rect b="b" l="l" r="r" t="t"/>
            <a:pathLst>
              <a:path extrusionOk="0" h="13070550" w="14343539">
                <a:moveTo>
                  <a:pt x="0" y="0"/>
                </a:moveTo>
                <a:lnTo>
                  <a:pt x="14343538" y="0"/>
                </a:lnTo>
                <a:lnTo>
                  <a:pt x="14343538" y="13070550"/>
                </a:lnTo>
                <a:lnTo>
                  <a:pt x="0" y="130705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8782547" y="1868411"/>
            <a:ext cx="8298101" cy="6936232"/>
          </a:xfrm>
          <a:custGeom>
            <a:rect b="b" l="l" r="r" t="t"/>
            <a:pathLst>
              <a:path extrusionOk="0" h="4165600" w="4983480">
                <a:moveTo>
                  <a:pt x="4537710" y="1230630"/>
                </a:moveTo>
                <a:cubicBezTo>
                  <a:pt x="4786630" y="1244600"/>
                  <a:pt x="4983480" y="1416050"/>
                  <a:pt x="4980940" y="1680210"/>
                </a:cubicBezTo>
                <a:cubicBezTo>
                  <a:pt x="4978400" y="1931670"/>
                  <a:pt x="4773930" y="2134870"/>
                  <a:pt x="4521200" y="2134870"/>
                </a:cubicBezTo>
                <a:cubicBezTo>
                  <a:pt x="4309109" y="2160270"/>
                  <a:pt x="3896359" y="2302510"/>
                  <a:pt x="4067809" y="2602230"/>
                </a:cubicBezTo>
                <a:cubicBezTo>
                  <a:pt x="4150359" y="2747010"/>
                  <a:pt x="4258309" y="2820670"/>
                  <a:pt x="4262119" y="3002280"/>
                </a:cubicBezTo>
                <a:cubicBezTo>
                  <a:pt x="4268469" y="3300730"/>
                  <a:pt x="3977639" y="3577590"/>
                  <a:pt x="3675379" y="3503930"/>
                </a:cubicBezTo>
                <a:cubicBezTo>
                  <a:pt x="3590289" y="3483610"/>
                  <a:pt x="3510279" y="3441700"/>
                  <a:pt x="3430269" y="3408680"/>
                </a:cubicBezTo>
                <a:cubicBezTo>
                  <a:pt x="3075939" y="3260090"/>
                  <a:pt x="2683509" y="3318510"/>
                  <a:pt x="2367279" y="3531870"/>
                </a:cubicBezTo>
                <a:cubicBezTo>
                  <a:pt x="2100579" y="3710941"/>
                  <a:pt x="1904999" y="3990341"/>
                  <a:pt x="1581149" y="4075430"/>
                </a:cubicBezTo>
                <a:cubicBezTo>
                  <a:pt x="1236979" y="4165600"/>
                  <a:pt x="855979" y="4089400"/>
                  <a:pt x="582929" y="3858260"/>
                </a:cubicBezTo>
                <a:cubicBezTo>
                  <a:pt x="349249" y="3657600"/>
                  <a:pt x="199389" y="3355340"/>
                  <a:pt x="201929" y="3048000"/>
                </a:cubicBezTo>
                <a:cubicBezTo>
                  <a:pt x="204469" y="2724150"/>
                  <a:pt x="365759" y="2429510"/>
                  <a:pt x="425449" y="2115820"/>
                </a:cubicBezTo>
                <a:cubicBezTo>
                  <a:pt x="459739" y="1931670"/>
                  <a:pt x="459739" y="1732280"/>
                  <a:pt x="393699" y="1554480"/>
                </a:cubicBezTo>
                <a:cubicBezTo>
                  <a:pt x="326390" y="1377950"/>
                  <a:pt x="177800" y="1267460"/>
                  <a:pt x="90170" y="1104900"/>
                </a:cubicBezTo>
                <a:cubicBezTo>
                  <a:pt x="33020" y="999490"/>
                  <a:pt x="0" y="877570"/>
                  <a:pt x="0" y="749300"/>
                </a:cubicBezTo>
                <a:cubicBezTo>
                  <a:pt x="0" y="335280"/>
                  <a:pt x="335280" y="0"/>
                  <a:pt x="749300" y="0"/>
                </a:cubicBezTo>
                <a:cubicBezTo>
                  <a:pt x="866140" y="0"/>
                  <a:pt x="982980" y="27940"/>
                  <a:pt x="1087120" y="80010"/>
                </a:cubicBezTo>
                <a:cubicBezTo>
                  <a:pt x="1272540" y="173990"/>
                  <a:pt x="1386840" y="354330"/>
                  <a:pt x="1570990" y="452120"/>
                </a:cubicBezTo>
                <a:cubicBezTo>
                  <a:pt x="1879600" y="615950"/>
                  <a:pt x="2148840" y="523240"/>
                  <a:pt x="2468880" y="466090"/>
                </a:cubicBezTo>
                <a:cubicBezTo>
                  <a:pt x="2672080" y="429260"/>
                  <a:pt x="2931160" y="431800"/>
                  <a:pt x="3117850" y="532130"/>
                </a:cubicBezTo>
                <a:cubicBezTo>
                  <a:pt x="3272790" y="614680"/>
                  <a:pt x="3361690" y="786130"/>
                  <a:pt x="3441700" y="934720"/>
                </a:cubicBezTo>
                <a:cubicBezTo>
                  <a:pt x="3662680" y="1341120"/>
                  <a:pt x="4132580" y="1210310"/>
                  <a:pt x="4523740" y="1229360"/>
                </a:cubicBezTo>
                <a:cubicBezTo>
                  <a:pt x="4530090" y="1229360"/>
                  <a:pt x="4533900" y="1230630"/>
                  <a:pt x="4537710" y="123063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3385" r="-23386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 txBox="1"/>
          <p:nvPr/>
        </p:nvSpPr>
        <p:spPr>
          <a:xfrm>
            <a:off x="1621564" y="897764"/>
            <a:ext cx="6269720" cy="1466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99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ПРОБЛЕМА</a:t>
            </a:r>
            <a:endParaRPr/>
          </a:p>
        </p:txBody>
      </p:sp>
      <p:sp>
        <p:nvSpPr>
          <p:cNvPr id="140" name="Google Shape;140;p6"/>
          <p:cNvSpPr txBox="1"/>
          <p:nvPr/>
        </p:nvSpPr>
        <p:spPr>
          <a:xfrm>
            <a:off x="1028700" y="2816738"/>
            <a:ext cx="7159912" cy="53438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4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Создание рабочих мест для людей, которые талантливы, но к сожалению не смогли найти своё место в жизни, а также это возможность передать творческий опыт, который поможет начинающим людям начать с нуля продвигать своё творчество и показать его неповторимость и уникальность!</a:t>
            </a:r>
            <a:endParaRPr/>
          </a:p>
          <a:p>
            <a:pPr indent="0" lvl="0" marL="0" marR="0" rtl="0" algn="l">
              <a:lnSpc>
                <a:spcPct val="13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75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BDCDD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/>
          <p:nvPr/>
        </p:nvSpPr>
        <p:spPr>
          <a:xfrm rot="-3716505">
            <a:off x="-2238628" y="-2235792"/>
            <a:ext cx="7303770" cy="8229600"/>
          </a:xfrm>
          <a:custGeom>
            <a:rect b="b" l="l" r="r" t="t"/>
            <a:pathLst>
              <a:path extrusionOk="0" h="8229600" w="7303770">
                <a:moveTo>
                  <a:pt x="0" y="0"/>
                </a:moveTo>
                <a:lnTo>
                  <a:pt x="7303770" y="0"/>
                </a:lnTo>
                <a:lnTo>
                  <a:pt x="73037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 rot="-6364982">
            <a:off x="-1262337" y="4141016"/>
            <a:ext cx="8597036" cy="10234567"/>
          </a:xfrm>
          <a:custGeom>
            <a:rect b="b" l="l" r="r" t="t"/>
            <a:pathLst>
              <a:path extrusionOk="0" h="10234567" w="8597036">
                <a:moveTo>
                  <a:pt x="0" y="0"/>
                </a:moveTo>
                <a:lnTo>
                  <a:pt x="8597036" y="0"/>
                </a:lnTo>
                <a:lnTo>
                  <a:pt x="8597036" y="10234568"/>
                </a:lnTo>
                <a:lnTo>
                  <a:pt x="0" y="102345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23533" y="1687145"/>
            <a:ext cx="8279378" cy="7691118"/>
          </a:xfrm>
          <a:custGeom>
            <a:rect b="b" l="l" r="r" t="t"/>
            <a:pathLst>
              <a:path extrusionOk="0" h="6027420" w="6488430">
                <a:moveTo>
                  <a:pt x="5344160" y="1055370"/>
                </a:moveTo>
                <a:cubicBezTo>
                  <a:pt x="4573270" y="651510"/>
                  <a:pt x="3856990" y="1112520"/>
                  <a:pt x="3284220" y="1112520"/>
                </a:cubicBezTo>
                <a:cubicBezTo>
                  <a:pt x="2839720" y="1112520"/>
                  <a:pt x="2001520" y="0"/>
                  <a:pt x="1000760" y="1314450"/>
                </a:cubicBezTo>
                <a:cubicBezTo>
                  <a:pt x="0" y="2628900"/>
                  <a:pt x="1247140" y="3865880"/>
                  <a:pt x="2368550" y="4946650"/>
                </a:cubicBezTo>
                <a:cubicBezTo>
                  <a:pt x="3489960" y="6027420"/>
                  <a:pt x="5013960" y="6009640"/>
                  <a:pt x="5894070" y="4725670"/>
                </a:cubicBezTo>
                <a:cubicBezTo>
                  <a:pt x="6488430" y="3859530"/>
                  <a:pt x="6229350" y="1520190"/>
                  <a:pt x="5344160" y="105537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402" l="0" r="0" t="-740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 txBox="1"/>
          <p:nvPr/>
        </p:nvSpPr>
        <p:spPr>
          <a:xfrm>
            <a:off x="9457681" y="4192410"/>
            <a:ext cx="7487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0F2A37"/>
                </a:solidFill>
                <a:latin typeface="Forum"/>
                <a:ea typeface="Forum"/>
                <a:cs typeface="Forum"/>
                <a:sym typeface="Forum"/>
              </a:rPr>
              <a:t>ЛОГОТИП НАШЕГО БРЕНДА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BDCDD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/>
          <p:nvPr/>
        </p:nvSpPr>
        <p:spPr>
          <a:xfrm flipH="1" rot="8100000">
            <a:off x="-1401240" y="5766256"/>
            <a:ext cx="7804324" cy="8225902"/>
          </a:xfrm>
          <a:custGeom>
            <a:rect b="b" l="l" r="r" t="t"/>
            <a:pathLst>
              <a:path extrusionOk="0" h="8225902" w="7804324">
                <a:moveTo>
                  <a:pt x="7804325" y="0"/>
                </a:moveTo>
                <a:lnTo>
                  <a:pt x="0" y="0"/>
                </a:lnTo>
                <a:lnTo>
                  <a:pt x="0" y="8225902"/>
                </a:lnTo>
                <a:lnTo>
                  <a:pt x="7804325" y="8225902"/>
                </a:lnTo>
                <a:lnTo>
                  <a:pt x="78043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4" name="Google Shape;154;p8"/>
          <p:cNvCxnSpPr/>
          <p:nvPr/>
        </p:nvCxnSpPr>
        <p:spPr>
          <a:xfrm>
            <a:off x="851525" y="4351004"/>
            <a:ext cx="0" cy="3662213"/>
          </a:xfrm>
          <a:prstGeom prst="straightConnector1">
            <a:avLst/>
          </a:prstGeom>
          <a:noFill/>
          <a:ln cap="rnd" cmpd="sng" w="9525">
            <a:solidFill>
              <a:srgbClr val="0F2A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5" name="Google Shape;155;p8"/>
          <p:cNvCxnSpPr/>
          <p:nvPr/>
        </p:nvCxnSpPr>
        <p:spPr>
          <a:xfrm flipH="1">
            <a:off x="3627435" y="4351004"/>
            <a:ext cx="41931" cy="3662213"/>
          </a:xfrm>
          <a:prstGeom prst="straightConnector1">
            <a:avLst/>
          </a:prstGeom>
          <a:noFill/>
          <a:ln cap="rnd" cmpd="sng" w="9525">
            <a:solidFill>
              <a:srgbClr val="0F2A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6" name="Google Shape;156;p8"/>
          <p:cNvCxnSpPr/>
          <p:nvPr/>
        </p:nvCxnSpPr>
        <p:spPr>
          <a:xfrm>
            <a:off x="6365864" y="4351004"/>
            <a:ext cx="0" cy="3668619"/>
          </a:xfrm>
          <a:prstGeom prst="straightConnector1">
            <a:avLst/>
          </a:prstGeom>
          <a:noFill/>
          <a:ln cap="rnd" cmpd="sng" w="9525">
            <a:solidFill>
              <a:srgbClr val="0F2A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7" name="Google Shape;157;p8"/>
          <p:cNvCxnSpPr/>
          <p:nvPr/>
        </p:nvCxnSpPr>
        <p:spPr>
          <a:xfrm>
            <a:off x="9139237" y="4351004"/>
            <a:ext cx="4763" cy="3668612"/>
          </a:xfrm>
          <a:prstGeom prst="straightConnector1">
            <a:avLst/>
          </a:prstGeom>
          <a:noFill/>
          <a:ln cap="rnd" cmpd="sng" w="9525">
            <a:solidFill>
              <a:srgbClr val="0F2A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8" name="Google Shape;158;p8"/>
          <p:cNvCxnSpPr/>
          <p:nvPr/>
        </p:nvCxnSpPr>
        <p:spPr>
          <a:xfrm>
            <a:off x="13691212" y="4321327"/>
            <a:ext cx="39065" cy="3691890"/>
          </a:xfrm>
          <a:prstGeom prst="straightConnector1">
            <a:avLst/>
          </a:prstGeom>
          <a:noFill/>
          <a:ln cap="rnd" cmpd="sng" w="9525">
            <a:solidFill>
              <a:srgbClr val="0F2A3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9" name="Google Shape;159;p8"/>
          <p:cNvSpPr/>
          <p:nvPr/>
        </p:nvSpPr>
        <p:spPr>
          <a:xfrm rot="-7914474">
            <a:off x="12428141" y="-1311467"/>
            <a:ext cx="7518607" cy="4680333"/>
          </a:xfrm>
          <a:custGeom>
            <a:rect b="b" l="l" r="r" t="t"/>
            <a:pathLst>
              <a:path extrusionOk="0" h="4680333" w="7518607">
                <a:moveTo>
                  <a:pt x="0" y="0"/>
                </a:moveTo>
                <a:lnTo>
                  <a:pt x="7518607" y="0"/>
                </a:lnTo>
                <a:lnTo>
                  <a:pt x="7518607" y="4680334"/>
                </a:lnTo>
                <a:lnTo>
                  <a:pt x="0" y="46803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0" name="Google Shape;160;p8"/>
          <p:cNvGrpSpPr/>
          <p:nvPr/>
        </p:nvGrpSpPr>
        <p:grpSpPr>
          <a:xfrm>
            <a:off x="1028700" y="1021556"/>
            <a:ext cx="11557710" cy="3639345"/>
            <a:chOff x="0" y="-9525"/>
            <a:chExt cx="15410280" cy="4852460"/>
          </a:xfrm>
        </p:grpSpPr>
        <p:sp>
          <p:nvSpPr>
            <p:cNvPr id="161" name="Google Shape;161;p8"/>
            <p:cNvSpPr txBox="1"/>
            <p:nvPr/>
          </p:nvSpPr>
          <p:spPr>
            <a:xfrm>
              <a:off x="0" y="-9525"/>
              <a:ext cx="15410280" cy="38957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599">
                  <a:solidFill>
                    <a:srgbClr val="0F2A37"/>
                  </a:solidFill>
                  <a:latin typeface="Forum"/>
                  <a:ea typeface="Forum"/>
                  <a:cs typeface="Forum"/>
                  <a:sym typeface="Forum"/>
                </a:rPr>
                <a:t>РЕЗУЛЬТАТЫ НАШЕЙ ДЕЯТАЛЬНОСТИ:</a:t>
              </a:r>
              <a:endParaRPr/>
            </a:p>
          </p:txBody>
        </p:sp>
        <p:sp>
          <p:nvSpPr>
            <p:cNvPr id="162" name="Google Shape;162;p8"/>
            <p:cNvSpPr txBox="1"/>
            <p:nvPr/>
          </p:nvSpPr>
          <p:spPr>
            <a:xfrm>
              <a:off x="0" y="4102101"/>
              <a:ext cx="11203743" cy="7408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252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8"/>
          <p:cNvSpPr txBox="1"/>
          <p:nvPr/>
        </p:nvSpPr>
        <p:spPr>
          <a:xfrm>
            <a:off x="1028700" y="4960799"/>
            <a:ext cx="2262320" cy="9074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F2A37"/>
                </a:solidFill>
                <a:latin typeface="Arial"/>
                <a:ea typeface="Arial"/>
                <a:cs typeface="Arial"/>
                <a:sym typeface="Arial"/>
              </a:rPr>
              <a:t>Сплочение коллектива</a:t>
            </a:r>
            <a:endParaRPr/>
          </a:p>
        </p:txBody>
      </p:sp>
      <p:sp>
        <p:nvSpPr>
          <p:cNvPr id="164" name="Google Shape;164;p8"/>
          <p:cNvSpPr txBox="1"/>
          <p:nvPr/>
        </p:nvSpPr>
        <p:spPr>
          <a:xfrm>
            <a:off x="1028700" y="4283227"/>
            <a:ext cx="2262320" cy="571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0F2A37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65" name="Google Shape;165;p8"/>
          <p:cNvSpPr txBox="1"/>
          <p:nvPr/>
        </p:nvSpPr>
        <p:spPr>
          <a:xfrm>
            <a:off x="3795391" y="4978579"/>
            <a:ext cx="2262320" cy="1821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F2A37"/>
                </a:solidFill>
                <a:latin typeface="Arial"/>
                <a:ea typeface="Arial"/>
                <a:cs typeface="Arial"/>
                <a:sym typeface="Arial"/>
              </a:rPr>
              <a:t>Первый опыт записи музыкального альбома</a:t>
            </a:r>
            <a:endParaRPr/>
          </a:p>
        </p:txBody>
      </p:sp>
      <p:sp>
        <p:nvSpPr>
          <p:cNvPr id="166" name="Google Shape;166;p8"/>
          <p:cNvSpPr txBox="1"/>
          <p:nvPr/>
        </p:nvSpPr>
        <p:spPr>
          <a:xfrm>
            <a:off x="3795391" y="4283227"/>
            <a:ext cx="2262320" cy="571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0F2A37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67" name="Google Shape;167;p8"/>
          <p:cNvSpPr txBox="1"/>
          <p:nvPr/>
        </p:nvSpPr>
        <p:spPr>
          <a:xfrm>
            <a:off x="6599568" y="4819802"/>
            <a:ext cx="2372982" cy="2736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F2A37"/>
                </a:solidFill>
                <a:latin typeface="Arial"/>
                <a:ea typeface="Arial"/>
                <a:cs typeface="Arial"/>
                <a:sym typeface="Arial"/>
              </a:rPr>
              <a:t>Проведение творческого вечера для начинающих творческих людей</a:t>
            </a:r>
            <a:endParaRPr/>
          </a:p>
        </p:txBody>
      </p:sp>
      <p:sp>
        <p:nvSpPr>
          <p:cNvPr id="168" name="Google Shape;168;p8"/>
          <p:cNvSpPr txBox="1"/>
          <p:nvPr/>
        </p:nvSpPr>
        <p:spPr>
          <a:xfrm>
            <a:off x="6551943" y="4283227"/>
            <a:ext cx="2372982" cy="565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0F2A37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69" name="Google Shape;169;p8"/>
          <p:cNvSpPr txBox="1"/>
          <p:nvPr/>
        </p:nvSpPr>
        <p:spPr>
          <a:xfrm>
            <a:off x="9372600" y="4826202"/>
            <a:ext cx="4357677" cy="31934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F2A37"/>
                </a:solidFill>
                <a:latin typeface="Arial"/>
                <a:ea typeface="Arial"/>
                <a:cs typeface="Arial"/>
                <a:sym typeface="Arial"/>
              </a:rPr>
              <a:t>Первый опыт проведения данного мероприятия, новые эмоции и умения, которые понадобятся нам в будущем.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F2A3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8"/>
          <p:cNvSpPr txBox="1"/>
          <p:nvPr/>
        </p:nvSpPr>
        <p:spPr>
          <a:xfrm>
            <a:off x="9328773" y="4283227"/>
            <a:ext cx="4357677" cy="565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0F2A37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71" name="Google Shape;171;p8"/>
          <p:cNvSpPr txBox="1"/>
          <p:nvPr/>
        </p:nvSpPr>
        <p:spPr>
          <a:xfrm>
            <a:off x="13901727" y="4819802"/>
            <a:ext cx="4498637" cy="31934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F2A37"/>
                </a:solidFill>
                <a:latin typeface="Arial"/>
                <a:ea typeface="Arial"/>
                <a:cs typeface="Arial"/>
                <a:sym typeface="Arial"/>
              </a:rPr>
              <a:t>Начало совершенно нового пути для каждого участника группы, первые трудности и их разрешения, начало понимания как важна команда</a:t>
            </a:r>
            <a:endParaRPr/>
          </a:p>
        </p:txBody>
      </p:sp>
      <p:sp>
        <p:nvSpPr>
          <p:cNvPr id="172" name="Google Shape;172;p8"/>
          <p:cNvSpPr txBox="1"/>
          <p:nvPr/>
        </p:nvSpPr>
        <p:spPr>
          <a:xfrm>
            <a:off x="13901727" y="4179872"/>
            <a:ext cx="4498637" cy="565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0F2A37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2A37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"/>
          <p:cNvSpPr/>
          <p:nvPr/>
        </p:nvSpPr>
        <p:spPr>
          <a:xfrm>
            <a:off x="1284391" y="1534613"/>
            <a:ext cx="7546686" cy="7200944"/>
          </a:xfrm>
          <a:custGeom>
            <a:rect b="b" l="l" r="r" t="t"/>
            <a:pathLst>
              <a:path extrusionOk="0" h="5977891" w="6264910">
                <a:moveTo>
                  <a:pt x="3576320" y="342901"/>
                </a:moveTo>
                <a:cubicBezTo>
                  <a:pt x="4768850" y="509271"/>
                  <a:pt x="6264910" y="971551"/>
                  <a:pt x="5435600" y="3060701"/>
                </a:cubicBezTo>
                <a:cubicBezTo>
                  <a:pt x="4606290" y="5149851"/>
                  <a:pt x="2889250" y="5520691"/>
                  <a:pt x="2059940" y="5749291"/>
                </a:cubicBezTo>
                <a:cubicBezTo>
                  <a:pt x="1230630" y="5977891"/>
                  <a:pt x="256540" y="5434331"/>
                  <a:pt x="600710" y="4203701"/>
                </a:cubicBezTo>
                <a:cubicBezTo>
                  <a:pt x="901700" y="3126740"/>
                  <a:pt x="0" y="1772921"/>
                  <a:pt x="86360" y="886460"/>
                </a:cubicBezTo>
                <a:cubicBezTo>
                  <a:pt x="172720" y="0"/>
                  <a:pt x="2145030" y="142240"/>
                  <a:pt x="3576320" y="3429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5055" r="-25056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 txBox="1"/>
          <p:nvPr/>
        </p:nvSpPr>
        <p:spPr>
          <a:xfrm>
            <a:off x="9144000" y="5105400"/>
            <a:ext cx="8789408" cy="42129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7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07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Предоставление начинающим творческим людям самореализации, продвижения их творчества. А также много нового и интересного творческого опыта через творческие вечера и социокультурные мероприятия.</a:t>
            </a:r>
            <a:endParaRPr/>
          </a:p>
          <a:p>
            <a:pPr indent="0" lvl="0" marL="0" marR="0" rtl="0" algn="l">
              <a:lnSpc>
                <a:spcPct val="13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75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9"/>
          <p:cNvSpPr txBox="1"/>
          <p:nvPr/>
        </p:nvSpPr>
        <p:spPr>
          <a:xfrm>
            <a:off x="9144000" y="1912511"/>
            <a:ext cx="8257880" cy="2924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99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ЦЕННОСТНОЕ ПРЕДЛОЖЕНИЕ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BDCDD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"/>
          <p:cNvSpPr/>
          <p:nvPr/>
        </p:nvSpPr>
        <p:spPr>
          <a:xfrm rot="-1739433">
            <a:off x="11257563" y="-3827532"/>
            <a:ext cx="7998834" cy="10405430"/>
          </a:xfrm>
          <a:custGeom>
            <a:rect b="b" l="l" r="r" t="t"/>
            <a:pathLst>
              <a:path extrusionOk="0" h="10405430" w="7998834">
                <a:moveTo>
                  <a:pt x="0" y="0"/>
                </a:moveTo>
                <a:lnTo>
                  <a:pt x="7998834" y="0"/>
                </a:lnTo>
                <a:lnTo>
                  <a:pt x="7998834" y="10405430"/>
                </a:lnTo>
                <a:lnTo>
                  <a:pt x="0" y="10405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764" l="0" r="0" t="-176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0"/>
          <p:cNvSpPr/>
          <p:nvPr/>
        </p:nvSpPr>
        <p:spPr>
          <a:xfrm rot="-6460999">
            <a:off x="-222040" y="-5095622"/>
            <a:ext cx="5758981" cy="11575841"/>
          </a:xfrm>
          <a:custGeom>
            <a:rect b="b" l="l" r="r" t="t"/>
            <a:pathLst>
              <a:path extrusionOk="0" h="11575841" w="5758981">
                <a:moveTo>
                  <a:pt x="0" y="0"/>
                </a:moveTo>
                <a:lnTo>
                  <a:pt x="5758981" y="0"/>
                </a:lnTo>
                <a:lnTo>
                  <a:pt x="5758981" y="11575841"/>
                </a:lnTo>
                <a:lnTo>
                  <a:pt x="0" y="115758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2062806" y="-514557"/>
            <a:ext cx="13543213" cy="7265911"/>
          </a:xfrm>
          <a:custGeom>
            <a:rect b="b" l="l" r="r" t="t"/>
            <a:pathLst>
              <a:path extrusionOk="0" h="7821930" w="14579600">
                <a:moveTo>
                  <a:pt x="1446530" y="2216150"/>
                </a:moveTo>
                <a:cubicBezTo>
                  <a:pt x="2578100" y="0"/>
                  <a:pt x="6996430" y="2960370"/>
                  <a:pt x="8751570" y="1879600"/>
                </a:cubicBezTo>
                <a:cubicBezTo>
                  <a:pt x="11271250" y="328930"/>
                  <a:pt x="14579600" y="2044700"/>
                  <a:pt x="13321030" y="5191760"/>
                </a:cubicBezTo>
                <a:cubicBezTo>
                  <a:pt x="12679680" y="6795770"/>
                  <a:pt x="9763759" y="5523230"/>
                  <a:pt x="8426450" y="6164580"/>
                </a:cubicBezTo>
                <a:cubicBezTo>
                  <a:pt x="4964430" y="7821930"/>
                  <a:pt x="0" y="5048250"/>
                  <a:pt x="1446531" y="221615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7243" l="0" r="0" t="-2724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0"/>
          <p:cNvSpPr txBox="1"/>
          <p:nvPr/>
        </p:nvSpPr>
        <p:spPr>
          <a:xfrm>
            <a:off x="1266415" y="5972175"/>
            <a:ext cx="7780139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0F2A37"/>
                </a:solidFill>
                <a:latin typeface="Forum"/>
                <a:ea typeface="Forum"/>
                <a:cs typeface="Forum"/>
                <a:sym typeface="Forum"/>
              </a:rPr>
              <a:t>ЦЕЛЕВАЯ АУДИТОРИЯ:</a:t>
            </a:r>
            <a:endParaRPr/>
          </a:p>
        </p:txBody>
      </p:sp>
      <p:grpSp>
        <p:nvGrpSpPr>
          <p:cNvPr id="188" name="Google Shape;188;p10"/>
          <p:cNvGrpSpPr/>
          <p:nvPr/>
        </p:nvGrpSpPr>
        <p:grpSpPr>
          <a:xfrm>
            <a:off x="9771500" y="6126425"/>
            <a:ext cx="8172671" cy="4176848"/>
            <a:chOff x="0" y="-28575"/>
            <a:chExt cx="10896895" cy="5569131"/>
          </a:xfrm>
        </p:grpSpPr>
        <p:sp>
          <p:nvSpPr>
            <p:cNvPr id="189" name="Google Shape;189;p10"/>
            <p:cNvSpPr txBox="1"/>
            <p:nvPr/>
          </p:nvSpPr>
          <p:spPr>
            <a:xfrm>
              <a:off x="0" y="-28575"/>
              <a:ext cx="10896895" cy="5907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F2A37"/>
                  </a:solidFill>
                  <a:latin typeface="Arial"/>
                  <a:ea typeface="Arial"/>
                  <a:cs typeface="Arial"/>
                  <a:sym typeface="Arial"/>
                </a:rPr>
                <a:t> Мужчины и женщины от 18 до 35 лет</a:t>
              </a:r>
              <a:endParaRPr/>
            </a:p>
          </p:txBody>
        </p:sp>
        <p:sp>
          <p:nvSpPr>
            <p:cNvPr id="190" name="Google Shape;190;p10"/>
            <p:cNvSpPr txBox="1"/>
            <p:nvPr/>
          </p:nvSpPr>
          <p:spPr>
            <a:xfrm>
              <a:off x="0" y="883677"/>
              <a:ext cx="10896895" cy="46568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288764" lvl="1" marL="577530" marR="0" rtl="0" algn="l">
                <a:lnSpc>
                  <a:spcPct val="1300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F2A37"/>
                </a:buClr>
                <a:buSzPts val="2674"/>
                <a:buFont typeface="Arial"/>
                <a:buChar char="•"/>
              </a:pPr>
              <a:r>
                <a:rPr b="0" i="0" lang="en-US" sz="2674" u="none" cap="none" strike="noStrike">
                  <a:solidFill>
                    <a:srgbClr val="0F2A37"/>
                  </a:solidFill>
                  <a:latin typeface="Arial"/>
                  <a:ea typeface="Arial"/>
                  <a:cs typeface="Arial"/>
                  <a:sym typeface="Arial"/>
                </a:rPr>
                <a:t>Творческие люди, которые ищут самореализацию</a:t>
              </a:r>
              <a:endParaRPr/>
            </a:p>
            <a:p>
              <a:pPr indent="-288764" lvl="1" marL="577530" marR="0" rtl="0" algn="l">
                <a:lnSpc>
                  <a:spcPct val="1300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F2A37"/>
                </a:buClr>
                <a:buSzPts val="2674"/>
                <a:buFont typeface="Arial"/>
                <a:buChar char="•"/>
              </a:pPr>
              <a:r>
                <a:rPr b="0" i="0" lang="en-US" sz="2674" u="none" cap="none" strike="noStrike">
                  <a:solidFill>
                    <a:srgbClr val="0F2A37"/>
                  </a:solidFill>
                  <a:latin typeface="Arial"/>
                  <a:ea typeface="Arial"/>
                  <a:cs typeface="Arial"/>
                  <a:sym typeface="Arial"/>
                </a:rPr>
                <a:t>люди, которым интересно какое-либо творчество и они хотели бы начать им заниматься </a:t>
              </a:r>
              <a:endParaRPr/>
            </a:p>
            <a:p>
              <a:pPr indent="-288764" lvl="1" marL="577530" marR="0" rtl="0" algn="l">
                <a:lnSpc>
                  <a:spcPct val="1300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F2A37"/>
                </a:buClr>
                <a:buSzPts val="2674"/>
                <a:buFont typeface="Arial"/>
                <a:buChar char="•"/>
              </a:pPr>
              <a:r>
                <a:rPr b="0" i="0" lang="en-US" sz="2674" u="none" cap="none" strike="noStrike">
                  <a:solidFill>
                    <a:srgbClr val="0F2A37"/>
                  </a:solidFill>
                  <a:latin typeface="Arial"/>
                  <a:ea typeface="Arial"/>
                  <a:cs typeface="Arial"/>
                  <a:sym typeface="Arial"/>
                </a:rPr>
                <a:t>люди, интересующиеся поэзией, музыкой, живописью </a:t>
              </a:r>
              <a:endParaRPr/>
            </a:p>
            <a:p>
              <a:pPr indent="0" lvl="0" marL="0" marR="0" rtl="0" algn="l">
                <a:lnSpc>
                  <a:spcPct val="13002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674">
                <a:solidFill>
                  <a:srgbClr val="0F2A3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4B60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"/>
          <p:cNvSpPr/>
          <p:nvPr/>
        </p:nvSpPr>
        <p:spPr>
          <a:xfrm rot="1743691">
            <a:off x="11770034" y="4558093"/>
            <a:ext cx="6964299" cy="8229600"/>
          </a:xfrm>
          <a:custGeom>
            <a:rect b="b" l="l" r="r" t="t"/>
            <a:pathLst>
              <a:path extrusionOk="0" h="8229600" w="6964299">
                <a:moveTo>
                  <a:pt x="0" y="0"/>
                </a:moveTo>
                <a:lnTo>
                  <a:pt x="6964299" y="0"/>
                </a:lnTo>
                <a:lnTo>
                  <a:pt x="696429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1"/>
          <p:cNvSpPr/>
          <p:nvPr/>
        </p:nvSpPr>
        <p:spPr>
          <a:xfrm>
            <a:off x="-532113" y="-902608"/>
            <a:ext cx="6151626" cy="8229600"/>
          </a:xfrm>
          <a:custGeom>
            <a:rect b="b" l="l" r="r" t="t"/>
            <a:pathLst>
              <a:path extrusionOk="0" h="8229600" w="6151626">
                <a:moveTo>
                  <a:pt x="0" y="0"/>
                </a:moveTo>
                <a:lnTo>
                  <a:pt x="6151626" y="0"/>
                </a:lnTo>
                <a:lnTo>
                  <a:pt x="61516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1"/>
          <p:cNvSpPr txBox="1"/>
          <p:nvPr/>
        </p:nvSpPr>
        <p:spPr>
          <a:xfrm>
            <a:off x="6447686" y="858143"/>
            <a:ext cx="5615477" cy="919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БИЗНЕС-МОДЕЛЬ</a:t>
            </a:r>
            <a:endParaRPr/>
          </a:p>
        </p:txBody>
      </p:sp>
      <p:sp>
        <p:nvSpPr>
          <p:cNvPr id="198" name="Google Shape;198;p11"/>
          <p:cNvSpPr txBox="1"/>
          <p:nvPr/>
        </p:nvSpPr>
        <p:spPr>
          <a:xfrm>
            <a:off x="1679397" y="1977648"/>
            <a:ext cx="14453335" cy="7308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1) Краткое описание проекта: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Проект пытается раскрыть весь потенциал культуры и творчества, показать уникальность каждого стиха, каждой песни, а также он не оставит кого-либо равнодушным, каждый узнает для себя что-то новое.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2) Возможности: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Проблемы и решения: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Многие молодые люди пытаются самореализоваться в творчестве, мы поможем дать совет и совместно продвигать творчество не только коллектива, но и каждого из участников.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3) Конкуренты: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Прямые конкуренты: крупные сети 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Косвенные конкуренты: другие творческие проекты Екатеринбурга</a:t>
            </a:r>
            <a:endParaRPr/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4B60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"/>
          <p:cNvSpPr/>
          <p:nvPr/>
        </p:nvSpPr>
        <p:spPr>
          <a:xfrm rot="1743691">
            <a:off x="12650583" y="5606367"/>
            <a:ext cx="6964299" cy="8229600"/>
          </a:xfrm>
          <a:custGeom>
            <a:rect b="b" l="l" r="r" t="t"/>
            <a:pathLst>
              <a:path extrusionOk="0" h="8229600" w="6964299">
                <a:moveTo>
                  <a:pt x="0" y="0"/>
                </a:moveTo>
                <a:lnTo>
                  <a:pt x="6964299" y="0"/>
                </a:lnTo>
                <a:lnTo>
                  <a:pt x="696429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2"/>
          <p:cNvSpPr/>
          <p:nvPr/>
        </p:nvSpPr>
        <p:spPr>
          <a:xfrm>
            <a:off x="-1901857" y="-2160536"/>
            <a:ext cx="6151626" cy="8229600"/>
          </a:xfrm>
          <a:custGeom>
            <a:rect b="b" l="l" r="r" t="t"/>
            <a:pathLst>
              <a:path extrusionOk="0" h="8229600" w="6151626">
                <a:moveTo>
                  <a:pt x="0" y="0"/>
                </a:moveTo>
                <a:lnTo>
                  <a:pt x="6151626" y="0"/>
                </a:lnTo>
                <a:lnTo>
                  <a:pt x="61516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2"/>
          <p:cNvSpPr txBox="1"/>
          <p:nvPr/>
        </p:nvSpPr>
        <p:spPr>
          <a:xfrm>
            <a:off x="6447686" y="858143"/>
            <a:ext cx="5615477" cy="919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БИЗНЕС-МОДЕЛЬ</a:t>
            </a:r>
            <a:endParaRPr/>
          </a:p>
        </p:txBody>
      </p:sp>
      <p:sp>
        <p:nvSpPr>
          <p:cNvPr id="206" name="Google Shape;206;p12"/>
          <p:cNvSpPr txBox="1"/>
          <p:nvPr/>
        </p:nvSpPr>
        <p:spPr>
          <a:xfrm>
            <a:off x="1679397" y="1986548"/>
            <a:ext cx="15128367" cy="7620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3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4) Marketing &amp; sales: лэндинг</a:t>
            </a:r>
            <a:endParaRPr/>
          </a:p>
          <a:p>
            <a:pPr indent="0" lvl="0" marL="0" marR="0" rtl="0" algn="l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3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Продолжайте посещать творческие мероприятия для продвижения продуктов компании.</a:t>
            </a:r>
            <a:endParaRPr/>
          </a:p>
          <a:p>
            <a:pPr indent="0" lvl="0" marL="0" marR="0" rtl="0" algn="l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3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Получите больше от социальных сетей, в будущем мы планируем создать группы в социальных сетях</a:t>
            </a:r>
            <a:endParaRPr/>
          </a:p>
          <a:p>
            <a:pPr indent="0" lvl="0" marL="0" marR="0" rtl="0" algn="l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3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3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5) ФИНАНСОВЫЙ ПЛАН</a:t>
            </a:r>
            <a:endParaRPr/>
          </a:p>
          <a:p>
            <a:pPr indent="0" lvl="0" marL="0" marR="0" rtl="0" algn="l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3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Прогноз о нашей деятельности ежегодно.</a:t>
            </a:r>
            <a:endParaRPr/>
          </a:p>
          <a:p>
            <a:pPr indent="0" lvl="0" marL="0" marR="0" rtl="0" algn="l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3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Штатный план. Выпуск альбомов, а также продвижение другого творчества.</a:t>
            </a:r>
            <a:endParaRPr/>
          </a:p>
          <a:p>
            <a:pPr indent="0" lvl="0" marL="0" marR="0" rtl="0" algn="l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3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Отчет о прибылях и убытках (P&amp;L).</a:t>
            </a:r>
            <a:endParaRPr/>
          </a:p>
          <a:p>
            <a:pPr indent="0" lvl="0" marL="0" marR="0" rtl="0" algn="l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3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Планирование использовать средства.</a:t>
            </a:r>
            <a:endParaRPr/>
          </a:p>
          <a:p>
            <a:pPr indent="0" lvl="0" marL="0" marR="0" rtl="0" algn="l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3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3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6) Будущие продукты / услуги:</a:t>
            </a:r>
            <a:endParaRPr/>
          </a:p>
          <a:p>
            <a:pPr indent="0" lvl="0" marL="0" marR="0" rtl="0" algn="l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3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Мерч, работа в сфере музыки, благотворительные пожертвования .</a:t>
            </a:r>
            <a:endParaRPr/>
          </a:p>
          <a:p>
            <a:pPr indent="0" lvl="0" marL="0" marR="0" rtl="0" algn="ctr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3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BDCDD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"/>
          <p:cNvSpPr/>
          <p:nvPr/>
        </p:nvSpPr>
        <p:spPr>
          <a:xfrm rot="2483111">
            <a:off x="15183806" y="4858923"/>
            <a:ext cx="8681321" cy="7802337"/>
          </a:xfrm>
          <a:custGeom>
            <a:rect b="b" l="l" r="r" t="t"/>
            <a:pathLst>
              <a:path extrusionOk="0" h="7802337" w="8681321">
                <a:moveTo>
                  <a:pt x="0" y="0"/>
                </a:moveTo>
                <a:lnTo>
                  <a:pt x="8681321" y="0"/>
                </a:lnTo>
                <a:lnTo>
                  <a:pt x="8681321" y="7802337"/>
                </a:lnTo>
                <a:lnTo>
                  <a:pt x="0" y="78023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"/>
          <p:cNvSpPr/>
          <p:nvPr/>
        </p:nvSpPr>
        <p:spPr>
          <a:xfrm>
            <a:off x="10259281" y="6010480"/>
            <a:ext cx="7288216" cy="7315650"/>
          </a:xfrm>
          <a:custGeom>
            <a:rect b="b" l="l" r="r" t="t"/>
            <a:pathLst>
              <a:path extrusionOk="0" h="7315650" w="7288216">
                <a:moveTo>
                  <a:pt x="0" y="0"/>
                </a:moveTo>
                <a:lnTo>
                  <a:pt x="7288216" y="0"/>
                </a:lnTo>
                <a:lnTo>
                  <a:pt x="7288216" y="7315650"/>
                </a:lnTo>
                <a:lnTo>
                  <a:pt x="0" y="7315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1028700" y="1044803"/>
            <a:ext cx="7487800" cy="2562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>
                <a:solidFill>
                  <a:srgbClr val="0F2A37"/>
                </a:solidFill>
                <a:latin typeface="Forum"/>
                <a:ea typeface="Forum"/>
                <a:cs typeface="Forum"/>
                <a:sym typeface="Forum"/>
              </a:rPr>
              <a:t>Для реализации нашего проекта, нам необходимо</a:t>
            </a:r>
            <a:endParaRPr/>
          </a:p>
        </p:txBody>
      </p:sp>
      <p:grpSp>
        <p:nvGrpSpPr>
          <p:cNvPr id="214" name="Google Shape;214;p13"/>
          <p:cNvGrpSpPr/>
          <p:nvPr/>
        </p:nvGrpSpPr>
        <p:grpSpPr>
          <a:xfrm>
            <a:off x="1028700" y="4356953"/>
            <a:ext cx="8495366" cy="3656949"/>
            <a:chOff x="0" y="-9525"/>
            <a:chExt cx="11327154" cy="4875932"/>
          </a:xfrm>
        </p:grpSpPr>
        <p:sp>
          <p:nvSpPr>
            <p:cNvPr id="215" name="Google Shape;215;p13"/>
            <p:cNvSpPr txBox="1"/>
            <p:nvPr/>
          </p:nvSpPr>
          <p:spPr>
            <a:xfrm>
              <a:off x="0" y="-9525"/>
              <a:ext cx="11327154" cy="19526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599">
                  <a:solidFill>
                    <a:srgbClr val="0F2A37"/>
                  </a:solidFill>
                  <a:latin typeface="Forum"/>
                  <a:ea typeface="Forum"/>
                  <a:cs typeface="Forum"/>
                  <a:sym typeface="Forum"/>
                </a:rPr>
                <a:t>51000 рублей</a:t>
              </a:r>
              <a:endParaRPr/>
            </a:p>
          </p:txBody>
        </p:sp>
        <p:sp>
          <p:nvSpPr>
            <p:cNvPr id="216" name="Google Shape;216;p13"/>
            <p:cNvSpPr txBox="1"/>
            <p:nvPr/>
          </p:nvSpPr>
          <p:spPr>
            <a:xfrm>
              <a:off x="0" y="2195745"/>
              <a:ext cx="11327154" cy="12003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F2A37"/>
                  </a:solidFill>
                  <a:latin typeface="Arial"/>
                  <a:ea typeface="Arial"/>
                  <a:cs typeface="Arial"/>
                  <a:sym typeface="Arial"/>
                </a:rPr>
                <a:t>деньги пойдут на ремонт, оборудование для съемок и мебель</a:t>
              </a:r>
              <a:endParaRPr/>
            </a:p>
          </p:txBody>
        </p:sp>
        <p:sp>
          <p:nvSpPr>
            <p:cNvPr id="217" name="Google Shape;217;p13"/>
            <p:cNvSpPr txBox="1"/>
            <p:nvPr/>
          </p:nvSpPr>
          <p:spPr>
            <a:xfrm>
              <a:off x="0" y="3837072"/>
              <a:ext cx="11327154" cy="1029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0F2A37"/>
                  </a:solidFill>
                  <a:latin typeface="Arial"/>
                  <a:ea typeface="Arial"/>
                  <a:cs typeface="Arial"/>
                  <a:sym typeface="Arial"/>
                </a:rPr>
                <a:t>После мы планируем зарабатывать деньги на мерче, донатах, ...</a:t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Ноут</dc:creator>
</cp:coreProperties>
</file>