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Raleway Medium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0" roundtripDataSignature="AMtx7mio5EDvRcun1u2ZWcvf7yonQB5r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RalewayMedium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Medium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Medium-boldItalic.fntdata"/><Relationship Id="rId30" Type="http://schemas.openxmlformats.org/officeDocument/2006/relationships/font" Target="fonts/RalewayMedium-italic.fntdata"/><Relationship Id="rId11" Type="http://schemas.openxmlformats.org/officeDocument/2006/relationships/slide" Target="slides/slide5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4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7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6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9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8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1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10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jpg"/><Relationship Id="rId4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142350" y="1345375"/>
            <a:ext cx="45594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“Чистый пес” - устройство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для мытья собак</a:t>
            </a:r>
            <a:endParaRPr sz="3100"/>
          </a:p>
        </p:txBody>
      </p:sp>
      <p:sp>
        <p:nvSpPr>
          <p:cNvPr id="105" name="Google Shape;105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1157150"/>
            <a:ext cx="3472900" cy="272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4" name="Google Shape;12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973925" y="620413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8" name="Google Shape;128;p2"/>
          <p:cNvGrpSpPr/>
          <p:nvPr/>
        </p:nvGrpSpPr>
        <p:grpSpPr>
          <a:xfrm>
            <a:off x="1170863" y="417925"/>
            <a:ext cx="4728304" cy="97200"/>
            <a:chOff x="0" y="692501"/>
            <a:chExt cx="2624940" cy="97200"/>
          </a:xfrm>
        </p:grpSpPr>
        <p:sp>
          <p:nvSpPr>
            <p:cNvPr id="129" name="Google Shape;129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4" name="Google Shape;134;p2"/>
          <p:cNvSpPr/>
          <p:nvPr/>
        </p:nvSpPr>
        <p:spPr>
          <a:xfrm>
            <a:off x="-37459" y="478625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5" name="Google Shape;13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350" y="1392450"/>
            <a:ext cx="6517535" cy="351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"/>
          <p:cNvSpPr txBox="1"/>
          <p:nvPr/>
        </p:nvSpPr>
        <p:spPr>
          <a:xfrm>
            <a:off x="45350" y="4786250"/>
            <a:ext cx="357900" cy="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2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1374267" y="582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530725" y="1375588"/>
            <a:ext cx="7907400" cy="7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Наша целевая </a:t>
            </a: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аудитория</a:t>
            </a: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 - это хозяева собак, проживающие в квартирах.</a:t>
            </a:r>
            <a:endParaRPr sz="16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Дополнительно: </a:t>
            </a: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вет. клиники, приюты и </a:t>
            </a:r>
            <a:r>
              <a:rPr lang="ru" sz="1600">
                <a:latin typeface="Raleway Medium"/>
                <a:ea typeface="Raleway Medium"/>
                <a:cs typeface="Raleway Medium"/>
                <a:sym typeface="Raleway Medium"/>
              </a:rPr>
              <a:t>кинологи.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725" y="2353600"/>
            <a:ext cx="3723325" cy="233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9925" y="2353600"/>
            <a:ext cx="3348552" cy="233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>
            <p:ph type="title"/>
          </p:nvPr>
        </p:nvSpPr>
        <p:spPr>
          <a:xfrm>
            <a:off x="1520642" y="582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 txBox="1"/>
          <p:nvPr>
            <p:ph idx="1" type="body"/>
          </p:nvPr>
        </p:nvSpPr>
        <p:spPr>
          <a:xfrm>
            <a:off x="47650" y="1020550"/>
            <a:ext cx="5532300" cy="19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Raleway Medium"/>
              <a:buAutoNum type="arabicPeriod"/>
            </a:pPr>
            <a:r>
              <a:rPr lang="ru" sz="1800">
                <a:latin typeface="Raleway Medium"/>
                <a:ea typeface="Raleway Medium"/>
                <a:cs typeface="Raleway Medium"/>
                <a:sym typeface="Raleway Medium"/>
              </a:rPr>
              <a:t>Грязная ванна</a:t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 Medium"/>
              <a:buAutoNum type="arabicPeriod"/>
            </a:pPr>
            <a:r>
              <a:rPr lang="ru" sz="1800">
                <a:latin typeface="Raleway Medium"/>
                <a:ea typeface="Raleway Medium"/>
                <a:cs typeface="Raleway Medium"/>
                <a:sym typeface="Raleway Medium"/>
              </a:rPr>
              <a:t>Мытье собаки - времязатратное занятие</a:t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 Medium"/>
              <a:buAutoNum type="arabicPeriod"/>
            </a:pPr>
            <a:r>
              <a:rPr lang="ru" sz="1800">
                <a:latin typeface="Raleway Medium"/>
                <a:ea typeface="Raleway Medium"/>
                <a:cs typeface="Raleway Medium"/>
                <a:sym typeface="Raleway Medium"/>
              </a:rPr>
              <a:t>Не все питомцы послушно идут в ванну</a:t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4"/>
          <p:cNvPicPr preferRelativeResize="0"/>
          <p:nvPr/>
        </p:nvPicPr>
        <p:blipFill rotWithShape="1">
          <a:blip r:embed="rId4">
            <a:alphaModFix/>
          </a:blip>
          <a:srcRect b="0" l="4070" r="-4070" t="0"/>
          <a:stretch/>
        </p:blipFill>
        <p:spPr>
          <a:xfrm>
            <a:off x="5277338" y="285650"/>
            <a:ext cx="3321236" cy="221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3627" y="2599600"/>
            <a:ext cx="3169185" cy="238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9325" y="2741078"/>
            <a:ext cx="4188948" cy="221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"/>
          <p:cNvSpPr txBox="1"/>
          <p:nvPr>
            <p:ph type="title"/>
          </p:nvPr>
        </p:nvSpPr>
        <p:spPr>
          <a:xfrm>
            <a:off x="1393767" y="582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5" name="Google Shape;175;p5"/>
          <p:cNvSpPr txBox="1"/>
          <p:nvPr>
            <p:ph idx="1" type="body"/>
          </p:nvPr>
        </p:nvSpPr>
        <p:spPr>
          <a:xfrm>
            <a:off x="4572000" y="1161913"/>
            <a:ext cx="3939900" cy="42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Arial"/>
                <a:ea typeface="Arial"/>
                <a:cs typeface="Arial"/>
                <a:sym typeface="Arial"/>
              </a:rPr>
              <a:t>Устройство, которое обладает полным функционалом, чтобы быстро и качественно помыть, высушить и при надобности расчесать вашего питомца без помощи человека.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Arial"/>
                <a:ea typeface="Arial"/>
                <a:cs typeface="Arial"/>
                <a:sym typeface="Arial"/>
              </a:rPr>
              <a:t>Должно стоять у входа в квартиру, чтобы грязь осталась лишь у порога.</a:t>
            </a:r>
            <a:endParaRPr b="1"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3" name="Google Shape;18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825" y="1470675"/>
            <a:ext cx="3531049" cy="3052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/>
          <p:nvPr>
            <p:ph type="title"/>
          </p:nvPr>
        </p:nvSpPr>
        <p:spPr>
          <a:xfrm>
            <a:off x="662100" y="238726"/>
            <a:ext cx="768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ЦЕННОСТЬ, ЦЕННОСТНОЕ ПРЕДЛОЖЕНИЕ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12" y="1004100"/>
            <a:ext cx="8477366" cy="388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5" name="Google Shape;20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8867" y="90838"/>
            <a:ext cx="2535506" cy="168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075" y="1848806"/>
            <a:ext cx="8635777" cy="2972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456826" y="3039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8"/>
          <p:cNvSpPr txBox="1"/>
          <p:nvPr/>
        </p:nvSpPr>
        <p:spPr>
          <a:xfrm>
            <a:off x="674369" y="2311013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8"/>
          <p:cNvSpPr txBox="1"/>
          <p:nvPr>
            <p:ph type="title"/>
          </p:nvPr>
        </p:nvSpPr>
        <p:spPr>
          <a:xfrm>
            <a:off x="456825" y="2349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9073" y="1321299"/>
            <a:ext cx="5706653" cy="218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4012" y="3502125"/>
            <a:ext cx="2476475" cy="1029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0475" y="3502125"/>
            <a:ext cx="2785058" cy="102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5050" y="103150"/>
            <a:ext cx="2415824" cy="14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8175" y="1269988"/>
            <a:ext cx="2415818" cy="208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8"/>
          <p:cNvSpPr txBox="1"/>
          <p:nvPr/>
        </p:nvSpPr>
        <p:spPr>
          <a:xfrm>
            <a:off x="294750" y="3537075"/>
            <a:ext cx="2181300" cy="13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Font typeface="Raleway"/>
              <a:buChar char="+"/>
            </a:pPr>
            <a:r>
              <a:rPr b="1" lang="ru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Многофункциональность, применение технологий</a:t>
            </a:r>
            <a:endParaRPr b="1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400"/>
              <a:buFont typeface="Raleway"/>
              <a:buChar char="-"/>
            </a:pPr>
            <a:r>
              <a:rPr b="1" lang="ru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Немобильность</a:t>
            </a:r>
            <a:endParaRPr b="1">
              <a:solidFill>
                <a:srgbClr val="FD49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p8"/>
          <p:cNvSpPr txBox="1"/>
          <p:nvPr/>
        </p:nvSpPr>
        <p:spPr>
          <a:xfrm>
            <a:off x="1292925" y="854238"/>
            <a:ext cx="4863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4468151" y="161425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9"/>
          <p:cNvSpPr txBox="1"/>
          <p:nvPr>
            <p:ph type="title"/>
          </p:nvPr>
        </p:nvSpPr>
        <p:spPr>
          <a:xfrm>
            <a:off x="4383126" y="1354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9"/>
          <p:cNvPicPr preferRelativeResize="0"/>
          <p:nvPr/>
        </p:nvPicPr>
        <p:blipFill rotWithShape="1">
          <a:blip r:embed="rId3">
            <a:alphaModFix/>
          </a:blip>
          <a:srcRect b="19700" l="0" r="0" t="-19699"/>
          <a:stretch/>
        </p:blipFill>
        <p:spPr>
          <a:xfrm>
            <a:off x="658250" y="-372475"/>
            <a:ext cx="7827475" cy="508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"/>
          <p:cNvSpPr txBox="1"/>
          <p:nvPr>
            <p:ph type="title"/>
          </p:nvPr>
        </p:nvSpPr>
        <p:spPr>
          <a:xfrm>
            <a:off x="315967" y="744169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0" name="Google Shape;250;p10"/>
          <p:cNvPicPr preferRelativeResize="0"/>
          <p:nvPr/>
        </p:nvPicPr>
        <p:blipFill rotWithShape="1">
          <a:blip r:embed="rId3">
            <a:alphaModFix/>
          </a:blip>
          <a:srcRect b="22833" l="0" r="0" t="0"/>
          <a:stretch/>
        </p:blipFill>
        <p:spPr>
          <a:xfrm>
            <a:off x="5299312" y="2088575"/>
            <a:ext cx="2712624" cy="2714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0"/>
          <p:cNvSpPr txBox="1"/>
          <p:nvPr/>
        </p:nvSpPr>
        <p:spPr>
          <a:xfrm>
            <a:off x="266175" y="1891288"/>
            <a:ext cx="47553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aleway"/>
              <a:buAutoNum type="arabicPeriod"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Сформировали идею и концепцию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aleway"/>
              <a:buAutoNum type="arabicPeriod"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Провели опрос и экспертное интервью (проблема)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aleway"/>
              <a:buAutoNum type="arabicPeriod"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Исследовали рынок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aleway"/>
              <a:buAutoNum type="arabicPeriod"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Есть сравнительный анализ себя и основных / косвенных конкурентов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aleway"/>
              <a:buAutoNum type="arabicPeriod"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Посчитали юнит-экономику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aleway"/>
              <a:buAutoNum type="arabicPeriod"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Создали сайт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aleway"/>
              <a:buAutoNum type="arabicPeriod"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Тестируем рекламу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2" name="Google Shape;252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9000" y="234288"/>
            <a:ext cx="3493250" cy="16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"/>
          <p:cNvSpPr txBox="1"/>
          <p:nvPr>
            <p:ph type="title"/>
          </p:nvPr>
        </p:nvSpPr>
        <p:spPr>
          <a:xfrm>
            <a:off x="2120367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8" name="Google Shape;258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4" name="Google Shape;26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00" y="665275"/>
            <a:ext cx="7683276" cy="441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"/>
          <p:cNvSpPr txBox="1"/>
          <p:nvPr>
            <p:ph type="title"/>
          </p:nvPr>
        </p:nvSpPr>
        <p:spPr>
          <a:xfrm>
            <a:off x="2819873" y="342900"/>
            <a:ext cx="32772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600">
                <a:solidFill>
                  <a:schemeClr val="dk1"/>
                </a:solidFill>
              </a:rPr>
              <a:t>ПЛАНЫ РАЗВИТИЯ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270" name="Google Shape;270;p12"/>
          <p:cNvSpPr txBox="1"/>
          <p:nvPr>
            <p:ph idx="1" type="body"/>
          </p:nvPr>
        </p:nvSpPr>
        <p:spPr>
          <a:xfrm>
            <a:off x="1070650" y="1030400"/>
            <a:ext cx="7973700" cy="15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</a:rPr>
              <a:t>О</a:t>
            </a:r>
            <a:r>
              <a:rPr lang="ru" sz="1700">
                <a:solidFill>
                  <a:srgbClr val="132C40"/>
                </a:solidFill>
              </a:rPr>
              <a:t>сновные укрупненные задачи :</a:t>
            </a:r>
            <a:endParaRPr sz="17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1) </a:t>
            </a:r>
            <a:r>
              <a:rPr lang="ru" sz="1500">
                <a:solidFill>
                  <a:srgbClr val="132C40"/>
                </a:solidFill>
              </a:rPr>
              <a:t>Найти промышленных партнеров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2) </a:t>
            </a:r>
            <a:r>
              <a:rPr lang="ru" sz="1500">
                <a:solidFill>
                  <a:srgbClr val="132C40"/>
                </a:solidFill>
              </a:rPr>
              <a:t>Найти партнеров по 3D-принтеру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3) </a:t>
            </a:r>
            <a:r>
              <a:rPr lang="ru" sz="1500">
                <a:solidFill>
                  <a:srgbClr val="132C40"/>
                </a:solidFill>
              </a:rPr>
              <a:t>Разработка улучшенного сайта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4) </a:t>
            </a:r>
            <a:r>
              <a:rPr lang="ru" sz="1500">
                <a:solidFill>
                  <a:srgbClr val="132C40"/>
                </a:solidFill>
              </a:rPr>
              <a:t>Получить деньги на складское помещение</a:t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71" name="Google Shape;271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7" name="Google Shape;277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4463" y="2852862"/>
            <a:ext cx="3213250" cy="2140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0650" y="2852187"/>
            <a:ext cx="3213252" cy="2142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3"/>
          <p:cNvSpPr txBox="1"/>
          <p:nvPr>
            <p:ph type="title"/>
          </p:nvPr>
        </p:nvSpPr>
        <p:spPr>
          <a:xfrm>
            <a:off x="2368392" y="6234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4" name="Google Shape;284;p13"/>
          <p:cNvSpPr txBox="1"/>
          <p:nvPr>
            <p:ph idx="1" type="body"/>
          </p:nvPr>
        </p:nvSpPr>
        <p:spPr>
          <a:xfrm>
            <a:off x="329250" y="2065627"/>
            <a:ext cx="3788700" cy="12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100">
                <a:solidFill>
                  <a:srgbClr val="132C40"/>
                </a:solidFill>
              </a:rPr>
              <a:t>Демиденко Дарья</a:t>
            </a:r>
            <a:endParaRPr sz="2100">
              <a:solidFill>
                <a:srgbClr val="132C40"/>
              </a:solidFill>
            </a:endParaRPr>
          </a:p>
          <a:p>
            <a:pPr indent="-20320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100">
                <a:solidFill>
                  <a:srgbClr val="132C40"/>
                </a:solidFill>
              </a:rPr>
              <a:t> </a:t>
            </a:r>
            <a:endParaRPr sz="2100">
              <a:solidFill>
                <a:srgbClr val="132C40"/>
              </a:solidFill>
            </a:endParaRPr>
          </a:p>
          <a:p>
            <a:pPr indent="-20320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Лидер ID</a:t>
            </a:r>
            <a:endParaRPr b="1"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4931693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3"/>
          <p:cNvSpPr txBox="1"/>
          <p:nvPr/>
        </p:nvSpPr>
        <p:spPr>
          <a:xfrm>
            <a:off x="-5081" y="488935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3" name="Google Shape;2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55500" y="1555196"/>
            <a:ext cx="3218776" cy="321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