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hFSqd2FsgZbdw7vyStcih/9MsC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1.xml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5.png"/><Relationship Id="rId4" Type="http://schemas.openxmlformats.org/officeDocument/2006/relationships/image" Target="../media/image17.jpg"/><Relationship Id="rId5" Type="http://schemas.openxmlformats.org/officeDocument/2006/relationships/image" Target="../media/image16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figma.com/file/vM9GY1Y1zckNOKVcEFgP7P/Untitled?type=design&amp;node-id=0-1&amp;mode=design" TargetMode="External"/><Relationship Id="rId4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6.png"/><Relationship Id="rId4" Type="http://schemas.openxmlformats.org/officeDocument/2006/relationships/image" Target="../media/image39.png"/><Relationship Id="rId5" Type="http://schemas.openxmlformats.org/officeDocument/2006/relationships/image" Target="../media/image47.png"/><Relationship Id="rId6" Type="http://schemas.openxmlformats.org/officeDocument/2006/relationships/image" Target="../media/image29.png"/><Relationship Id="rId7" Type="http://schemas.openxmlformats.org/officeDocument/2006/relationships/image" Target="../media/image38.pn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68.png"/><Relationship Id="rId42" Type="http://schemas.openxmlformats.org/officeDocument/2006/relationships/image" Target="../media/image71.png"/><Relationship Id="rId41" Type="http://schemas.openxmlformats.org/officeDocument/2006/relationships/image" Target="../media/image63.png"/><Relationship Id="rId44" Type="http://schemas.openxmlformats.org/officeDocument/2006/relationships/image" Target="../media/image73.png"/><Relationship Id="rId43" Type="http://schemas.openxmlformats.org/officeDocument/2006/relationships/image" Target="../media/image69.png"/><Relationship Id="rId46" Type="http://schemas.openxmlformats.org/officeDocument/2006/relationships/image" Target="../media/image72.png"/><Relationship Id="rId45" Type="http://schemas.openxmlformats.org/officeDocument/2006/relationships/image" Target="../media/image74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image" Target="../media/image33.png"/><Relationship Id="rId9" Type="http://schemas.openxmlformats.org/officeDocument/2006/relationships/image" Target="../media/image32.png"/><Relationship Id="rId48" Type="http://schemas.openxmlformats.org/officeDocument/2006/relationships/hyperlink" Target="https://vk.com/vortexyopta" TargetMode="External"/><Relationship Id="rId47" Type="http://schemas.openxmlformats.org/officeDocument/2006/relationships/image" Target="../media/image65.png"/><Relationship Id="rId49" Type="http://schemas.openxmlformats.org/officeDocument/2006/relationships/hyperlink" Target="https://vk.com/tebeneckajyt" TargetMode="External"/><Relationship Id="rId5" Type="http://schemas.openxmlformats.org/officeDocument/2006/relationships/image" Target="../media/image23.png"/><Relationship Id="rId6" Type="http://schemas.openxmlformats.org/officeDocument/2006/relationships/image" Target="../media/image26.png"/><Relationship Id="rId7" Type="http://schemas.openxmlformats.org/officeDocument/2006/relationships/image" Target="../media/image28.png"/><Relationship Id="rId8" Type="http://schemas.openxmlformats.org/officeDocument/2006/relationships/image" Target="../media/image30.png"/><Relationship Id="rId31" Type="http://schemas.openxmlformats.org/officeDocument/2006/relationships/image" Target="../media/image56.png"/><Relationship Id="rId30" Type="http://schemas.openxmlformats.org/officeDocument/2006/relationships/image" Target="../media/image52.png"/><Relationship Id="rId33" Type="http://schemas.openxmlformats.org/officeDocument/2006/relationships/image" Target="../media/image59.png"/><Relationship Id="rId32" Type="http://schemas.openxmlformats.org/officeDocument/2006/relationships/image" Target="../media/image58.png"/><Relationship Id="rId35" Type="http://schemas.openxmlformats.org/officeDocument/2006/relationships/image" Target="../media/image53.png"/><Relationship Id="rId34" Type="http://schemas.openxmlformats.org/officeDocument/2006/relationships/image" Target="../media/image57.png"/><Relationship Id="rId37" Type="http://schemas.openxmlformats.org/officeDocument/2006/relationships/image" Target="../media/image61.png"/><Relationship Id="rId36" Type="http://schemas.openxmlformats.org/officeDocument/2006/relationships/image" Target="../media/image62.png"/><Relationship Id="rId39" Type="http://schemas.openxmlformats.org/officeDocument/2006/relationships/image" Target="../media/image67.png"/><Relationship Id="rId38" Type="http://schemas.openxmlformats.org/officeDocument/2006/relationships/image" Target="../media/image60.png"/><Relationship Id="rId20" Type="http://schemas.openxmlformats.org/officeDocument/2006/relationships/image" Target="../media/image45.png"/><Relationship Id="rId22" Type="http://schemas.openxmlformats.org/officeDocument/2006/relationships/image" Target="../media/image51.png"/><Relationship Id="rId21" Type="http://schemas.openxmlformats.org/officeDocument/2006/relationships/image" Target="../media/image46.png"/><Relationship Id="rId24" Type="http://schemas.openxmlformats.org/officeDocument/2006/relationships/image" Target="../media/image55.png"/><Relationship Id="rId23" Type="http://schemas.openxmlformats.org/officeDocument/2006/relationships/image" Target="../media/image64.png"/><Relationship Id="rId26" Type="http://schemas.openxmlformats.org/officeDocument/2006/relationships/image" Target="../media/image49.png"/><Relationship Id="rId25" Type="http://schemas.openxmlformats.org/officeDocument/2006/relationships/image" Target="../media/image54.png"/><Relationship Id="rId28" Type="http://schemas.openxmlformats.org/officeDocument/2006/relationships/image" Target="../media/image70.png"/><Relationship Id="rId27" Type="http://schemas.openxmlformats.org/officeDocument/2006/relationships/image" Target="../media/image48.png"/><Relationship Id="rId29" Type="http://schemas.openxmlformats.org/officeDocument/2006/relationships/image" Target="../media/image50.png"/><Relationship Id="rId50" Type="http://schemas.openxmlformats.org/officeDocument/2006/relationships/hyperlink" Target="https://vk.com/gulia_16" TargetMode="External"/><Relationship Id="rId11" Type="http://schemas.openxmlformats.org/officeDocument/2006/relationships/image" Target="../media/image40.png"/><Relationship Id="rId10" Type="http://schemas.openxmlformats.org/officeDocument/2006/relationships/image" Target="../media/image27.png"/><Relationship Id="rId13" Type="http://schemas.openxmlformats.org/officeDocument/2006/relationships/image" Target="../media/image37.png"/><Relationship Id="rId12" Type="http://schemas.openxmlformats.org/officeDocument/2006/relationships/image" Target="../media/image44.png"/><Relationship Id="rId15" Type="http://schemas.openxmlformats.org/officeDocument/2006/relationships/image" Target="../media/image31.png"/><Relationship Id="rId14" Type="http://schemas.openxmlformats.org/officeDocument/2006/relationships/image" Target="../media/image34.png"/><Relationship Id="rId17" Type="http://schemas.openxmlformats.org/officeDocument/2006/relationships/image" Target="../media/image43.png"/><Relationship Id="rId16" Type="http://schemas.openxmlformats.org/officeDocument/2006/relationships/image" Target="../media/image36.png"/><Relationship Id="rId19" Type="http://schemas.openxmlformats.org/officeDocument/2006/relationships/image" Target="../media/image41.png"/><Relationship Id="rId18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800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</a:t>
            </a:r>
            <a:r>
              <a:rPr b="1" lang="ru-RU" sz="3638">
                <a:solidFill>
                  <a:schemeClr val="lt1"/>
                </a:solidFill>
              </a:rPr>
              <a:t>ЕРАТОР ПГУ </a:t>
            </a: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lang="ru-RU" sz="3638">
                <a:solidFill>
                  <a:schemeClr val="lt1"/>
                </a:solidFill>
              </a:rPr>
              <a:t>“Стилистико”-платформа с наглядным образами модой всех времён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</a:t>
            </a: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endParaRPr/>
          </a:p>
        </p:txBody>
      </p:sp>
      <p:pic>
        <p:nvPicPr>
          <p:cNvPr id="133" name="Google Shape;13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7050" y="2375669"/>
            <a:ext cx="3416050" cy="341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"/>
          <p:cNvSpPr txBox="1"/>
          <p:nvPr/>
        </p:nvSpPr>
        <p:spPr>
          <a:xfrm>
            <a:off x="360050" y="2086650"/>
            <a:ext cx="61014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chemeClr val="accent1"/>
                </a:solidFill>
              </a:rPr>
              <a:t>Поиск трендовых идей для новых коллекций одежды у дизайнеров-фрилансеров и компаний-производителей одежды </a:t>
            </a:r>
            <a:endParaRPr b="1" sz="30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pic>
        <p:nvPicPr>
          <p:cNvPr id="140" name="Google Shape;14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6575" y="2000111"/>
            <a:ext cx="4072625" cy="407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"/>
          <p:cNvSpPr txBox="1"/>
          <p:nvPr/>
        </p:nvSpPr>
        <p:spPr>
          <a:xfrm>
            <a:off x="360050" y="1721575"/>
            <a:ext cx="6509700" cy="47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chemeClr val="accent1"/>
                </a:solidFill>
              </a:rPr>
              <a:t>ПОТРЕБНОСТИ ДИЗАЙНЕРОВ ОДЕЖДЫ:</a:t>
            </a:r>
            <a:endParaRPr b="1" sz="3000">
              <a:solidFill>
                <a:schemeClr val="accent1"/>
              </a:solidFill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Char char="★"/>
            </a:pPr>
            <a:r>
              <a:rPr b="1" lang="ru-RU" sz="3200">
                <a:solidFill>
                  <a:schemeClr val="accent1"/>
                </a:solidFill>
              </a:rPr>
              <a:t>Поиск в</a:t>
            </a:r>
            <a:r>
              <a:rPr b="1" lang="ru-RU" sz="3200">
                <a:solidFill>
                  <a:schemeClr val="accent1"/>
                </a:solidFill>
              </a:rPr>
              <a:t>дохновения</a:t>
            </a:r>
            <a:endParaRPr b="1" sz="3200">
              <a:solidFill>
                <a:schemeClr val="accent1"/>
              </a:solidFill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Char char="★"/>
            </a:pPr>
            <a:r>
              <a:rPr b="1" lang="ru-RU" sz="3200">
                <a:solidFill>
                  <a:schemeClr val="accent1"/>
                </a:solidFill>
              </a:rPr>
              <a:t>Сообщество дизайнеров</a:t>
            </a:r>
            <a:endParaRPr b="1" sz="3200">
              <a:solidFill>
                <a:schemeClr val="accent1"/>
              </a:solidFill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Char char="★"/>
            </a:pPr>
            <a:r>
              <a:rPr b="1" lang="ru-RU" sz="3200">
                <a:solidFill>
                  <a:schemeClr val="accent1"/>
                </a:solidFill>
              </a:rPr>
              <a:t>Развитие бизнеса</a:t>
            </a:r>
            <a:endParaRPr b="1" sz="3200">
              <a:solidFill>
                <a:schemeClr val="accent1"/>
              </a:solidFill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Char char="★"/>
            </a:pPr>
            <a:r>
              <a:rPr b="1" lang="ru-RU" sz="3200">
                <a:solidFill>
                  <a:schemeClr val="accent1"/>
                </a:solidFill>
              </a:rPr>
              <a:t>Легкий доступ к информации об истории моды</a:t>
            </a: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 txBox="1"/>
          <p:nvPr/>
        </p:nvSpPr>
        <p:spPr>
          <a:xfrm>
            <a:off x="360040" y="332656"/>
            <a:ext cx="8472300" cy="10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47" name="Google Shape;147;p5"/>
          <p:cNvSpPr txBox="1"/>
          <p:nvPr/>
        </p:nvSpPr>
        <p:spPr>
          <a:xfrm>
            <a:off x="5958050" y="1515900"/>
            <a:ext cx="52860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accent1"/>
                </a:solidFill>
              </a:rPr>
              <a:t>Н</a:t>
            </a:r>
            <a:r>
              <a:rPr b="1" lang="ru-RU" sz="2400">
                <a:solidFill>
                  <a:schemeClr val="accent1"/>
                </a:solidFill>
              </a:rPr>
              <a:t>аш сайт использует нейросети и предлагает пользователю:  </a:t>
            </a:r>
            <a:endParaRPr b="1" sz="2400">
              <a:solidFill>
                <a:schemeClr val="accen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</a:pPr>
            <a:r>
              <a:rPr b="1" lang="ru-RU" sz="2400">
                <a:solidFill>
                  <a:schemeClr val="accent1"/>
                </a:solidFill>
              </a:rPr>
              <a:t>Проверка на оригинальность</a:t>
            </a:r>
            <a:endParaRPr b="1" sz="2400">
              <a:solidFill>
                <a:schemeClr val="accent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-"/>
            </a:pPr>
            <a:r>
              <a:t/>
            </a:r>
            <a:endParaRPr b="1" sz="2400">
              <a:solidFill>
                <a:schemeClr val="accent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</a:pPr>
            <a:r>
              <a:rPr b="1" lang="ru-RU" sz="2400">
                <a:solidFill>
                  <a:schemeClr val="accent1"/>
                </a:solidFill>
              </a:rPr>
              <a:t>Спектр различных дизайнов</a:t>
            </a:r>
            <a:endParaRPr b="1" sz="2400">
              <a:solidFill>
                <a:schemeClr val="accent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</a:pPr>
            <a:r>
              <a:rPr b="1" lang="ru-RU" sz="2400">
                <a:solidFill>
                  <a:schemeClr val="accent1"/>
                </a:solidFill>
              </a:rPr>
              <a:t>История и особенности той или иной коллекции</a:t>
            </a:r>
            <a:endParaRPr b="1" sz="2400">
              <a:solidFill>
                <a:schemeClr val="accent1"/>
              </a:solidFill>
            </a:endParaRPr>
          </a:p>
        </p:txBody>
      </p:sp>
      <p:pic>
        <p:nvPicPr>
          <p:cNvPr id="148" name="Google Shape;14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50" y="1554375"/>
            <a:ext cx="4322500" cy="432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54" name="Google Shape;154;p6"/>
          <p:cNvSpPr txBox="1"/>
          <p:nvPr/>
        </p:nvSpPr>
        <p:spPr>
          <a:xfrm>
            <a:off x="215775" y="1841450"/>
            <a:ext cx="11009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Char char="●"/>
            </a:pPr>
            <a:r>
              <a:rPr b="1" lang="ru-RU" sz="3000">
                <a:solidFill>
                  <a:schemeClr val="accent1"/>
                </a:solidFill>
              </a:rPr>
              <a:t>Проверка уникальности</a:t>
            </a:r>
            <a:endParaRPr b="1" sz="3000">
              <a:solidFill>
                <a:schemeClr val="accent1"/>
              </a:solidFill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accent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Char char="●"/>
            </a:pPr>
            <a:r>
              <a:rPr b="1" lang="ru-RU" sz="3000">
                <a:solidFill>
                  <a:schemeClr val="accent1"/>
                </a:solidFill>
              </a:rPr>
              <a:t>Большой выбор образов </a:t>
            </a:r>
            <a:endParaRPr b="1" sz="3000">
              <a:solidFill>
                <a:schemeClr val="accent1"/>
              </a:solidFill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accent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Char char="●"/>
            </a:pPr>
            <a:r>
              <a:rPr b="1" lang="ru-RU" sz="3000">
                <a:solidFill>
                  <a:schemeClr val="accent1"/>
                </a:solidFill>
              </a:rPr>
              <a:t>Удобный интерфейс</a:t>
            </a:r>
            <a:endParaRPr sz="3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55" name="Google Shape;15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625" y="1384013"/>
            <a:ext cx="3685375" cy="368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61" name="Google Shape;161;p3"/>
          <p:cNvSpPr txBox="1"/>
          <p:nvPr/>
        </p:nvSpPr>
        <p:spPr>
          <a:xfrm>
            <a:off x="273450" y="1204050"/>
            <a:ext cx="5199600" cy="41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000"/>
              <a:buChar char="●"/>
            </a:pPr>
            <a:r>
              <a:rPr b="1" lang="ru-RU" sz="3000">
                <a:solidFill>
                  <a:schemeClr val="accent1"/>
                </a:solidFill>
              </a:rPr>
              <a:t>Профессиональные дизайнеры</a:t>
            </a:r>
            <a:endParaRPr b="1" sz="3000">
              <a:solidFill>
                <a:schemeClr val="accent1"/>
              </a:solidFill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Char char="●"/>
            </a:pPr>
            <a:r>
              <a:rPr b="1" lang="ru-RU" sz="3000">
                <a:solidFill>
                  <a:schemeClr val="accent1"/>
                </a:solidFill>
              </a:rPr>
              <a:t>Студенты дизайна и начинающие дизайнеры</a:t>
            </a:r>
            <a:endParaRPr b="1" sz="3000">
              <a:solidFill>
                <a:schemeClr val="accent1"/>
              </a:solidFill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Char char="●"/>
            </a:pPr>
            <a:r>
              <a:rPr b="1" lang="ru-RU" sz="3000">
                <a:solidFill>
                  <a:schemeClr val="accent1"/>
                </a:solidFill>
              </a:rPr>
              <a:t>Производители одежды</a:t>
            </a:r>
            <a:endParaRPr sz="3000"/>
          </a:p>
        </p:txBody>
      </p:sp>
      <p:pic>
        <p:nvPicPr>
          <p:cNvPr id="162" name="Google Shape;16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0450" y="678200"/>
            <a:ext cx="1462925" cy="146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8400" y="2216525"/>
            <a:ext cx="1604975" cy="1605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8400" y="3980575"/>
            <a:ext cx="1857825" cy="185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170" name="Google Shape;170;p7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7"/>
          <p:cNvSpPr txBox="1"/>
          <p:nvPr/>
        </p:nvSpPr>
        <p:spPr>
          <a:xfrm>
            <a:off x="341375" y="5789350"/>
            <a:ext cx="554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u="sng">
                <a:solidFill>
                  <a:schemeClr val="hlink"/>
                </a:solidFill>
                <a:hlinkClick r:id="rId3"/>
              </a:rPr>
              <a:t>Ссылка на прототип </a:t>
            </a:r>
            <a:endParaRPr/>
          </a:p>
        </p:txBody>
      </p:sp>
      <p:pic>
        <p:nvPicPr>
          <p:cNvPr id="172" name="Google Shape;17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6875" y="1160874"/>
            <a:ext cx="4818875" cy="476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7"/>
          <p:cNvSpPr/>
          <p:nvPr/>
        </p:nvSpPr>
        <p:spPr>
          <a:xfrm>
            <a:off x="134650" y="5710450"/>
            <a:ext cx="2491200" cy="558000"/>
          </a:xfrm>
          <a:prstGeom prst="flowChartProcess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79" name="Google Shape;179;p8"/>
          <p:cNvGrpSpPr/>
          <p:nvPr/>
        </p:nvGrpSpPr>
        <p:grpSpPr>
          <a:xfrm>
            <a:off x="359250" y="832111"/>
            <a:ext cx="10993666" cy="5652821"/>
            <a:chOff x="2048833" y="1920875"/>
            <a:chExt cx="16157651" cy="8382000"/>
          </a:xfrm>
        </p:grpSpPr>
        <p:grpSp>
          <p:nvGrpSpPr>
            <p:cNvPr id="180" name="Google Shape;180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81" name="Google Shape;181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8"/>
              <p:cNvSpPr/>
              <p:nvPr/>
            </p:nvSpPr>
            <p:spPr>
              <a:xfrm>
                <a:off x="13902677" y="1920891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0" name="Google Shape;190;p8"/>
            <p:cNvSpPr txBox="1"/>
            <p:nvPr/>
          </p:nvSpPr>
          <p:spPr>
            <a:xfrm>
              <a:off x="2048833" y="2090972"/>
              <a:ext cx="2894700" cy="424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Нехватка вдохновения/идей для нового проекта; сложности в отслеживании трендов 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8"/>
            <p:cNvSpPr txBox="1"/>
            <p:nvPr/>
          </p:nvSpPr>
          <p:spPr>
            <a:xfrm>
              <a:off x="4945614" y="2041304"/>
              <a:ext cx="3807900" cy="219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Предложения спектра различных идей способствующих вдохновению 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4951171" y="5421593"/>
              <a:ext cx="37293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8"/>
            <p:cNvSpPr txBox="1"/>
            <p:nvPr/>
          </p:nvSpPr>
          <p:spPr>
            <a:xfrm>
              <a:off x="8755617" y="2044773"/>
              <a:ext cx="2892600" cy="383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На данный момент на рынке нет подобных сервисов, использующих нейросети для поиска дизайнов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11728449" y="2073276"/>
              <a:ext cx="3013500" cy="13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11652249" y="5341419"/>
              <a:ext cx="3089700" cy="260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видеохостинги</a:t>
              </a: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, сайты и тематические </a:t>
              </a: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сообщества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14852662" y="1997074"/>
              <a:ext cx="3352800" cy="342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latin typeface="Calibri"/>
                  <a:ea typeface="Calibri"/>
                  <a:cs typeface="Calibri"/>
                  <a:sym typeface="Calibri"/>
                </a:rPr>
                <a:t>Профессиональные и начинающие дизайнеры,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latin typeface="Calibri"/>
                  <a:ea typeface="Calibri"/>
                  <a:cs typeface="Calibri"/>
                  <a:sym typeface="Calibri"/>
                </a:rPr>
                <a:t>Крупные компании занимающиеся продажей одежды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8"/>
            <p:cNvSpPr txBox="1"/>
            <p:nvPr/>
          </p:nvSpPr>
          <p:spPr>
            <a:xfrm>
              <a:off x="2050016" y="8397875"/>
              <a:ext cx="8077200" cy="127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latin typeface="Calibri"/>
                  <a:ea typeface="Calibri"/>
                  <a:cs typeface="Calibri"/>
                  <a:sym typeface="Calibri"/>
                </a:rPr>
                <a:t>Содержание сайта 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10127191" y="8380975"/>
              <a:ext cx="4418700" cy="178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800">
                  <a:latin typeface="Calibri"/>
                  <a:ea typeface="Calibri"/>
                  <a:cs typeface="Calibri"/>
                  <a:sym typeface="Calibri"/>
                </a:rPr>
                <a:t>Платная подписка на полные услуги сайта, реклама на сайте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8"/>
          <p:cNvSpPr txBox="1"/>
          <p:nvPr/>
        </p:nvSpPr>
        <p:spPr>
          <a:xfrm>
            <a:off x="2423875" y="3404975"/>
            <a:ext cx="2443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решение задачи в 3-4 клика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2423875" y="3985000"/>
            <a:ext cx="24432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Пополняемая база данных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с 100 тыс. уникальных образов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8"/>
          <p:cNvSpPr txBox="1"/>
          <p:nvPr/>
        </p:nvSpPr>
        <p:spPr>
          <a:xfrm>
            <a:off x="6944600" y="1731325"/>
            <a:ext cx="21063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Преимущество в виде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первенства на рынке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07" name="Google Shape;207;p9"/>
          <p:cNvSpPr txBox="1"/>
          <p:nvPr/>
        </p:nvSpPr>
        <p:spPr>
          <a:xfrm>
            <a:off x="5034650" y="1485550"/>
            <a:ext cx="64404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Char char="●"/>
            </a:pPr>
            <a:r>
              <a:rPr b="1" lang="ru-RU" sz="3200">
                <a:solidFill>
                  <a:schemeClr val="accent1"/>
                </a:solidFill>
              </a:rPr>
              <a:t>Себестоимость разработки составляет 300 000</a:t>
            </a:r>
            <a:endParaRPr b="1" sz="3200">
              <a:solidFill>
                <a:schemeClr val="accent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accent1"/>
              </a:solidFill>
            </a:endParaRPr>
          </a:p>
          <a:p>
            <a: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Char char="●"/>
            </a:pPr>
            <a:r>
              <a:rPr b="1" lang="ru-RU" sz="3200">
                <a:solidFill>
                  <a:schemeClr val="accent1"/>
                </a:solidFill>
              </a:rPr>
              <a:t>Точка окупаемости 3 месяца</a:t>
            </a:r>
            <a:endParaRPr b="1" sz="3200">
              <a:solidFill>
                <a:schemeClr val="accent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accent1"/>
              </a:solidFill>
            </a:endParaRPr>
          </a:p>
          <a:p>
            <a: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Char char="●"/>
            </a:pPr>
            <a:r>
              <a:rPr b="1" lang="ru-RU" sz="3200">
                <a:solidFill>
                  <a:schemeClr val="accent1"/>
                </a:solidFill>
              </a:rPr>
              <a:t>Потенциальная прибыль за 12 месяцев составит 6 523 248</a:t>
            </a:r>
            <a:endParaRPr b="1" sz="3200">
              <a:solidFill>
                <a:schemeClr val="accent1"/>
              </a:solidFill>
            </a:endParaRPr>
          </a:p>
        </p:txBody>
      </p:sp>
      <p:pic>
        <p:nvPicPr>
          <p:cNvPr id="208" name="Google Shape;20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425" y="1098575"/>
            <a:ext cx="4387549" cy="4387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14" name="Google Shape;214;p10"/>
          <p:cNvSpPr txBox="1"/>
          <p:nvPr/>
        </p:nvSpPr>
        <p:spPr>
          <a:xfrm>
            <a:off x="91399" y="4207825"/>
            <a:ext cx="2689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accent1"/>
                </a:solidFill>
              </a:rPr>
              <a:t>Фартушников Илья - лидер команды</a:t>
            </a:r>
            <a:endParaRPr b="1" sz="2400">
              <a:solidFill>
                <a:schemeClr val="accent1"/>
              </a:solidFill>
            </a:endParaRPr>
          </a:p>
        </p:txBody>
      </p:sp>
      <p:pic>
        <p:nvPicPr>
          <p:cNvPr id="215" name="Google Shape;215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7425" y="1412475"/>
            <a:ext cx="1987300" cy="2649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25" y="1652475"/>
            <a:ext cx="2352200" cy="2409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0"/>
          <p:cNvSpPr txBox="1"/>
          <p:nvPr/>
        </p:nvSpPr>
        <p:spPr>
          <a:xfrm>
            <a:off x="2515900" y="4123150"/>
            <a:ext cx="28758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accent1"/>
                </a:solidFill>
              </a:rPr>
              <a:t>Золотарев Дмитрий - технический специалист</a:t>
            </a:r>
            <a:endParaRPr/>
          </a:p>
        </p:txBody>
      </p:sp>
      <p:pic>
        <p:nvPicPr>
          <p:cNvPr id="218" name="Google Shape;218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7012" y="1396114"/>
            <a:ext cx="1787596" cy="2682426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0"/>
          <p:cNvSpPr txBox="1"/>
          <p:nvPr/>
        </p:nvSpPr>
        <p:spPr>
          <a:xfrm>
            <a:off x="4572000" y="4161625"/>
            <a:ext cx="2875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accent1"/>
                </a:solidFill>
              </a:rPr>
              <a:t>Лебедева Юлия </a:t>
            </a:r>
            <a:endParaRPr b="1" sz="24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accent1"/>
                </a:solidFill>
              </a:rPr>
              <a:t>- главный дизайнер</a:t>
            </a:r>
            <a:endParaRPr/>
          </a:p>
        </p:txBody>
      </p:sp>
      <p:pic>
        <p:nvPicPr>
          <p:cNvPr id="220" name="Google Shape;220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20750" y="1521275"/>
            <a:ext cx="2768900" cy="226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0"/>
          <p:cNvSpPr txBox="1"/>
          <p:nvPr/>
        </p:nvSpPr>
        <p:spPr>
          <a:xfrm>
            <a:off x="7185000" y="4123150"/>
            <a:ext cx="25332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accent1"/>
                </a:solidFill>
              </a:rPr>
              <a:t>Балабай Савелий - поддержка </a:t>
            </a:r>
            <a:endParaRPr b="1" sz="2400">
              <a:solidFill>
                <a:schemeClr val="accent1"/>
              </a:solidFill>
            </a:endParaRPr>
          </a:p>
        </p:txBody>
      </p:sp>
      <p:pic>
        <p:nvPicPr>
          <p:cNvPr id="222" name="Google Shape;222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45800" y="1521287"/>
            <a:ext cx="2169000" cy="243210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0"/>
          <p:cNvSpPr txBox="1"/>
          <p:nvPr/>
        </p:nvSpPr>
        <p:spPr>
          <a:xfrm>
            <a:off x="9239200" y="4207825"/>
            <a:ext cx="2270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accent1"/>
                </a:solidFill>
              </a:rPr>
              <a:t>Макоева Виктория - поддержка</a:t>
            </a:r>
            <a:endParaRPr b="1" sz="24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1"/>
          <p:cNvSpPr txBox="1"/>
          <p:nvPr/>
        </p:nvSpPr>
        <p:spPr>
          <a:xfrm>
            <a:off x="360040" y="1033461"/>
            <a:ext cx="1099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u="sng">
                <a:solidFill>
                  <a:schemeClr val="hlink"/>
                </a:solidFill>
                <a:hlinkClick r:id="rId48"/>
              </a:rPr>
              <a:t>Илья</a:t>
            </a:r>
            <a:r>
              <a:rPr lang="ru-RU"/>
              <a:t> </a:t>
            </a:r>
            <a:r>
              <a:rPr lang="ru-RU" u="sng">
                <a:solidFill>
                  <a:schemeClr val="hlink"/>
                </a:solidFill>
                <a:hlinkClick r:id="rId49"/>
              </a:rPr>
              <a:t>Дима</a:t>
            </a:r>
            <a:r>
              <a:rPr lang="ru-RU"/>
              <a:t> </a:t>
            </a:r>
            <a:r>
              <a:rPr lang="ru-RU" u="sng">
                <a:solidFill>
                  <a:schemeClr val="hlink"/>
                </a:solidFill>
                <a:hlinkClick r:id="rId50"/>
              </a:rPr>
              <a:t>Юля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