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3"/>
  </p:sldMasterIdLst>
  <p:notesMasterIdLst>
    <p:notesMasterId r:id="rId18"/>
  </p:notesMasterIdLst>
  <p:sldIdLst>
    <p:sldId id="684" r:id="rId4"/>
    <p:sldId id="686" r:id="rId5"/>
    <p:sldId id="304" r:id="rId6"/>
    <p:sldId id="308" r:id="rId7"/>
    <p:sldId id="355" r:id="rId8"/>
    <p:sldId id="683" r:id="rId9"/>
    <p:sldId id="687" r:id="rId10"/>
    <p:sldId id="681" r:id="rId11"/>
    <p:sldId id="655" r:id="rId12"/>
    <p:sldId id="305" r:id="rId13"/>
    <p:sldId id="656" r:id="rId14"/>
    <p:sldId id="682" r:id="rId15"/>
    <p:sldId id="688" r:id="rId16"/>
    <p:sldId id="685" r:id="rId17"/>
  </p:sldIdLst>
  <p:sldSz cx="20104100" cy="11309350"/>
  <p:notesSz cx="20104100" cy="113093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306C"/>
    <a:srgbClr val="4973B3"/>
    <a:srgbClr val="C00000"/>
    <a:srgbClr val="E0E0E0"/>
    <a:srgbClr val="1D4992"/>
    <a:srgbClr val="003F99"/>
    <a:srgbClr val="E6E9EE"/>
    <a:srgbClr val="CA0013"/>
    <a:srgbClr val="013E99"/>
    <a:srgbClr val="C355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091" autoAdjust="0"/>
    <p:restoredTop sz="94719"/>
  </p:normalViewPr>
  <p:slideViewPr>
    <p:cSldViewPr>
      <p:cViewPr varScale="1">
        <p:scale>
          <a:sx n="37" d="100"/>
          <a:sy n="37" d="100"/>
        </p:scale>
        <p:origin x="600" y="2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1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350351-C575-FB4B-A8C4-8D38BC76C366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C9255D-DF1A-BD4F-9FB2-95C11DFC0C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75771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C9255D-DF1A-BD4F-9FB2-95C11DFC0CF2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02017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481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BD6C6B8-3E51-4119-84DC-FDEFF7CA7E33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65090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C9255D-DF1A-BD4F-9FB2-95C11DFC0CF2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61773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245387-0922-B894-C6E2-CF236AE501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13013" y="1850860"/>
            <a:ext cx="15078075" cy="3937329"/>
          </a:xfrm>
        </p:spPr>
        <p:txBody>
          <a:bodyPr anchor="b"/>
          <a:lstStyle>
            <a:lvl1pPr algn="ctr">
              <a:defRPr sz="9894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29DF3B5-7F6B-7620-6798-7716BB9232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3013" y="5940028"/>
            <a:ext cx="15078075" cy="2730474"/>
          </a:xfrm>
        </p:spPr>
        <p:txBody>
          <a:bodyPr/>
          <a:lstStyle>
            <a:lvl1pPr marL="0" indent="0" algn="ctr">
              <a:buNone/>
              <a:defRPr sz="3958"/>
            </a:lvl1pPr>
            <a:lvl2pPr marL="753923" indent="0" algn="ctr">
              <a:buNone/>
              <a:defRPr sz="3298"/>
            </a:lvl2pPr>
            <a:lvl3pPr marL="1507846" indent="0" algn="ctr">
              <a:buNone/>
              <a:defRPr sz="2968"/>
            </a:lvl3pPr>
            <a:lvl4pPr marL="2261768" indent="0" algn="ctr">
              <a:buNone/>
              <a:defRPr sz="2638"/>
            </a:lvl4pPr>
            <a:lvl5pPr marL="3015691" indent="0" algn="ctr">
              <a:buNone/>
              <a:defRPr sz="2638"/>
            </a:lvl5pPr>
            <a:lvl6pPr marL="3769614" indent="0" algn="ctr">
              <a:buNone/>
              <a:defRPr sz="2638"/>
            </a:lvl6pPr>
            <a:lvl7pPr marL="4523537" indent="0" algn="ctr">
              <a:buNone/>
              <a:defRPr sz="2638"/>
            </a:lvl7pPr>
            <a:lvl8pPr marL="5277460" indent="0" algn="ctr">
              <a:buNone/>
              <a:defRPr sz="2638"/>
            </a:lvl8pPr>
            <a:lvl9pPr marL="6031382" indent="0" algn="ctr">
              <a:buNone/>
              <a:defRPr sz="2638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36D8073-BF26-C6F9-AC7E-C819A3175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3DD7C6E-0FCB-A229-EE3C-8F0436529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F6C25D3-81A9-537D-EA2C-A61BDED24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234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752E5E-05EA-2037-2D8A-35D9FA0F4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224EA57-F018-81EE-0A30-3B09FFB20B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A7DE4B2-E8CC-2308-3D6C-B7A1862B6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486964D-6E60-7375-D039-7C8834AF8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131D1C-5761-40EB-F24E-66AAF19A2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060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D84E3B-0068-2324-9AB6-A478F3F06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86" y="2819485"/>
            <a:ext cx="17339786" cy="4704375"/>
          </a:xfrm>
        </p:spPr>
        <p:txBody>
          <a:bodyPr anchor="b"/>
          <a:lstStyle>
            <a:lvl1pPr>
              <a:defRPr sz="9894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AAEF3CE-6821-54CC-57D3-91E14E6B09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86" y="7568366"/>
            <a:ext cx="17339786" cy="2473919"/>
          </a:xfrm>
        </p:spPr>
        <p:txBody>
          <a:bodyPr/>
          <a:lstStyle>
            <a:lvl1pPr marL="0" indent="0">
              <a:buNone/>
              <a:defRPr sz="3958">
                <a:solidFill>
                  <a:schemeClr val="tx1">
                    <a:tint val="75000"/>
                  </a:schemeClr>
                </a:solidFill>
              </a:defRPr>
            </a:lvl1pPr>
            <a:lvl2pPr marL="753923" indent="0">
              <a:buNone/>
              <a:defRPr sz="3298">
                <a:solidFill>
                  <a:schemeClr val="tx1">
                    <a:tint val="75000"/>
                  </a:schemeClr>
                </a:solidFill>
              </a:defRPr>
            </a:lvl2pPr>
            <a:lvl3pPr marL="1507846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3pPr>
            <a:lvl4pPr marL="2261768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4pPr>
            <a:lvl5pPr marL="3015691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5pPr>
            <a:lvl6pPr marL="3769614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6pPr>
            <a:lvl7pPr marL="4523537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7pPr>
            <a:lvl8pPr marL="5277460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8pPr>
            <a:lvl9pPr marL="6031382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BFD415-0178-9705-695D-E562F25C8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811AAC8-4A4C-1F5A-751D-746BDB662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CA4BABB-BC3A-AA84-19D7-F0C390C6D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4654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1B4C70-7788-CA00-EC26-B56141A8E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525A1ED-467E-46D2-8D3E-F0BF500398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82157" y="3010591"/>
            <a:ext cx="8544243" cy="71756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4AC31C6-496F-BCAA-6E05-3D968F11B3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177700" y="3010591"/>
            <a:ext cx="8544243" cy="71756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3307C2-3963-8981-1517-186515AF4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32C4BAD-7D77-D319-DED7-6074D1AFE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A741117-37B7-2509-0B25-FDFD138E6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6270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DF18FC-2F23-574C-2D16-2DDF4DC7A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4776" y="602119"/>
            <a:ext cx="17339786" cy="218595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5FF3ED5-AD33-6DE2-C4CF-C78C43F5BC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84776" y="2772362"/>
            <a:ext cx="8504976" cy="1358692"/>
          </a:xfrm>
        </p:spPr>
        <p:txBody>
          <a:bodyPr anchor="b"/>
          <a:lstStyle>
            <a:lvl1pPr marL="0" indent="0">
              <a:buNone/>
              <a:defRPr sz="3958" b="1"/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3ED4C5B-3C89-4B52-2809-08F457DAB6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84776" y="4131054"/>
            <a:ext cx="8504976" cy="607615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E7527B8-90B2-B9DA-13F6-DCE3A3B542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0177701" y="2772362"/>
            <a:ext cx="8546861" cy="1358692"/>
          </a:xfrm>
        </p:spPr>
        <p:txBody>
          <a:bodyPr anchor="b"/>
          <a:lstStyle>
            <a:lvl1pPr marL="0" indent="0">
              <a:buNone/>
              <a:defRPr sz="3958" b="1"/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0FDAEC4-5057-AB60-AB10-4E647C285C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0177701" y="4131054"/>
            <a:ext cx="8546861" cy="607615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6493320-9637-8FEF-383F-CBD0D2222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07B8D7F-96F3-B6D9-9E1E-7717A3B8D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2440732-5259-45F3-7E83-642599283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9073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C173F7-18EA-3295-2BC3-123DF7CD1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232D9CB-1B05-48A4-2523-0A7C241AD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E38FF79-5138-0F68-36F4-A9AE56272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158C292-8A8B-9C8F-2CED-E7555B25D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6811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8039918-EF4C-DFC5-315C-CDCBC1DB69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F0956AB-A11F-2E53-28BC-A53299434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45EA78E-972B-F063-0B06-787019CA4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4162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52A9AD-72CD-917A-D2D6-FFF3B9501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4776" y="753957"/>
            <a:ext cx="6484095" cy="2638848"/>
          </a:xfrm>
        </p:spPr>
        <p:txBody>
          <a:bodyPr anchor="b"/>
          <a:lstStyle>
            <a:lvl1pPr>
              <a:defRPr sz="5277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946890-AACA-F37D-59C7-6158B1D8DF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46861" y="1628338"/>
            <a:ext cx="10177701" cy="8036969"/>
          </a:xfrm>
        </p:spPr>
        <p:txBody>
          <a:bodyPr/>
          <a:lstStyle>
            <a:lvl1pPr>
              <a:defRPr sz="5277"/>
            </a:lvl1pPr>
            <a:lvl2pPr>
              <a:defRPr sz="4617"/>
            </a:lvl2pPr>
            <a:lvl3pPr>
              <a:defRPr sz="3958"/>
            </a:lvl3pPr>
            <a:lvl4pPr>
              <a:defRPr sz="3298"/>
            </a:lvl4pPr>
            <a:lvl5pPr>
              <a:defRPr sz="3298"/>
            </a:lvl5pPr>
            <a:lvl6pPr>
              <a:defRPr sz="3298"/>
            </a:lvl6pPr>
            <a:lvl7pPr>
              <a:defRPr sz="3298"/>
            </a:lvl7pPr>
            <a:lvl8pPr>
              <a:defRPr sz="3298"/>
            </a:lvl8pPr>
            <a:lvl9pPr>
              <a:defRPr sz="3298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330B875-FAD4-66D9-1280-4ECF64386A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84776" y="3392805"/>
            <a:ext cx="6484095" cy="6285591"/>
          </a:xfrm>
        </p:spPr>
        <p:txBody>
          <a:bodyPr/>
          <a:lstStyle>
            <a:lvl1pPr marL="0" indent="0">
              <a:buNone/>
              <a:defRPr sz="2638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9984180-748C-2FD4-0E64-7D6E5B5C3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5B38AD4-F222-492F-9C46-2CC06302A1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919E36D-4022-00EE-564E-FCA110F77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5231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7690C6-745C-2F5B-CD76-E81857711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4776" y="753957"/>
            <a:ext cx="6484095" cy="2638848"/>
          </a:xfrm>
        </p:spPr>
        <p:txBody>
          <a:bodyPr anchor="b"/>
          <a:lstStyle>
            <a:lvl1pPr>
              <a:defRPr sz="5277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48016DA-D732-846B-23B8-AA5F790CB2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546861" y="1628338"/>
            <a:ext cx="10177701" cy="8036969"/>
          </a:xfrm>
        </p:spPr>
        <p:txBody>
          <a:bodyPr/>
          <a:lstStyle>
            <a:lvl1pPr marL="0" indent="0">
              <a:buNone/>
              <a:defRPr sz="5277"/>
            </a:lvl1pPr>
            <a:lvl2pPr marL="753923" indent="0">
              <a:buNone/>
              <a:defRPr sz="4617"/>
            </a:lvl2pPr>
            <a:lvl3pPr marL="1507846" indent="0">
              <a:buNone/>
              <a:defRPr sz="3958"/>
            </a:lvl3pPr>
            <a:lvl4pPr marL="2261768" indent="0">
              <a:buNone/>
              <a:defRPr sz="3298"/>
            </a:lvl4pPr>
            <a:lvl5pPr marL="3015691" indent="0">
              <a:buNone/>
              <a:defRPr sz="3298"/>
            </a:lvl5pPr>
            <a:lvl6pPr marL="3769614" indent="0">
              <a:buNone/>
              <a:defRPr sz="3298"/>
            </a:lvl6pPr>
            <a:lvl7pPr marL="4523537" indent="0">
              <a:buNone/>
              <a:defRPr sz="3298"/>
            </a:lvl7pPr>
            <a:lvl8pPr marL="5277460" indent="0">
              <a:buNone/>
              <a:defRPr sz="3298"/>
            </a:lvl8pPr>
            <a:lvl9pPr marL="6031382" indent="0">
              <a:buNone/>
              <a:defRPr sz="3298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0CDF3E9-C3F2-4E92-1CF0-CFC7E82B84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84776" y="3392805"/>
            <a:ext cx="6484095" cy="6285591"/>
          </a:xfrm>
        </p:spPr>
        <p:txBody>
          <a:bodyPr/>
          <a:lstStyle>
            <a:lvl1pPr marL="0" indent="0">
              <a:buNone/>
              <a:defRPr sz="2638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E529211-C1A6-8A78-9F5F-CA11A59C8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CBCA768-6406-DBD5-4BDE-474F14FCE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F57FBB0-5121-F2DE-5B14-7727D1869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9842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B19401-A06A-9319-7817-4848DFBE5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4AD8AA0-2160-56EC-5CF5-009E13275B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2608D9-22D7-D334-CDC9-E7ABA043F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B1467FA-4629-5DA2-B317-0005E251B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F7C39CA-4DEB-2B0C-550E-3A2F8F217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9063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2497B18-EA97-62D7-7F73-7901863C46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4386996" y="602118"/>
            <a:ext cx="4334947" cy="958415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A228656-2680-5E73-7E7B-41AF98BBCB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382157" y="602118"/>
            <a:ext cx="12753538" cy="958415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B82315-D99E-81AD-2F68-E83F76EFD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0F1BC65-7BDE-73C6-D54A-CAD648219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2FC3807-4F8C-8AA7-5E49-7B9FFB327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6746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1" i="0">
                <a:solidFill>
                  <a:srgbClr val="00123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11/25/2023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42667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50" b="1" i="0">
                <a:solidFill>
                  <a:srgbClr val="00123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100" b="1" i="0">
                <a:solidFill>
                  <a:srgbClr val="FF1F3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766428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11/25/2023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75840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EA3789-6CE2-9E06-0DF4-E2C1B289E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2157" y="602119"/>
            <a:ext cx="17339786" cy="2185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2E10343-5C3B-D402-A912-56A1AEC21C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82157" y="3010591"/>
            <a:ext cx="17339786" cy="71756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BE6990F-9866-9A2A-6BED-7165210BA9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82157" y="10482093"/>
            <a:ext cx="4523423" cy="6021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9D5A466-EB00-7DC5-4E24-B73967F4F7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59483" y="10482093"/>
            <a:ext cx="6785134" cy="6021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D7250FD-85E7-076F-E962-D1081436BD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198520" y="10482093"/>
            <a:ext cx="4523423" cy="6021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0838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</p:sldLayoutIdLst>
  <p:txStyles>
    <p:titleStyle>
      <a:lvl1pPr algn="l" defTabSz="1507846" rtl="0" eaLnBrk="1" latinLnBrk="0" hangingPunct="1">
        <a:lnSpc>
          <a:spcPct val="90000"/>
        </a:lnSpc>
        <a:spcBef>
          <a:spcPct val="0"/>
        </a:spcBef>
        <a:buNone/>
        <a:defRPr sz="725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6961" indent="-376961" algn="l" defTabSz="1507846" rtl="0" eaLnBrk="1" latinLnBrk="0" hangingPunct="1">
        <a:lnSpc>
          <a:spcPct val="90000"/>
        </a:lnSpc>
        <a:spcBef>
          <a:spcPts val="1649"/>
        </a:spcBef>
        <a:buFont typeface="Arial" panose="020B0604020202020204" pitchFamily="34" charset="0"/>
        <a:buChar char="•"/>
        <a:defRPr sz="4617" kern="1200">
          <a:solidFill>
            <a:schemeClr val="tx1"/>
          </a:solidFill>
          <a:latin typeface="+mn-lt"/>
          <a:ea typeface="+mn-ea"/>
          <a:cs typeface="+mn-cs"/>
        </a:defRPr>
      </a:lvl1pPr>
      <a:lvl2pPr marL="1130884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3958" kern="1200">
          <a:solidFill>
            <a:schemeClr val="tx1"/>
          </a:solidFill>
          <a:latin typeface="+mn-lt"/>
          <a:ea typeface="+mn-ea"/>
          <a:cs typeface="+mn-cs"/>
        </a:defRPr>
      </a:lvl2pPr>
      <a:lvl3pPr marL="1884807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3298" kern="1200">
          <a:solidFill>
            <a:schemeClr val="tx1"/>
          </a:solidFill>
          <a:latin typeface="+mn-lt"/>
          <a:ea typeface="+mn-ea"/>
          <a:cs typeface="+mn-cs"/>
        </a:defRPr>
      </a:lvl3pPr>
      <a:lvl4pPr marL="2638730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392653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4146575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900498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654421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408344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1pPr>
      <a:lvl2pPr marL="753923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2pPr>
      <a:lvl3pPr marL="1507846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3pPr>
      <a:lvl4pPr marL="2261768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015691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3769614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523537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27746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031382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1.png"/><Relationship Id="rId5" Type="http://schemas.openxmlformats.org/officeDocument/2006/relationships/image" Target="../media/image2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13" Type="http://schemas.openxmlformats.org/officeDocument/2006/relationships/image" Target="../media/image2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sv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svg"/><Relationship Id="rId4" Type="http://schemas.openxmlformats.org/officeDocument/2006/relationships/image" Target="../media/image21.svg"/><Relationship Id="rId9" Type="http://schemas.openxmlformats.org/officeDocument/2006/relationships/image" Target="../media/image26.png"/><Relationship Id="rId1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image" Target="../media/image11.png"/><Relationship Id="rId4" Type="http://schemas.openxmlformats.org/officeDocument/2006/relationships/image" Target="../media/image32.png"/><Relationship Id="rId9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AAEFF8-4CFB-1973-6F18-A80570BE55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54FBA4B-1874-79FC-42DA-F6D14B204A51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CBF7C1-84B1-8EAE-B7D3-446172B7DB6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-1" y="0"/>
            <a:ext cx="20105511" cy="113093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FFC9749-73BA-5971-399E-869C78C1C81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328" b="14589"/>
          <a:stretch/>
        </p:blipFill>
        <p:spPr>
          <a:xfrm>
            <a:off x="179845" y="242959"/>
            <a:ext cx="15358605" cy="2085707"/>
          </a:xfrm>
          <a:prstGeom prst="rect">
            <a:avLst/>
          </a:prstGeom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43C76E32-2285-7DF6-0047-4B6D14F49FE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34" b="33054"/>
          <a:stretch/>
        </p:blipFill>
        <p:spPr>
          <a:xfrm>
            <a:off x="15995650" y="564982"/>
            <a:ext cx="3560532" cy="1763683"/>
          </a:xfrm>
          <a:prstGeom prst="rect">
            <a:avLst/>
          </a:prstGeom>
        </p:spPr>
      </p:pic>
      <p:grpSp>
        <p:nvGrpSpPr>
          <p:cNvPr id="7" name="Group 24">
            <a:extLst>
              <a:ext uri="{FF2B5EF4-FFF2-40B4-BE49-F238E27FC236}">
                <a16:creationId xmlns:a16="http://schemas.microsoft.com/office/drawing/2014/main" id="{EAF62D02-C376-9ADB-3BCE-467F5B493241}"/>
              </a:ext>
            </a:extLst>
          </p:cNvPr>
          <p:cNvGrpSpPr/>
          <p:nvPr/>
        </p:nvGrpSpPr>
        <p:grpSpPr>
          <a:xfrm>
            <a:off x="679450" y="9245870"/>
            <a:ext cx="18429987" cy="1820521"/>
            <a:chOff x="444374" y="5530417"/>
            <a:chExt cx="10767337" cy="1091062"/>
          </a:xfrm>
        </p:grpSpPr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01B7017B-E95B-CAD3-A36D-07FF2D1297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0945"/>
            <a:stretch/>
          </p:blipFill>
          <p:spPr>
            <a:xfrm>
              <a:off x="3967268" y="5530417"/>
              <a:ext cx="805988" cy="1031867"/>
            </a:xfrm>
            <a:prstGeom prst="rect">
              <a:avLst/>
            </a:prstGeom>
          </p:spPr>
        </p:pic>
        <p:pic>
          <p:nvPicPr>
            <p:cNvPr id="9" name="Picture 6">
              <a:extLst>
                <a:ext uri="{FF2B5EF4-FFF2-40B4-BE49-F238E27FC236}">
                  <a16:creationId xmlns:a16="http://schemas.microsoft.com/office/drawing/2014/main" id="{49D4C612-C5F6-B40A-6C36-B808F247AB8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03211" y="5653741"/>
              <a:ext cx="1526837" cy="763419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07E0792-8BC1-A4BB-781B-5BFCC8747A5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8995" y="5610802"/>
              <a:ext cx="1612716" cy="806358"/>
            </a:xfrm>
            <a:prstGeom prst="rect">
              <a:avLst/>
            </a:prstGeom>
          </p:spPr>
        </p:pic>
        <p:pic>
          <p:nvPicPr>
            <p:cNvPr id="11" name="Picture 11">
              <a:extLst>
                <a:ext uri="{FF2B5EF4-FFF2-40B4-BE49-F238E27FC236}">
                  <a16:creationId xmlns:a16="http://schemas.microsoft.com/office/drawing/2014/main" id="{7A4AF317-BD5A-B97E-6D2F-AE28B759354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374" y="5613352"/>
              <a:ext cx="1944914" cy="972457"/>
            </a:xfrm>
            <a:prstGeom prst="rect">
              <a:avLst/>
            </a:prstGeom>
          </p:spPr>
        </p:pic>
        <p:pic>
          <p:nvPicPr>
            <p:cNvPr id="12" name="Picture 13">
              <a:extLst>
                <a:ext uri="{FF2B5EF4-FFF2-40B4-BE49-F238E27FC236}">
                  <a16:creationId xmlns:a16="http://schemas.microsoft.com/office/drawing/2014/main" id="{8358A200-6358-6A9F-A6CF-ABFC45439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04789" y="5649022"/>
              <a:ext cx="1944914" cy="972457"/>
            </a:xfrm>
            <a:prstGeom prst="rect">
              <a:avLst/>
            </a:prstGeom>
          </p:spPr>
        </p:pic>
        <p:pic>
          <p:nvPicPr>
            <p:cNvPr id="13" name="Picture 15">
              <a:extLst>
                <a:ext uri="{FF2B5EF4-FFF2-40B4-BE49-F238E27FC236}">
                  <a16:creationId xmlns:a16="http://schemas.microsoft.com/office/drawing/2014/main" id="{3C6D95A6-DCBC-067B-A771-F18BA7C9C7D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04114" y="5632271"/>
              <a:ext cx="1612716" cy="806358"/>
            </a:xfrm>
            <a:prstGeom prst="rect">
              <a:avLst/>
            </a:prstGeom>
          </p:spPr>
        </p:pic>
        <p:pic>
          <p:nvPicPr>
            <p:cNvPr id="14" name="Picture 17">
              <a:extLst>
                <a:ext uri="{FF2B5EF4-FFF2-40B4-BE49-F238E27FC236}">
                  <a16:creationId xmlns:a16="http://schemas.microsoft.com/office/drawing/2014/main" id="{0CFDF557-50AD-0C80-3027-2E6B6980C0E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1589" y="5666857"/>
              <a:ext cx="1647374" cy="823687"/>
            </a:xfrm>
            <a:prstGeom prst="rect">
              <a:avLst/>
            </a:prstGeom>
          </p:spPr>
        </p:pic>
        <p:pic>
          <p:nvPicPr>
            <p:cNvPr id="15" name="Picture 19">
              <a:extLst>
                <a:ext uri="{FF2B5EF4-FFF2-40B4-BE49-F238E27FC236}">
                  <a16:creationId xmlns:a16="http://schemas.microsoft.com/office/drawing/2014/main" id="{DF00C32D-EADE-F58A-FE7D-E31F2418D4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22394" y="5792940"/>
              <a:ext cx="948802" cy="468927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9291054F-C0B0-1489-AFD0-948F2C1BC2A4}"/>
              </a:ext>
            </a:extLst>
          </p:cNvPr>
          <p:cNvSpPr txBox="1"/>
          <p:nvPr/>
        </p:nvSpPr>
        <p:spPr>
          <a:xfrm>
            <a:off x="8570975" y="3179841"/>
            <a:ext cx="10771974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8800" b="0" spc="130" dirty="0">
                <a:solidFill>
                  <a:srgbClr val="06306C"/>
                </a:solidFill>
                <a:latin typeface="Arial Black"/>
                <a:cs typeface="Arial Black"/>
              </a:rPr>
              <a:t>Оценка состояния ЛЭП с применением БПЛА</a:t>
            </a:r>
            <a:endParaRPr lang="ru-RU" sz="8800" dirty="0">
              <a:solidFill>
                <a:srgbClr val="06306C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38758BE-BAE5-C195-D070-6C7A806F86CD}"/>
              </a:ext>
            </a:extLst>
          </p:cNvPr>
          <p:cNvSpPr txBox="1"/>
          <p:nvPr/>
        </p:nvSpPr>
        <p:spPr>
          <a:xfrm>
            <a:off x="2127250" y="3311081"/>
            <a:ext cx="6419271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3600" b="1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Светличный Н.И Лидер</a:t>
            </a:r>
          </a:p>
          <a:p>
            <a:pPr algn="r"/>
            <a:r>
              <a:rPr lang="ru-RU" sz="36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Киреев Д.М.</a:t>
            </a:r>
            <a:endParaRPr lang="ru-RU" sz="3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ru-RU" sz="36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Мельничук А.А.</a:t>
            </a:r>
          </a:p>
          <a:p>
            <a:pPr algn="r"/>
            <a:r>
              <a:rPr lang="ru-RU" sz="36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Джанибеков А.Б.</a:t>
            </a:r>
            <a:endParaRPr lang="ru-RU" sz="3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ru-RU" sz="3600" b="0" i="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Ратычев</a:t>
            </a:r>
            <a:r>
              <a:rPr lang="ru-RU" sz="36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М.В.</a:t>
            </a:r>
          </a:p>
          <a:p>
            <a:pPr algn="r"/>
            <a:r>
              <a:rPr lang="ru-RU" sz="36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Васильев М.В.</a:t>
            </a:r>
            <a:endParaRPr lang="ru-RU" sz="3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ru-RU" sz="36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Семёнов Н.В.</a:t>
            </a:r>
          </a:p>
          <a:p>
            <a:pPr algn="r"/>
            <a:r>
              <a:rPr lang="ru-RU" sz="36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Панченко М.В.</a:t>
            </a:r>
            <a:endParaRPr lang="ru-RU" sz="3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ru-RU" sz="36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Каменцев М.В.</a:t>
            </a:r>
            <a:endParaRPr lang="ru-RU" sz="3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874662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FDDE4E-8615-79BA-3688-91EE428361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86373" y="989775"/>
            <a:ext cx="4200843" cy="914096"/>
          </a:xfrm>
        </p:spPr>
        <p:txBody>
          <a:bodyPr/>
          <a:lstStyle/>
          <a:p>
            <a:r>
              <a:rPr lang="ru-RU" sz="66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Команда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340BBD2-B684-7AED-7B4F-811D06235D4B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1289050" y="2835275"/>
            <a:ext cx="17373600" cy="7868821"/>
          </a:xfrm>
        </p:spPr>
        <p:txBody>
          <a:bodyPr/>
          <a:lstStyle/>
          <a:p>
            <a:r>
              <a:rPr lang="ru-RU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Светличный Н.И	Лидер и наставник</a:t>
            </a:r>
          </a:p>
          <a:p>
            <a:r>
              <a:rPr lang="ru-RU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Киреев Д.М.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	</a:t>
            </a:r>
            <a:r>
              <a:rPr lang="ru-RU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Контроль и производство проектно-сметной документации, контроль 			за соблюдением требований проекта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ru-RU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Мельничук А.А.	Проверка соблюдения законодательной, нормативной базы, а также 			ГОСТов</a:t>
            </a:r>
          </a:p>
          <a:p>
            <a:r>
              <a:rPr lang="ru-RU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Джанибеков А.Б.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</a:t>
            </a:r>
            <a:r>
              <a:rPr lang="ru-RU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Разработка ПО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ru-RU" sz="28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Ратычев</a:t>
            </a:r>
            <a:r>
              <a:rPr lang="ru-RU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М.В.		Продвижение проекта на рынке</a:t>
            </a:r>
          </a:p>
          <a:p>
            <a:r>
              <a:rPr lang="ru-RU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Васильев М.В.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	</a:t>
            </a:r>
            <a:r>
              <a:rPr lang="ru-RU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Проведение работ по совершенствованию дизайна для большей 				привлекательности продукта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ru-RU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Семёнов Н.В.		Произведение технического уровня создания физического проекта</a:t>
            </a:r>
          </a:p>
          <a:p>
            <a:r>
              <a:rPr lang="ru-RU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Панченко М.В.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	</a:t>
            </a:r>
            <a:r>
              <a:rPr lang="ru-RU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Модернизация устройства как устройства в целом, так и отдельных 			модулей при их несоответствии проектным требованиям</a:t>
            </a:r>
          </a:p>
          <a:p>
            <a:r>
              <a:rPr lang="ru-RU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Каменцев М.В.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	</a:t>
            </a:r>
            <a:r>
              <a:rPr lang="ru-RU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Разработка и проверка ПО при работе БПЛА</a:t>
            </a:r>
          </a:p>
          <a:p>
            <a:r>
              <a:rPr lang="ru-RU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Эйеков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		Помощник разработчика ПО</a:t>
            </a:r>
          </a:p>
          <a:p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Бедная Т.		Исследование рынка</a:t>
            </a:r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EE1FE893-19E9-B8FA-95BF-3180D6087FB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34" b="33054"/>
          <a:stretch/>
        </p:blipFill>
        <p:spPr>
          <a:xfrm>
            <a:off x="15995650" y="564982"/>
            <a:ext cx="3560532" cy="1763683"/>
          </a:xfrm>
          <a:prstGeom prst="rect">
            <a:avLst/>
          </a:prstGeom>
        </p:spPr>
      </p:pic>
      <p:pic>
        <p:nvPicPr>
          <p:cNvPr id="5" name="Picture 56">
            <a:extLst>
              <a:ext uri="{FF2B5EF4-FFF2-40B4-BE49-F238E27FC236}">
                <a16:creationId xmlns:a16="http://schemas.microsoft.com/office/drawing/2014/main" id="{7C280A58-F702-0756-26AC-28DB2E4AFD9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9472"/>
          <a:stretch/>
        </p:blipFill>
        <p:spPr>
          <a:xfrm>
            <a:off x="624118" y="695200"/>
            <a:ext cx="1747160" cy="1581662"/>
          </a:xfrm>
          <a:prstGeom prst="rect">
            <a:avLst/>
          </a:prstGeom>
        </p:spPr>
      </p:pic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7DC6A60C-4E5C-D57B-D661-F3A1CE5E2612}"/>
              </a:ext>
            </a:extLst>
          </p:cNvPr>
          <p:cNvCxnSpPr>
            <a:cxnSpLocks/>
          </p:cNvCxnSpPr>
          <p:nvPr/>
        </p:nvCxnSpPr>
        <p:spPr>
          <a:xfrm flipH="1">
            <a:off x="2786373" y="2073275"/>
            <a:ext cx="3912877" cy="0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11856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4">
            <a:extLst>
              <a:ext uri="{FF2B5EF4-FFF2-40B4-BE49-F238E27FC236}">
                <a16:creationId xmlns:a16="http://schemas.microsoft.com/office/drawing/2014/main" id="{FA604292-6ADC-3177-10B6-CBFC07D3CE59}"/>
              </a:ext>
            </a:extLst>
          </p:cNvPr>
          <p:cNvSpPr txBox="1"/>
          <p:nvPr/>
        </p:nvSpPr>
        <p:spPr>
          <a:xfrm>
            <a:off x="2893187" y="880697"/>
            <a:ext cx="12836989" cy="97417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899"/>
              </a:lnSpc>
              <a:spcBef>
                <a:spcPts val="95"/>
              </a:spcBef>
            </a:pPr>
            <a:r>
              <a:rPr lang="ru-RU" sz="6600" b="1" dirty="0">
                <a:solidFill>
                  <a:schemeClr val="accent2"/>
                </a:solidFill>
                <a:latin typeface="Arial"/>
                <a:cs typeface="Arial"/>
              </a:rPr>
              <a:t>Концепция проекта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4702F4B6-A885-5015-E30D-84885E32033B}"/>
              </a:ext>
            </a:extLst>
          </p:cNvPr>
          <p:cNvCxnSpPr>
            <a:cxnSpLocks/>
          </p:cNvCxnSpPr>
          <p:nvPr/>
        </p:nvCxnSpPr>
        <p:spPr>
          <a:xfrm flipH="1">
            <a:off x="2786373" y="2073275"/>
            <a:ext cx="8217204" cy="0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1AF351E-BAC2-CC08-7D7C-3C96D4975C10}"/>
              </a:ext>
            </a:extLst>
          </p:cNvPr>
          <p:cNvSpPr/>
          <p:nvPr/>
        </p:nvSpPr>
        <p:spPr>
          <a:xfrm>
            <a:off x="547584" y="2311768"/>
            <a:ext cx="5943937" cy="8372105"/>
          </a:xfrm>
          <a:prstGeom prst="rect">
            <a:avLst/>
          </a:prstGeom>
          <a:solidFill>
            <a:srgbClr val="E6E9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B9840F2-CDF2-1D61-551F-7A3ED9A0D035}"/>
              </a:ext>
            </a:extLst>
          </p:cNvPr>
          <p:cNvSpPr/>
          <p:nvPr/>
        </p:nvSpPr>
        <p:spPr>
          <a:xfrm>
            <a:off x="6875446" y="2306076"/>
            <a:ext cx="6069279" cy="8372105"/>
          </a:xfrm>
          <a:prstGeom prst="rect">
            <a:avLst/>
          </a:prstGeom>
          <a:solidFill>
            <a:srgbClr val="E6E9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B541553-B25B-3BC6-B4F8-E6E8B46FB5E4}"/>
              </a:ext>
            </a:extLst>
          </p:cNvPr>
          <p:cNvSpPr/>
          <p:nvPr/>
        </p:nvSpPr>
        <p:spPr>
          <a:xfrm>
            <a:off x="13354225" y="2291759"/>
            <a:ext cx="6201957" cy="8372104"/>
          </a:xfrm>
          <a:prstGeom prst="rect">
            <a:avLst/>
          </a:prstGeom>
          <a:solidFill>
            <a:srgbClr val="E6E9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EDD3B7D-8056-691E-C783-C2E2DAA64A65}"/>
              </a:ext>
            </a:extLst>
          </p:cNvPr>
          <p:cNvSpPr txBox="1"/>
          <p:nvPr/>
        </p:nvSpPr>
        <p:spPr>
          <a:xfrm>
            <a:off x="752980" y="4341477"/>
            <a:ext cx="559415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 помощью беспилотных летательных аппаратов возможно дистанционно получать информацию о состоянии линий электропередач. Для этого не нужно посылать команду инженеров для осмотра, достаточно отправить беспилотный летательный аппарат в пункт назначения и оценить состояние ЛЭП.</a:t>
            </a:r>
            <a:endParaRPr lang="en-US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Рисунок 13" descr="Банк контур">
            <a:extLst>
              <a:ext uri="{FF2B5EF4-FFF2-40B4-BE49-F238E27FC236}">
                <a16:creationId xmlns:a16="http://schemas.microsoft.com/office/drawing/2014/main" id="{7C328847-B2EC-666C-5E9A-64677A66FE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01037" y="2311768"/>
            <a:ext cx="1393839" cy="1393839"/>
          </a:xfrm>
          <a:prstGeom prst="rect">
            <a:avLst/>
          </a:prstGeom>
        </p:spPr>
      </p:pic>
      <p:pic>
        <p:nvPicPr>
          <p:cNvPr id="15" name="Рисунок 14" descr="Линейчатая диаграмма контур">
            <a:extLst>
              <a:ext uri="{FF2B5EF4-FFF2-40B4-BE49-F238E27FC236}">
                <a16:creationId xmlns:a16="http://schemas.microsoft.com/office/drawing/2014/main" id="{D762C503-C5BD-ACF8-9022-19DE1F932A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125254" y="2435114"/>
            <a:ext cx="1393839" cy="1393839"/>
          </a:xfrm>
          <a:prstGeom prst="rect">
            <a:avLst/>
          </a:prstGeom>
        </p:spPr>
      </p:pic>
      <p:pic>
        <p:nvPicPr>
          <p:cNvPr id="16" name="Рисунок 15" descr="Мензурка контур">
            <a:extLst>
              <a:ext uri="{FF2B5EF4-FFF2-40B4-BE49-F238E27FC236}">
                <a16:creationId xmlns:a16="http://schemas.microsoft.com/office/drawing/2014/main" id="{4C0C7E45-F52D-E5DC-F4A2-9094232198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5464702" y="2311767"/>
            <a:ext cx="1393839" cy="139383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FC00323-54A0-4D95-07F9-C3BCC471EE03}"/>
              </a:ext>
            </a:extLst>
          </p:cNvPr>
          <p:cNvSpPr txBox="1"/>
          <p:nvPr/>
        </p:nvSpPr>
        <p:spPr>
          <a:xfrm>
            <a:off x="6894975" y="4341356"/>
            <a:ext cx="5829745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0" i="0" dirty="0">
                <a:solidFill>
                  <a:schemeClr val="tx1"/>
                </a:solidFill>
                <a:effectLst/>
                <a:latin typeface="Arial "/>
                <a:cs typeface="Arial" panose="020B0604020202020204" pitchFamily="34" charset="0"/>
              </a:rPr>
              <a:t>Люди стремятся к повышению эффективности их работы путем повышения автоматизации. Наш проект соответствует этим требованиям, управление БПЛА открывает новые возможности в диагностике и обслуживании линий электропередач.</a:t>
            </a:r>
            <a:br>
              <a:rPr lang="ru-RU" sz="2800" dirty="0">
                <a:solidFill>
                  <a:schemeClr val="tx1"/>
                </a:solidFill>
                <a:latin typeface="Arial "/>
                <a:cs typeface="Arial" panose="020B0604020202020204" pitchFamily="34" charset="0"/>
              </a:rPr>
            </a:br>
            <a:r>
              <a:rPr lang="ru-RU" sz="2800" b="0" i="0" dirty="0">
                <a:solidFill>
                  <a:schemeClr val="tx1"/>
                </a:solidFill>
                <a:effectLst/>
                <a:latin typeface="Arial "/>
                <a:cs typeface="Arial" panose="020B0604020202020204" pitchFamily="34" charset="0"/>
              </a:rPr>
              <a:t>БПЛА летит по карте вдоль линии электропередач и проверяет температуру, и если будет повышение температуры выше номинальных, отправляет на сервер геолокацию.</a:t>
            </a:r>
            <a:endParaRPr lang="en-US" sz="2800" dirty="0">
              <a:solidFill>
                <a:schemeClr val="tx1"/>
              </a:solidFill>
              <a:latin typeface="Arial 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B437443-DDA8-6446-E449-197A7D69F727}"/>
              </a:ext>
            </a:extLst>
          </p:cNvPr>
          <p:cNvSpPr txBox="1"/>
          <p:nvPr/>
        </p:nvSpPr>
        <p:spPr>
          <a:xfrm>
            <a:off x="2226447" y="3564378"/>
            <a:ext cx="34348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проекте</a:t>
            </a:r>
            <a:endParaRPr 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88E7732-B8C9-D949-E49D-A678D5A52C9E}"/>
              </a:ext>
            </a:extLst>
          </p:cNvPr>
          <p:cNvSpPr txBox="1"/>
          <p:nvPr/>
        </p:nvSpPr>
        <p:spPr>
          <a:xfrm>
            <a:off x="8156225" y="3544510"/>
            <a:ext cx="34348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Актуальность</a:t>
            </a:r>
            <a:endParaRPr 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CB7292F-8699-5176-FBF8-BA67D2F68EE6}"/>
              </a:ext>
            </a:extLst>
          </p:cNvPr>
          <p:cNvSpPr txBox="1"/>
          <p:nvPr/>
        </p:nvSpPr>
        <p:spPr>
          <a:xfrm>
            <a:off x="14444200" y="3548887"/>
            <a:ext cx="34348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Модернизация</a:t>
            </a:r>
            <a:endParaRPr 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06996C-9965-B294-C7DA-A4EE6AB73FB8}"/>
              </a:ext>
            </a:extLst>
          </p:cNvPr>
          <p:cNvSpPr txBox="1"/>
          <p:nvPr/>
        </p:nvSpPr>
        <p:spPr>
          <a:xfrm>
            <a:off x="13481050" y="4304035"/>
            <a:ext cx="607513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Мы будем внедрять, кроме простого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gps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ещё и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agps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rdm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, так как у простого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gps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не хватает точности. Также мы улучшим компьютерное зрение.</a:t>
            </a:r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13725C3B-5BCC-24EF-B400-C4F0372D6EF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34" b="33054"/>
          <a:stretch/>
        </p:blipFill>
        <p:spPr>
          <a:xfrm>
            <a:off x="15995650" y="564982"/>
            <a:ext cx="3560532" cy="1763683"/>
          </a:xfrm>
          <a:prstGeom prst="rect">
            <a:avLst/>
          </a:prstGeom>
        </p:spPr>
      </p:pic>
      <p:pic>
        <p:nvPicPr>
          <p:cNvPr id="5" name="Picture 56">
            <a:extLst>
              <a:ext uri="{FF2B5EF4-FFF2-40B4-BE49-F238E27FC236}">
                <a16:creationId xmlns:a16="http://schemas.microsoft.com/office/drawing/2014/main" id="{D7922323-F306-9397-AAB0-0756E1CD1FE0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9472"/>
          <a:stretch/>
        </p:blipFill>
        <p:spPr>
          <a:xfrm>
            <a:off x="624118" y="695200"/>
            <a:ext cx="1747160" cy="1581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011198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4">
            <a:extLst>
              <a:ext uri="{FF2B5EF4-FFF2-40B4-BE49-F238E27FC236}">
                <a16:creationId xmlns:a16="http://schemas.microsoft.com/office/drawing/2014/main" id="{FA604292-6ADC-3177-10B6-CBFC07D3CE59}"/>
              </a:ext>
            </a:extLst>
          </p:cNvPr>
          <p:cNvSpPr txBox="1"/>
          <p:nvPr/>
        </p:nvSpPr>
        <p:spPr>
          <a:xfrm>
            <a:off x="2594974" y="802683"/>
            <a:ext cx="12836989" cy="97417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899"/>
              </a:lnSpc>
              <a:spcBef>
                <a:spcPts val="95"/>
              </a:spcBef>
            </a:pPr>
            <a:r>
              <a:rPr lang="ru-RU" sz="6600" b="0" i="0" dirty="0">
                <a:solidFill>
                  <a:schemeClr val="accent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Сегменты целевой аудитории</a:t>
            </a:r>
            <a:endParaRPr lang="ru-RU" sz="6600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4702F4B6-A885-5015-E30D-84885E32033B}"/>
              </a:ext>
            </a:extLst>
          </p:cNvPr>
          <p:cNvCxnSpPr>
            <a:cxnSpLocks/>
          </p:cNvCxnSpPr>
          <p:nvPr/>
        </p:nvCxnSpPr>
        <p:spPr>
          <a:xfrm flipH="1">
            <a:off x="2594974" y="2149475"/>
            <a:ext cx="11734800" cy="0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3859594-092C-4532-5412-EAF10688F30C}"/>
              </a:ext>
            </a:extLst>
          </p:cNvPr>
          <p:cNvSpPr/>
          <p:nvPr/>
        </p:nvSpPr>
        <p:spPr>
          <a:xfrm>
            <a:off x="0" y="3064696"/>
            <a:ext cx="6699250" cy="4113978"/>
          </a:xfrm>
          <a:prstGeom prst="rect">
            <a:avLst/>
          </a:prstGeom>
          <a:solidFill>
            <a:srgbClr val="E6E9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9EB3DF7-0E1F-59D3-E016-38C0B2B7C38D}"/>
              </a:ext>
            </a:extLst>
          </p:cNvPr>
          <p:cNvSpPr/>
          <p:nvPr/>
        </p:nvSpPr>
        <p:spPr>
          <a:xfrm>
            <a:off x="4283" y="7179496"/>
            <a:ext cx="6694967" cy="4154955"/>
          </a:xfrm>
          <a:prstGeom prst="rect">
            <a:avLst/>
          </a:prstGeom>
          <a:solidFill>
            <a:srgbClr val="1D49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134C634-E585-E2A8-4560-84A92E0B9A2F}"/>
              </a:ext>
            </a:extLst>
          </p:cNvPr>
          <p:cNvSpPr/>
          <p:nvPr/>
        </p:nvSpPr>
        <p:spPr>
          <a:xfrm>
            <a:off x="6699250" y="3064696"/>
            <a:ext cx="6694967" cy="4130676"/>
          </a:xfrm>
          <a:prstGeom prst="rect">
            <a:avLst/>
          </a:prstGeom>
          <a:solidFill>
            <a:srgbClr val="1D49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A3AE292-C043-C152-5F09-C658BFE6F4E5}"/>
              </a:ext>
            </a:extLst>
          </p:cNvPr>
          <p:cNvSpPr/>
          <p:nvPr/>
        </p:nvSpPr>
        <p:spPr>
          <a:xfrm>
            <a:off x="13394217" y="3063873"/>
            <a:ext cx="6727466" cy="8245477"/>
          </a:xfrm>
          <a:prstGeom prst="rect">
            <a:avLst/>
          </a:prstGeom>
          <a:solidFill>
            <a:srgbClr val="4973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67E5A8A-9694-565B-ACFB-A56FC69F7901}"/>
              </a:ext>
            </a:extLst>
          </p:cNvPr>
          <p:cNvSpPr txBox="1"/>
          <p:nvPr/>
        </p:nvSpPr>
        <p:spPr>
          <a:xfrm>
            <a:off x="2602945" y="4829297"/>
            <a:ext cx="14933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ФОТО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C982652-4D84-6EBD-39B0-430E4EEBAB48}"/>
              </a:ext>
            </a:extLst>
          </p:cNvPr>
          <p:cNvSpPr txBox="1"/>
          <p:nvPr/>
        </p:nvSpPr>
        <p:spPr>
          <a:xfrm>
            <a:off x="7222017" y="3151914"/>
            <a:ext cx="616156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0" i="0" dirty="0">
                <a:solidFill>
                  <a:srgbClr val="E1E3E6"/>
                </a:solidFill>
                <a:effectLst/>
                <a:latin typeface="-apple-system"/>
              </a:rPr>
              <a:t>Основным потребителем являются компании по обслуживанию ЛЭП, которые заинтересованы в том, чтобы работа их сотрудников проходила максимально безопасно, быстро и не менее эффективно.</a:t>
            </a:r>
            <a:endParaRPr lang="ru-RU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DDE4856-AD2E-48C2-2301-AC6F69C04B80}"/>
              </a:ext>
            </a:extLst>
          </p:cNvPr>
          <p:cNvSpPr txBox="1"/>
          <p:nvPr/>
        </p:nvSpPr>
        <p:spPr>
          <a:xfrm>
            <a:off x="527050" y="7195372"/>
            <a:ext cx="5943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E1E3E6"/>
                </a:solidFill>
                <a:latin typeface="-apple-system"/>
              </a:rPr>
              <a:t>О</a:t>
            </a:r>
            <a:r>
              <a:rPr lang="ru-RU" sz="3200" b="0" i="0" dirty="0">
                <a:solidFill>
                  <a:srgbClr val="E1E3E6"/>
                </a:solidFill>
                <a:effectLst/>
                <a:latin typeface="-apple-system"/>
              </a:rPr>
              <a:t>сновной целевой аудиторией являются инженеры, которые производят инспекционный контроль тех самых линий электропередач.</a:t>
            </a:r>
            <a:endParaRPr lang="ru-RU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FC559D8-6B0F-8A14-C9C2-46505327096D}"/>
              </a:ext>
            </a:extLst>
          </p:cNvPr>
          <p:cNvSpPr/>
          <p:nvPr/>
        </p:nvSpPr>
        <p:spPr>
          <a:xfrm>
            <a:off x="6709884" y="7161700"/>
            <a:ext cx="6699250" cy="4113978"/>
          </a:xfrm>
          <a:prstGeom prst="rect">
            <a:avLst/>
          </a:prstGeom>
          <a:solidFill>
            <a:srgbClr val="E6E9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FB7747-0529-EEB5-2FA1-2DB50731DD25}"/>
              </a:ext>
            </a:extLst>
          </p:cNvPr>
          <p:cNvSpPr txBox="1"/>
          <p:nvPr/>
        </p:nvSpPr>
        <p:spPr>
          <a:xfrm>
            <a:off x="9312829" y="8926301"/>
            <a:ext cx="14933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ФОТО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FF436BA-1CA5-32AB-5F47-5040478DC5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1267" y="3063873"/>
            <a:ext cx="6699250" cy="413859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E8F6F22-F2FB-99B7-2BCD-961EAA72AB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7386" y="7138520"/>
            <a:ext cx="6727466" cy="419593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8B4C46A-9936-8F06-E1F6-1E69E626EAA9}"/>
              </a:ext>
            </a:extLst>
          </p:cNvPr>
          <p:cNvSpPr txBox="1"/>
          <p:nvPr/>
        </p:nvSpPr>
        <p:spPr>
          <a:xfrm>
            <a:off x="13745039" y="5438673"/>
            <a:ext cx="6161566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0" i="0" dirty="0">
                <a:solidFill>
                  <a:srgbClr val="E1E3E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Основные проблемы, которые решает наш аппарат – это автоматизация процесса инспекционного контроля линий электропередач.</a:t>
            </a:r>
            <a:b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0" i="0" dirty="0">
                <a:solidFill>
                  <a:srgbClr val="E1E3E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Ещё, не менее важная проблема-безопасность персонала, так как, все риски сводятся к минимуму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7E37423C-6044-9016-288E-5E3A58F6069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34" b="33054"/>
          <a:stretch/>
        </p:blipFill>
        <p:spPr>
          <a:xfrm>
            <a:off x="15995650" y="564982"/>
            <a:ext cx="3560532" cy="1763683"/>
          </a:xfrm>
          <a:prstGeom prst="rect">
            <a:avLst/>
          </a:prstGeom>
        </p:spPr>
      </p:pic>
      <p:pic>
        <p:nvPicPr>
          <p:cNvPr id="10" name="Picture 56">
            <a:extLst>
              <a:ext uri="{FF2B5EF4-FFF2-40B4-BE49-F238E27FC236}">
                <a16:creationId xmlns:a16="http://schemas.microsoft.com/office/drawing/2014/main" id="{A7B2A1C4-2A78-AE45-AEA1-2FD20ACDEB9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9472"/>
          <a:stretch/>
        </p:blipFill>
        <p:spPr>
          <a:xfrm>
            <a:off x="624118" y="695200"/>
            <a:ext cx="1747160" cy="1581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897861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B0E66A3D-33F8-C439-6E5B-59F405DE26C5}"/>
              </a:ext>
            </a:extLst>
          </p:cNvPr>
          <p:cNvSpPr/>
          <p:nvPr/>
        </p:nvSpPr>
        <p:spPr>
          <a:xfrm>
            <a:off x="984443" y="5434776"/>
            <a:ext cx="2145837" cy="7752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38" dirty="0">
                <a:solidFill>
                  <a:schemeClr val="bg1"/>
                </a:solidFill>
                <a:latin typeface="DINCyr-Regular" panose="02000503030000020003" pitchFamily="2" charset="-52"/>
                <a:cs typeface="Times New Roman" panose="02020603050405020304" pitchFamily="18" charset="0"/>
              </a:rPr>
              <a:t>Academic </a:t>
            </a:r>
            <a:r>
              <a:rPr lang="ru-RU" sz="2638" dirty="0">
                <a:solidFill>
                  <a:schemeClr val="bg1"/>
                </a:solidFill>
                <a:latin typeface="DINCyr-Bold" panose="02000503030000020004" pitchFamily="2" charset="-52"/>
                <a:cs typeface="Times New Roman" panose="02020603050405020304" pitchFamily="18" charset="0"/>
              </a:rPr>
              <a:t> </a:t>
            </a:r>
            <a:endParaRPr lang="en-US" sz="2638" dirty="0">
              <a:solidFill>
                <a:schemeClr val="bg1"/>
              </a:solidFill>
              <a:latin typeface="DINCyr-Bold" panose="02000503030000020004" pitchFamily="2" charset="-52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chemeClr val="bg1"/>
                </a:solidFill>
                <a:latin typeface="DINCyr-Bold" panose="02000503030000020004" pitchFamily="2" charset="-52"/>
                <a:cs typeface="Times New Roman" panose="02020603050405020304" pitchFamily="18" charset="0"/>
              </a:rPr>
              <a:t>1 316</a:t>
            </a:r>
          </a:p>
        </p:txBody>
      </p:sp>
      <p:sp>
        <p:nvSpPr>
          <p:cNvPr id="32" name="object 7">
            <a:extLst>
              <a:ext uri="{FF2B5EF4-FFF2-40B4-BE49-F238E27FC236}">
                <a16:creationId xmlns:a16="http://schemas.microsoft.com/office/drawing/2014/main" id="{5B185EB2-7139-7E7E-3634-01D6F99C14F4}"/>
              </a:ext>
            </a:extLst>
          </p:cNvPr>
          <p:cNvSpPr txBox="1"/>
          <p:nvPr/>
        </p:nvSpPr>
        <p:spPr>
          <a:xfrm>
            <a:off x="818406" y="3494569"/>
            <a:ext cx="1892147" cy="2050204"/>
          </a:xfrm>
          <a:prstGeom prst="rect">
            <a:avLst/>
          </a:prstGeom>
        </p:spPr>
        <p:txBody>
          <a:bodyPr vert="horz" wrap="square" lIns="0" tIns="58637" rIns="0" bIns="0" rtlCol="0">
            <a:spAutoFit/>
          </a:bodyPr>
          <a:lstStyle/>
          <a:p>
            <a:pPr marL="20942">
              <a:lnSpc>
                <a:spcPct val="120000"/>
              </a:lnSpc>
            </a:pPr>
            <a:r>
              <a:rPr lang="en-US" sz="11873" b="1" dirty="0">
                <a:ln w="28575">
                  <a:solidFill>
                    <a:srgbClr val="FF1F33"/>
                  </a:solidFill>
                  <a:prstDash val="solid"/>
                </a:ln>
                <a:noFill/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ru-RU" sz="11873" b="1" spc="247" dirty="0">
              <a:ln w="28575">
                <a:solidFill>
                  <a:srgbClr val="FF1F33"/>
                </a:solidFill>
                <a:prstDash val="solid"/>
              </a:ln>
              <a:noFill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ectangle 21">
            <a:extLst>
              <a:ext uri="{FF2B5EF4-FFF2-40B4-BE49-F238E27FC236}">
                <a16:creationId xmlns:a16="http://schemas.microsoft.com/office/drawing/2014/main" id="{A0CC1EC8-AA46-EAB2-E892-921079D8EDD0}"/>
              </a:ext>
            </a:extLst>
          </p:cNvPr>
          <p:cNvSpPr/>
          <p:nvPr/>
        </p:nvSpPr>
        <p:spPr>
          <a:xfrm>
            <a:off x="2567066" y="8665249"/>
            <a:ext cx="455229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- Насколько вы сможете доверить машине диагностику?</a:t>
            </a:r>
            <a:endParaRPr lang="ru-RU" sz="2638" dirty="0">
              <a:solidFill>
                <a:schemeClr val="tx1"/>
              </a:solidFill>
              <a:latin typeface="Arial" panose="020B0604020202020204" pitchFamily="34" charset="0"/>
              <a:ea typeface="Open Sans" pitchFamily="34" charset="0"/>
              <a:cs typeface="Arial" panose="020B0604020202020204" pitchFamily="34" charset="0"/>
            </a:endParaRPr>
          </a:p>
        </p:txBody>
      </p:sp>
      <p:sp>
        <p:nvSpPr>
          <p:cNvPr id="35" name="object 7">
            <a:extLst>
              <a:ext uri="{FF2B5EF4-FFF2-40B4-BE49-F238E27FC236}">
                <a16:creationId xmlns:a16="http://schemas.microsoft.com/office/drawing/2014/main" id="{03D570A7-0EB2-E2B4-6C41-F6DCBEE4DA34}"/>
              </a:ext>
            </a:extLst>
          </p:cNvPr>
          <p:cNvSpPr txBox="1"/>
          <p:nvPr/>
        </p:nvSpPr>
        <p:spPr>
          <a:xfrm>
            <a:off x="818406" y="5701953"/>
            <a:ext cx="1748660" cy="2050204"/>
          </a:xfrm>
          <a:prstGeom prst="rect">
            <a:avLst/>
          </a:prstGeom>
        </p:spPr>
        <p:txBody>
          <a:bodyPr vert="horz" wrap="square" lIns="0" tIns="58637" rIns="0" bIns="0" rtlCol="0">
            <a:spAutoFit/>
          </a:bodyPr>
          <a:lstStyle/>
          <a:p>
            <a:pPr marL="20942">
              <a:lnSpc>
                <a:spcPct val="120000"/>
              </a:lnSpc>
            </a:pPr>
            <a:r>
              <a:rPr lang="ru-RU" sz="11873" b="1" spc="247" dirty="0">
                <a:ln w="28575">
                  <a:solidFill>
                    <a:srgbClr val="FF1F33"/>
                  </a:solidFill>
                  <a:prstDash val="solid"/>
                </a:ln>
                <a:noFill/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11873" spc="247" dirty="0">
              <a:ln w="28575">
                <a:solidFill>
                  <a:srgbClr val="FF1F33"/>
                </a:solidFill>
                <a:prstDash val="solid"/>
              </a:ln>
              <a:noFill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AE3118E8-A079-4984-5613-248B08A7E157}"/>
              </a:ext>
            </a:extLst>
          </p:cNvPr>
          <p:cNvSpPr/>
          <p:nvPr/>
        </p:nvSpPr>
        <p:spPr>
          <a:xfrm>
            <a:off x="10035889" y="5434776"/>
            <a:ext cx="2145837" cy="7752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38" dirty="0">
                <a:solidFill>
                  <a:schemeClr val="bg1"/>
                </a:solidFill>
                <a:latin typeface="DINCyr-Regular" panose="02000503030000020003" pitchFamily="2" charset="-52"/>
                <a:cs typeface="Times New Roman" panose="02020603050405020304" pitchFamily="18" charset="0"/>
              </a:rPr>
              <a:t>Academic </a:t>
            </a:r>
            <a:r>
              <a:rPr lang="ru-RU" sz="2638" dirty="0">
                <a:solidFill>
                  <a:schemeClr val="bg1"/>
                </a:solidFill>
                <a:latin typeface="DINCyr-Bold" panose="02000503030000020004" pitchFamily="2" charset="-52"/>
                <a:cs typeface="Times New Roman" panose="02020603050405020304" pitchFamily="18" charset="0"/>
              </a:rPr>
              <a:t> </a:t>
            </a:r>
            <a:endParaRPr lang="en-US" sz="2638" dirty="0">
              <a:solidFill>
                <a:schemeClr val="bg1"/>
              </a:solidFill>
              <a:latin typeface="DINCyr-Bold" panose="02000503030000020004" pitchFamily="2" charset="-52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chemeClr val="bg1"/>
                </a:solidFill>
                <a:latin typeface="DINCyr-Bold" panose="02000503030000020004" pitchFamily="2" charset="-52"/>
                <a:cs typeface="Times New Roman" panose="02020603050405020304" pitchFamily="18" charset="0"/>
              </a:rPr>
              <a:t>1 316</a:t>
            </a:r>
          </a:p>
        </p:txBody>
      </p:sp>
      <p:sp>
        <p:nvSpPr>
          <p:cNvPr id="38" name="object 7">
            <a:extLst>
              <a:ext uri="{FF2B5EF4-FFF2-40B4-BE49-F238E27FC236}">
                <a16:creationId xmlns:a16="http://schemas.microsoft.com/office/drawing/2014/main" id="{AFAE9664-9DBD-937B-F146-B8F260500204}"/>
              </a:ext>
            </a:extLst>
          </p:cNvPr>
          <p:cNvSpPr txBox="1"/>
          <p:nvPr/>
        </p:nvSpPr>
        <p:spPr>
          <a:xfrm>
            <a:off x="10052050" y="5679449"/>
            <a:ext cx="2378871" cy="2050204"/>
          </a:xfrm>
          <a:prstGeom prst="rect">
            <a:avLst/>
          </a:prstGeom>
        </p:spPr>
        <p:txBody>
          <a:bodyPr vert="horz" wrap="square" lIns="0" tIns="58637" rIns="0" bIns="0" rtlCol="0">
            <a:spAutoFit/>
          </a:bodyPr>
          <a:lstStyle/>
          <a:p>
            <a:pPr marL="20942">
              <a:lnSpc>
                <a:spcPct val="120000"/>
              </a:lnSpc>
            </a:pPr>
            <a:r>
              <a:rPr lang="ru-RU" sz="11873" b="1" dirty="0">
                <a:ln w="28575">
                  <a:solidFill>
                    <a:srgbClr val="FF1F33"/>
                  </a:solidFill>
                  <a:prstDash val="solid"/>
                </a:ln>
                <a:noFill/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B75000FB-B3E5-5210-2566-E7FB6BDDF088}"/>
              </a:ext>
            </a:extLst>
          </p:cNvPr>
          <p:cNvCxnSpPr>
            <a:cxnSpLocks/>
          </p:cNvCxnSpPr>
          <p:nvPr/>
        </p:nvCxnSpPr>
        <p:spPr>
          <a:xfrm>
            <a:off x="2567066" y="5434776"/>
            <a:ext cx="4229836" cy="0"/>
          </a:xfrm>
          <a:prstGeom prst="line">
            <a:avLst/>
          </a:prstGeom>
          <a:ln w="28575">
            <a:solidFill>
              <a:srgbClr val="B4BB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F670FDC9-29DC-1E90-52C3-D036DA75F836}"/>
              </a:ext>
            </a:extLst>
          </p:cNvPr>
          <p:cNvCxnSpPr>
            <a:cxnSpLocks/>
          </p:cNvCxnSpPr>
          <p:nvPr/>
        </p:nvCxnSpPr>
        <p:spPr>
          <a:xfrm flipV="1">
            <a:off x="2572555" y="8063635"/>
            <a:ext cx="4224347" cy="17790"/>
          </a:xfrm>
          <a:prstGeom prst="line">
            <a:avLst/>
          </a:prstGeom>
          <a:ln w="28575">
            <a:solidFill>
              <a:srgbClr val="B4BB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object 7">
            <a:extLst>
              <a:ext uri="{FF2B5EF4-FFF2-40B4-BE49-F238E27FC236}">
                <a16:creationId xmlns:a16="http://schemas.microsoft.com/office/drawing/2014/main" id="{91DF8950-30D8-C83D-E350-F6B5A9940CF3}"/>
              </a:ext>
            </a:extLst>
          </p:cNvPr>
          <p:cNvSpPr txBox="1"/>
          <p:nvPr/>
        </p:nvSpPr>
        <p:spPr>
          <a:xfrm>
            <a:off x="839302" y="8509644"/>
            <a:ext cx="2711725" cy="2050204"/>
          </a:xfrm>
          <a:prstGeom prst="rect">
            <a:avLst/>
          </a:prstGeom>
        </p:spPr>
        <p:txBody>
          <a:bodyPr vert="horz" wrap="square" lIns="0" tIns="58637" rIns="0" bIns="0" rtlCol="0">
            <a:spAutoFit/>
          </a:bodyPr>
          <a:lstStyle/>
          <a:p>
            <a:pPr marL="20942">
              <a:lnSpc>
                <a:spcPct val="120000"/>
              </a:lnSpc>
            </a:pPr>
            <a:r>
              <a:rPr lang="ru-RU" sz="11873" b="1" dirty="0">
                <a:ln w="28575">
                  <a:solidFill>
                    <a:srgbClr val="FF1F33"/>
                  </a:solidFill>
                  <a:prstDash val="solid"/>
                </a:ln>
                <a:noFill/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cxnSp>
        <p:nvCxn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id="{4BBFF55A-A3B1-69A0-F844-8C60A26983DF}"/>
              </a:ext>
            </a:extLst>
          </p:cNvPr>
          <p:cNvCxnSpPr>
            <a:cxnSpLocks/>
          </p:cNvCxnSpPr>
          <p:nvPr/>
        </p:nvCxnSpPr>
        <p:spPr>
          <a:xfrm>
            <a:off x="2567066" y="10205848"/>
            <a:ext cx="4084134" cy="0"/>
          </a:xfrm>
          <a:prstGeom prst="line">
            <a:avLst/>
          </a:prstGeom>
          <a:ln w="28575">
            <a:solidFill>
              <a:srgbClr val="B4BB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object 7">
            <a:extLst>
              <a:ext uri="{FF2B5EF4-FFF2-40B4-BE49-F238E27FC236}">
                <a16:creationId xmlns:a16="http://schemas.microsoft.com/office/drawing/2014/main" id="{8E4CFE72-B44F-550E-46C1-36D94C0F94A3}"/>
              </a:ext>
            </a:extLst>
          </p:cNvPr>
          <p:cNvSpPr txBox="1"/>
          <p:nvPr/>
        </p:nvSpPr>
        <p:spPr>
          <a:xfrm>
            <a:off x="10010814" y="3440993"/>
            <a:ext cx="1768976" cy="2050205"/>
          </a:xfrm>
          <a:prstGeom prst="rect">
            <a:avLst/>
          </a:prstGeom>
        </p:spPr>
        <p:txBody>
          <a:bodyPr vert="horz" wrap="square" lIns="0" tIns="58637" rIns="0" bIns="0" rtlCol="0">
            <a:spAutoFit/>
          </a:bodyPr>
          <a:lstStyle/>
          <a:p>
            <a:pPr marL="20942">
              <a:lnSpc>
                <a:spcPct val="120000"/>
              </a:lnSpc>
            </a:pPr>
            <a:r>
              <a:rPr lang="ru-RU" sz="11873" b="1" dirty="0">
                <a:ln w="28575">
                  <a:solidFill>
                    <a:srgbClr val="FF1F33"/>
                  </a:solidFill>
                  <a:prstDash val="solid"/>
                </a:ln>
                <a:noFill/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pic>
        <p:nvPicPr>
          <p:cNvPr id="63" name="Рисунок 62" descr="Атом контур">
            <a:extLst>
              <a:ext uri="{FF2B5EF4-FFF2-40B4-BE49-F238E27FC236}">
                <a16:creationId xmlns:a16="http://schemas.microsoft.com/office/drawing/2014/main" id="{7D855DB7-5C74-C4F6-A2CC-73F7D0D49C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07152" y="3816554"/>
            <a:ext cx="1342205" cy="1342205"/>
          </a:xfrm>
          <a:prstGeom prst="rect">
            <a:avLst/>
          </a:prstGeom>
        </p:spPr>
      </p:pic>
      <p:pic>
        <p:nvPicPr>
          <p:cNvPr id="321" name="Рисунок 320" descr="Ученый мужской контур">
            <a:extLst>
              <a:ext uri="{FF2B5EF4-FFF2-40B4-BE49-F238E27FC236}">
                <a16:creationId xmlns:a16="http://schemas.microsoft.com/office/drawing/2014/main" id="{0C361CCE-44F1-C6C2-2CF7-0F7714B1B0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162363" y="6266789"/>
            <a:ext cx="1342206" cy="1342206"/>
          </a:xfrm>
          <a:prstGeom prst="rect">
            <a:avLst/>
          </a:prstGeom>
        </p:spPr>
      </p:pic>
      <p:pic>
        <p:nvPicPr>
          <p:cNvPr id="324" name="Рисунок 323" descr="Мензурка контур">
            <a:extLst>
              <a:ext uri="{FF2B5EF4-FFF2-40B4-BE49-F238E27FC236}">
                <a16:creationId xmlns:a16="http://schemas.microsoft.com/office/drawing/2014/main" id="{E2FB777D-1727-AB59-ED16-84E60C84BD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602729" y="8863644"/>
            <a:ext cx="1342204" cy="1342204"/>
          </a:xfrm>
          <a:prstGeom prst="rect">
            <a:avLst/>
          </a:prstGeom>
        </p:spPr>
      </p:pic>
      <p:pic>
        <p:nvPicPr>
          <p:cNvPr id="329" name="Рисунок 328" descr="Одна шестеренка контур">
            <a:extLst>
              <a:ext uri="{FF2B5EF4-FFF2-40B4-BE49-F238E27FC236}">
                <a16:creationId xmlns:a16="http://schemas.microsoft.com/office/drawing/2014/main" id="{7F0D2D6C-0529-9BEC-03D6-DA30B436D1B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7162364" y="3920357"/>
            <a:ext cx="1342205" cy="1342205"/>
          </a:xfrm>
          <a:prstGeom prst="rect">
            <a:avLst/>
          </a:prstGeom>
        </p:spPr>
      </p:pic>
      <p:pic>
        <p:nvPicPr>
          <p:cNvPr id="338" name="Рисунок 337" descr="Процессор контур">
            <a:extLst>
              <a:ext uri="{FF2B5EF4-FFF2-40B4-BE49-F238E27FC236}">
                <a16:creationId xmlns:a16="http://schemas.microsoft.com/office/drawing/2014/main" id="{9DAE8634-BFE4-F212-3F85-7F991379683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602729" y="6435418"/>
            <a:ext cx="1342204" cy="1342204"/>
          </a:xfrm>
          <a:prstGeom prst="rect">
            <a:avLst/>
          </a:prstGeom>
        </p:spPr>
      </p:pic>
      <p:sp>
        <p:nvSpPr>
          <p:cNvPr id="343" name="Rectangle 21">
            <a:extLst>
              <a:ext uri="{FF2B5EF4-FFF2-40B4-BE49-F238E27FC236}">
                <a16:creationId xmlns:a16="http://schemas.microsoft.com/office/drawing/2014/main" id="{25FC3C2C-D0A6-A65E-26C3-4035C536911E}"/>
              </a:ext>
            </a:extLst>
          </p:cNvPr>
          <p:cNvSpPr/>
          <p:nvPr/>
        </p:nvSpPr>
        <p:spPr>
          <a:xfrm>
            <a:off x="2590272" y="5951261"/>
            <a:ext cx="45522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-Сколько людей задействуется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д</a:t>
            </a:r>
            <a:r>
              <a:rPr lang="ru-RU" sz="2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ля диагностики одного  участка ЛЭП?</a:t>
            </a:r>
            <a:endParaRPr lang="ru-RU" sz="2638" dirty="0">
              <a:solidFill>
                <a:schemeClr val="tx1"/>
              </a:solidFill>
              <a:latin typeface="Arial" panose="020B0604020202020204" pitchFamily="34" charset="0"/>
              <a:ea typeface="Open Sans" pitchFamily="34" charset="0"/>
              <a:cs typeface="Arial" panose="020B0604020202020204" pitchFamily="34" charset="0"/>
            </a:endParaRPr>
          </a:p>
        </p:txBody>
      </p:sp>
      <p:sp>
        <p:nvSpPr>
          <p:cNvPr id="344" name="Rectangle 21">
            <a:extLst>
              <a:ext uri="{FF2B5EF4-FFF2-40B4-BE49-F238E27FC236}">
                <a16:creationId xmlns:a16="http://schemas.microsoft.com/office/drawing/2014/main" id="{73962D04-B8F5-72BB-B938-575296E722E5}"/>
              </a:ext>
            </a:extLst>
          </p:cNvPr>
          <p:cNvSpPr/>
          <p:nvPr/>
        </p:nvSpPr>
        <p:spPr>
          <a:xfrm>
            <a:off x="12033641" y="6231662"/>
            <a:ext cx="45522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-Какими функциями должен обладать БПЛА для оценки состояния ЛЭП?</a:t>
            </a:r>
            <a:endParaRPr lang="ru-RU" sz="2638" dirty="0">
              <a:solidFill>
                <a:schemeClr val="tx1"/>
              </a:solidFill>
              <a:latin typeface="Arial" panose="020B0604020202020204" pitchFamily="34" charset="0"/>
              <a:ea typeface="Open Sans" pitchFamily="34" charset="0"/>
              <a:cs typeface="Arial" panose="020B0604020202020204" pitchFamily="34" charset="0"/>
            </a:endParaRPr>
          </a:p>
        </p:txBody>
      </p:sp>
      <p:sp>
        <p:nvSpPr>
          <p:cNvPr id="348" name="Rectangle 21">
            <a:extLst>
              <a:ext uri="{FF2B5EF4-FFF2-40B4-BE49-F238E27FC236}">
                <a16:creationId xmlns:a16="http://schemas.microsoft.com/office/drawing/2014/main" id="{C96E06A0-7822-005A-AA2D-32D1DB4C42D6}"/>
              </a:ext>
            </a:extLst>
          </p:cNvPr>
          <p:cNvSpPr/>
          <p:nvPr/>
        </p:nvSpPr>
        <p:spPr>
          <a:xfrm>
            <a:off x="2664311" y="3827173"/>
            <a:ext cx="455229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Сколько километров ЛЭП обследуется в </a:t>
            </a:r>
            <a:r>
              <a:rPr lang="ru-RU" sz="2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течении дня?</a:t>
            </a:r>
            <a:endParaRPr lang="ru-RU" sz="2638" dirty="0">
              <a:solidFill>
                <a:schemeClr val="tx1"/>
              </a:solidFill>
              <a:latin typeface="Arial" panose="020B0604020202020204" pitchFamily="34" charset="0"/>
              <a:ea typeface="Open Sans" pitchFamily="34" charset="0"/>
              <a:cs typeface="Arial" panose="020B0604020202020204" pitchFamily="34" charset="0"/>
            </a:endParaRPr>
          </a:p>
        </p:txBody>
      </p:sp>
      <p:cxnSp>
        <p:nvCxnSpPr>
          <p:cNvPr id="353" name="Прямая соединительная линия 352">
            <a:extLst>
              <a:ext uri="{FF2B5EF4-FFF2-40B4-BE49-F238E27FC236}">
                <a16:creationId xmlns:a16="http://schemas.microsoft.com/office/drawing/2014/main" id="{EA444148-2BAE-0A5F-B339-57192F890CC2}"/>
              </a:ext>
            </a:extLst>
          </p:cNvPr>
          <p:cNvCxnSpPr>
            <a:cxnSpLocks/>
          </p:cNvCxnSpPr>
          <p:nvPr/>
        </p:nvCxnSpPr>
        <p:spPr>
          <a:xfrm>
            <a:off x="12194869" y="5822414"/>
            <a:ext cx="4229836" cy="0"/>
          </a:xfrm>
          <a:prstGeom prst="line">
            <a:avLst/>
          </a:prstGeom>
          <a:ln w="28575">
            <a:solidFill>
              <a:srgbClr val="B4BB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5" name="Rectangle 21">
            <a:extLst>
              <a:ext uri="{FF2B5EF4-FFF2-40B4-BE49-F238E27FC236}">
                <a16:creationId xmlns:a16="http://schemas.microsoft.com/office/drawing/2014/main" id="{20AB7389-B652-8E81-52D9-895EBDDBBC6E}"/>
              </a:ext>
            </a:extLst>
          </p:cNvPr>
          <p:cNvSpPr/>
          <p:nvPr/>
        </p:nvSpPr>
        <p:spPr>
          <a:xfrm>
            <a:off x="12033117" y="3728891"/>
            <a:ext cx="496749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-На ваш взгляд, сможет ли дрон заменить человека по эффективности диагностики? </a:t>
            </a:r>
            <a:endParaRPr lang="ru-RU" sz="2638" dirty="0">
              <a:solidFill>
                <a:schemeClr val="tx1"/>
              </a:solidFill>
              <a:latin typeface="Arial" panose="020B0604020202020204" pitchFamily="34" charset="0"/>
              <a:ea typeface="Open Sans" pitchFamily="34" charset="0"/>
              <a:cs typeface="Arial" panose="020B0604020202020204" pitchFamily="34" charset="0"/>
            </a:endParaRPr>
          </a:p>
        </p:txBody>
      </p:sp>
      <p:cxnSp>
        <p:nvCxnSpPr>
          <p:cNvPr id="356" name="Прямая соединительная линия 355">
            <a:extLst>
              <a:ext uri="{FF2B5EF4-FFF2-40B4-BE49-F238E27FC236}">
                <a16:creationId xmlns:a16="http://schemas.microsoft.com/office/drawing/2014/main" id="{6A960AAA-A5B6-D279-C3E3-252711DD10C1}"/>
              </a:ext>
            </a:extLst>
          </p:cNvPr>
          <p:cNvCxnSpPr>
            <a:cxnSpLocks/>
          </p:cNvCxnSpPr>
          <p:nvPr/>
        </p:nvCxnSpPr>
        <p:spPr>
          <a:xfrm>
            <a:off x="12181726" y="8158931"/>
            <a:ext cx="4229836" cy="0"/>
          </a:xfrm>
          <a:prstGeom prst="line">
            <a:avLst/>
          </a:prstGeom>
          <a:ln w="28575">
            <a:solidFill>
              <a:srgbClr val="B4BB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9" name="object 14">
            <a:extLst>
              <a:ext uri="{FF2B5EF4-FFF2-40B4-BE49-F238E27FC236}">
                <a16:creationId xmlns:a16="http://schemas.microsoft.com/office/drawing/2014/main" id="{EB8B92C3-16FE-F283-6E52-81D6BD89B683}"/>
              </a:ext>
            </a:extLst>
          </p:cNvPr>
          <p:cNvSpPr txBox="1"/>
          <p:nvPr/>
        </p:nvSpPr>
        <p:spPr>
          <a:xfrm>
            <a:off x="2800772" y="930274"/>
            <a:ext cx="12836989" cy="97417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899"/>
              </a:lnSpc>
              <a:spcBef>
                <a:spcPts val="95"/>
              </a:spcBef>
            </a:pPr>
            <a:r>
              <a:rPr lang="ru-RU" sz="6600" b="0" i="0" dirty="0">
                <a:solidFill>
                  <a:schemeClr val="accent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Проблемное интервью</a:t>
            </a:r>
            <a:endParaRPr lang="ru-RU" sz="6600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61" name="Прямая соединительная линия 360">
            <a:extLst>
              <a:ext uri="{FF2B5EF4-FFF2-40B4-BE49-F238E27FC236}">
                <a16:creationId xmlns:a16="http://schemas.microsoft.com/office/drawing/2014/main" id="{0DFCCE40-6AFC-A37A-4B17-FE9E480D592C}"/>
              </a:ext>
            </a:extLst>
          </p:cNvPr>
          <p:cNvCxnSpPr>
            <a:cxnSpLocks/>
          </p:cNvCxnSpPr>
          <p:nvPr/>
        </p:nvCxnSpPr>
        <p:spPr>
          <a:xfrm flipH="1">
            <a:off x="2710553" y="2276862"/>
            <a:ext cx="9127839" cy="0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7">
            <a:extLst>
              <a:ext uri="{FF2B5EF4-FFF2-40B4-BE49-F238E27FC236}">
                <a16:creationId xmlns:a16="http://schemas.microsoft.com/office/drawing/2014/main" id="{13573E18-5CCE-72EB-01B4-C821F1803CF0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34" b="33054"/>
          <a:stretch/>
        </p:blipFill>
        <p:spPr>
          <a:xfrm>
            <a:off x="15995650" y="564982"/>
            <a:ext cx="3560532" cy="1763683"/>
          </a:xfrm>
          <a:prstGeom prst="rect">
            <a:avLst/>
          </a:prstGeom>
        </p:spPr>
      </p:pic>
      <p:pic>
        <p:nvPicPr>
          <p:cNvPr id="3" name="Picture 56">
            <a:extLst>
              <a:ext uri="{FF2B5EF4-FFF2-40B4-BE49-F238E27FC236}">
                <a16:creationId xmlns:a16="http://schemas.microsoft.com/office/drawing/2014/main" id="{3CDBD180-D24F-1BBB-FA17-EAB301CA2AC9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9472"/>
          <a:stretch/>
        </p:blipFill>
        <p:spPr>
          <a:xfrm>
            <a:off x="624118" y="695200"/>
            <a:ext cx="1747160" cy="1581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661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85581863-D544-A268-D548-4872E9C5C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9250" y="2278597"/>
            <a:ext cx="9594850" cy="9038155"/>
          </a:xfrm>
          <a:prstGeom prst="rect">
            <a:avLst/>
          </a:prstGeom>
        </p:spPr>
      </p:pic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0A9AAA9C-2E65-F428-59F1-477238F69F09}"/>
              </a:ext>
            </a:extLst>
          </p:cNvPr>
          <p:cNvCxnSpPr>
            <a:cxnSpLocks/>
          </p:cNvCxnSpPr>
          <p:nvPr/>
        </p:nvCxnSpPr>
        <p:spPr>
          <a:xfrm flipH="1">
            <a:off x="2629678" y="2149475"/>
            <a:ext cx="5822172" cy="0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73A45DA9-A4CB-43C1-6D8C-0C5DD2082844}"/>
              </a:ext>
            </a:extLst>
          </p:cNvPr>
          <p:cNvSpPr txBox="1"/>
          <p:nvPr/>
        </p:nvSpPr>
        <p:spPr>
          <a:xfrm>
            <a:off x="2965450" y="826092"/>
            <a:ext cx="1004977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600" dirty="0">
                <a:solidFill>
                  <a:schemeClr val="accent2"/>
                </a:solidFill>
              </a:rPr>
              <a:t>Анализ рынка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534091-16C4-BF76-34E1-59DDBEB880FF}"/>
              </a:ext>
            </a:extLst>
          </p:cNvPr>
          <p:cNvSpPr txBox="1"/>
          <p:nvPr/>
        </p:nvSpPr>
        <p:spPr>
          <a:xfrm>
            <a:off x="985328" y="6301004"/>
            <a:ext cx="9765701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Телефонные опросы клиентов и заинтересованных лиц</a:t>
            </a:r>
          </a:p>
          <a:p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Email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-рассылки с анкетами</a:t>
            </a:r>
          </a:p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Онлайн-опросы на сайте компании</a:t>
            </a:r>
          </a:p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Соцсети (опросы, комментарии, отзывы)</a:t>
            </a:r>
          </a:p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Отзывы на сайте или в блоге компании</a:t>
            </a:r>
          </a:p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Фокус-группы</a:t>
            </a:r>
          </a:p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Глубинные интервью</a:t>
            </a:r>
          </a:p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Участие в отраслевых мероприятиях</a:t>
            </a:r>
          </a:p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Вебинары и семинары с презентацией продукта</a:t>
            </a:r>
          </a:p>
          <a:p>
            <a:r>
              <a:rPr lang="ru-RU" sz="2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Можно создать онлайн чат на сайте, чтобы клиент мог быстро связаться с нами ( на сайте, в </a:t>
            </a:r>
            <a:r>
              <a:rPr lang="ru-RU" sz="28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соц</a:t>
            </a:r>
            <a:r>
              <a:rPr lang="ru-RU" sz="2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сетях)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E3F08C-5DAA-412F-A64A-D991147532F5}"/>
              </a:ext>
            </a:extLst>
          </p:cNvPr>
          <p:cNvSpPr txBox="1"/>
          <p:nvPr/>
        </p:nvSpPr>
        <p:spPr>
          <a:xfrm>
            <a:off x="881572" y="5589684"/>
            <a:ext cx="772267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800" b="1" i="0" dirty="0">
                <a:solidFill>
                  <a:schemeClr val="accent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Каналы обратной связи</a:t>
            </a:r>
            <a:endParaRPr lang="ru-RU" sz="4800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8196DC-6665-D0E8-2748-50AB8F377C76}"/>
              </a:ext>
            </a:extLst>
          </p:cNvPr>
          <p:cNvSpPr txBox="1"/>
          <p:nvPr/>
        </p:nvSpPr>
        <p:spPr>
          <a:xfrm>
            <a:off x="985328" y="2653897"/>
            <a:ext cx="8194255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Процент, который составляет использование БАС в энергетических комплексах 40%</a:t>
            </a:r>
          </a:p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Энергетический сектор является крупнейшей отраслью на коммерческом рынке беспилотных летательных аппаратов</a:t>
            </a:r>
            <a:r>
              <a:rPr lang="ru-RU" dirty="0"/>
              <a:t>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583046F-EBAE-9C1B-F1B3-E6EA16C391C1}"/>
              </a:ext>
            </a:extLst>
          </p:cNvPr>
          <p:cNvSpPr txBox="1"/>
          <p:nvPr/>
        </p:nvSpPr>
        <p:spPr>
          <a:xfrm>
            <a:off x="11347450" y="3319171"/>
            <a:ext cx="731316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Выходить на рынок будем непосредственно через компании, которые проводят инспекционный контроль ЛЭП и различные форумы.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491F2F8-E268-1FAB-7832-79BB5FF92B9C}"/>
              </a:ext>
            </a:extLst>
          </p:cNvPr>
          <p:cNvSpPr txBox="1"/>
          <p:nvPr/>
        </p:nvSpPr>
        <p:spPr>
          <a:xfrm>
            <a:off x="11113935" y="2419293"/>
            <a:ext cx="85062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8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Каналы выхода на рынок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BE7C589-B8AC-76ED-497D-3F126DFAE25F}"/>
              </a:ext>
            </a:extLst>
          </p:cNvPr>
          <p:cNvSpPr txBox="1"/>
          <p:nvPr/>
        </p:nvSpPr>
        <p:spPr>
          <a:xfrm>
            <a:off x="11326963" y="6380615"/>
            <a:ext cx="8055393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Потребители узнают о нашем продукте через рекламу, а также благодаря нашему сайту. Вся необходимая информация, связанная с конкурентоспособностью нашего продукта будет находиться на нашем сайте.</a:t>
            </a:r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73D5C91C-4E04-DC28-0849-672237DC1EA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34" b="33054"/>
          <a:stretch/>
        </p:blipFill>
        <p:spPr>
          <a:xfrm>
            <a:off x="15919450" y="501392"/>
            <a:ext cx="3560532" cy="1763683"/>
          </a:xfrm>
          <a:prstGeom prst="rect">
            <a:avLst/>
          </a:prstGeom>
        </p:spPr>
      </p:pic>
      <p:pic>
        <p:nvPicPr>
          <p:cNvPr id="6" name="Picture 56">
            <a:extLst>
              <a:ext uri="{FF2B5EF4-FFF2-40B4-BE49-F238E27FC236}">
                <a16:creationId xmlns:a16="http://schemas.microsoft.com/office/drawing/2014/main" id="{D0E0576D-D081-60E8-FCAE-A7ADE854310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9472"/>
          <a:stretch/>
        </p:blipFill>
        <p:spPr>
          <a:xfrm>
            <a:off x="624118" y="695200"/>
            <a:ext cx="1747160" cy="1581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31812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ADEEB18-F41D-0A5E-61BD-80E80E269434}"/>
              </a:ext>
            </a:extLst>
          </p:cNvPr>
          <p:cNvSpPr txBox="1"/>
          <p:nvPr/>
        </p:nvSpPr>
        <p:spPr>
          <a:xfrm>
            <a:off x="7842250" y="3216275"/>
            <a:ext cx="11506200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ТАМ (Total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Addressable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Market):</a:t>
            </a:r>
          </a:p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Общий оборот рынка электроэнергетики в Росси составляет 277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мрд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рублей, из которых около 40% уходит на обслуживание ЛЭП.</a:t>
            </a:r>
          </a:p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SAM (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Serviceable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Addressable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Market):</a:t>
            </a:r>
          </a:p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Если учесть что мы ориентированы в первую очередь на Ростовскую область, которая занимает всего 1.8% от общего рынка России.</a:t>
            </a:r>
          </a:p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SOM (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Share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Market):</a:t>
            </a:r>
          </a:p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Выходит что с учетом стоимости БПЛА в 1.5 миллиона рублей ( с учетом всего навесного оборудования ) и дохода с каждого проданного 300 тысяч рублей, конкуренцию с не отечественными аналогами в 50% занятого ими рынка, и продажу 500 штук в год, мы получаем 99 млн рублей потенциального дохода. </a:t>
            </a:r>
          </a:p>
        </p:txBody>
      </p:sp>
      <p:pic>
        <p:nvPicPr>
          <p:cNvPr id="4" name="Picture 56">
            <a:extLst>
              <a:ext uri="{FF2B5EF4-FFF2-40B4-BE49-F238E27FC236}">
                <a16:creationId xmlns:a16="http://schemas.microsoft.com/office/drawing/2014/main" id="{CE9120EE-6790-8278-5DD5-B29630D9CC0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9472"/>
          <a:stretch/>
        </p:blipFill>
        <p:spPr>
          <a:xfrm>
            <a:off x="831850" y="625475"/>
            <a:ext cx="1747160" cy="1581662"/>
          </a:xfrm>
          <a:prstGeom prst="rect">
            <a:avLst/>
          </a:prstGeom>
        </p:spPr>
      </p:pic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098B5766-6216-3DF7-A717-95B9848402B1}"/>
              </a:ext>
            </a:extLst>
          </p:cNvPr>
          <p:cNvCxnSpPr>
            <a:cxnSpLocks/>
          </p:cNvCxnSpPr>
          <p:nvPr/>
        </p:nvCxnSpPr>
        <p:spPr>
          <a:xfrm flipH="1" flipV="1">
            <a:off x="2636215" y="2100192"/>
            <a:ext cx="9587917" cy="25986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7">
            <a:extLst>
              <a:ext uri="{FF2B5EF4-FFF2-40B4-BE49-F238E27FC236}">
                <a16:creationId xmlns:a16="http://schemas.microsoft.com/office/drawing/2014/main" id="{C382657B-E759-AD8F-B7FB-C0606646946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34" b="33054"/>
          <a:stretch/>
        </p:blipFill>
        <p:spPr>
          <a:xfrm>
            <a:off x="15995650" y="564982"/>
            <a:ext cx="3560532" cy="176368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39435F8-8A4E-2680-C3D4-1874D61300FB}"/>
              </a:ext>
            </a:extLst>
          </p:cNvPr>
          <p:cNvSpPr txBox="1"/>
          <p:nvPr/>
        </p:nvSpPr>
        <p:spPr>
          <a:xfrm>
            <a:off x="2889250" y="862308"/>
            <a:ext cx="6551163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600" b="0" i="0" dirty="0">
                <a:solidFill>
                  <a:schemeClr val="accent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Оценка рынка</a:t>
            </a:r>
            <a:endParaRPr lang="ru-RU" sz="66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878ED12B-8857-CA31-7509-F53E13994A54}"/>
              </a:ext>
            </a:extLst>
          </p:cNvPr>
          <p:cNvSpPr/>
          <p:nvPr/>
        </p:nvSpPr>
        <p:spPr>
          <a:xfrm>
            <a:off x="679978" y="3216275"/>
            <a:ext cx="6705072" cy="67056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9B80C3D2-2971-FD71-5910-9904BFC10C47}"/>
              </a:ext>
            </a:extLst>
          </p:cNvPr>
          <p:cNvSpPr/>
          <p:nvPr/>
        </p:nvSpPr>
        <p:spPr>
          <a:xfrm>
            <a:off x="1860550" y="5197475"/>
            <a:ext cx="4648200" cy="47244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03A7B480-54CE-9615-3F23-663F301EC3A0}"/>
              </a:ext>
            </a:extLst>
          </p:cNvPr>
          <p:cNvSpPr/>
          <p:nvPr/>
        </p:nvSpPr>
        <p:spPr>
          <a:xfrm>
            <a:off x="3041650" y="7559675"/>
            <a:ext cx="2286000" cy="23622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6ECB91F-F8CD-320E-BAD9-B3AB7442088F}"/>
              </a:ext>
            </a:extLst>
          </p:cNvPr>
          <p:cNvSpPr txBox="1"/>
          <p:nvPr/>
        </p:nvSpPr>
        <p:spPr>
          <a:xfrm>
            <a:off x="2889250" y="3922711"/>
            <a:ext cx="2667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0" i="0" dirty="0">
                <a:solidFill>
                  <a:srgbClr val="E1E3E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277 млрд р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6CF065A-510C-A485-1E04-BC7BB413D73F}"/>
              </a:ext>
            </a:extLst>
          </p:cNvPr>
          <p:cNvSpPr txBox="1"/>
          <p:nvPr/>
        </p:nvSpPr>
        <p:spPr>
          <a:xfrm>
            <a:off x="2965450" y="6165566"/>
            <a:ext cx="2514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0" i="0" dirty="0">
                <a:solidFill>
                  <a:srgbClr val="E1E3E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1.9 млрд р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8A99D3F-93A3-D953-4E34-1F3CD7DD4B00}"/>
              </a:ext>
            </a:extLst>
          </p:cNvPr>
          <p:cNvSpPr txBox="1"/>
          <p:nvPr/>
        </p:nvSpPr>
        <p:spPr>
          <a:xfrm>
            <a:off x="3194050" y="8417609"/>
            <a:ext cx="228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0" i="0" dirty="0">
                <a:solidFill>
                  <a:srgbClr val="E1E3E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99 млн р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7216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3953B71-188C-1789-4FB5-E6A5A411DF2C}"/>
              </a:ext>
            </a:extLst>
          </p:cNvPr>
          <p:cNvSpPr txBox="1"/>
          <p:nvPr/>
        </p:nvSpPr>
        <p:spPr>
          <a:xfrm>
            <a:off x="2584450" y="807784"/>
            <a:ext cx="123444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6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Потенциальный рынок сбыта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853C50-ED24-3941-6F09-6A62A7A9DDEE}"/>
              </a:ext>
            </a:extLst>
          </p:cNvPr>
          <p:cNvSpPr txBox="1"/>
          <p:nvPr/>
        </p:nvSpPr>
        <p:spPr>
          <a:xfrm>
            <a:off x="1174750" y="2378075"/>
            <a:ext cx="17754599" cy="91409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Рынок потребителей нашего БПЛА - это компании занимающихся установкой и обслуживанием линий электропередач (ЛЭП).</a:t>
            </a:r>
            <a:b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Компании которые могу быть целевой аудиторией на территории всей Российской Федерации:</a:t>
            </a:r>
            <a:b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ПАО “</a:t>
            </a:r>
            <a:r>
              <a:rPr lang="ru-RU" sz="28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Россети</a:t>
            </a:r>
            <a:r>
              <a:rPr lang="ru-RU" sz="2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” - крупнейшая энергетическая компания России, которая занимается эксплуатацией и развитием электросетевого комплекса страны.</a:t>
            </a:r>
            <a:b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ПАО “ФСК ЕЭС” - компания, ответственная за управление единой национальной электрической сетью.</a:t>
            </a:r>
            <a:b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ОАО “МОЭСК” - Московская объединенная электросетевая компания, которая обслуживает ЛЭП в Москве и Московской области.</a:t>
            </a:r>
            <a:b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ПАО “Ленэнерго” - Санкт-Петербургская энергетическая компания, отвечающая за электроснабжение Ленинградской области.</a:t>
            </a:r>
            <a:b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АО “Тюменьэнерго” - региональная энергетическая компания, занимающаяся обслуживанием ЛЭП на территории Тюменской области, Ханты-Мансийского и Ямало-Ненецкого автономных округов.</a:t>
            </a:r>
            <a:b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ПАО “МРСК Центра” - межрегиональная распределительная сетевая компания, обслуживающая ЛЭП в регионах Центрального федерального округа.</a:t>
            </a:r>
            <a:b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ПАО “Татнефть” - российская нефтяная компания, имеющая в своем составе электросетевой комплекс.</a:t>
            </a:r>
            <a:b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ПАО “Газпром” - энергетическая компания с электросетевым комплексом, включающим в себя ЛЭП.</a:t>
            </a:r>
            <a:b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 Ростовской области прокладкой и обслуживанием линий электропередачи занимается компания «Донэнерго». Но так же есть много частников, работающих в маленьких городах и поселках.</a:t>
            </a:r>
            <a:b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EF0F044F-21C2-2A69-7D4B-C1CA7FC51083}"/>
              </a:ext>
            </a:extLst>
          </p:cNvPr>
          <p:cNvCxnSpPr>
            <a:cxnSpLocks/>
          </p:cNvCxnSpPr>
          <p:nvPr/>
        </p:nvCxnSpPr>
        <p:spPr>
          <a:xfrm flipH="1">
            <a:off x="2584450" y="1997075"/>
            <a:ext cx="11734800" cy="0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7">
            <a:extLst>
              <a:ext uri="{FF2B5EF4-FFF2-40B4-BE49-F238E27FC236}">
                <a16:creationId xmlns:a16="http://schemas.microsoft.com/office/drawing/2014/main" id="{6A13DE05-2962-A73F-756C-AF8417E8F5C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34" b="33054"/>
          <a:stretch/>
        </p:blipFill>
        <p:spPr>
          <a:xfrm>
            <a:off x="15995650" y="564982"/>
            <a:ext cx="3560532" cy="1763683"/>
          </a:xfrm>
          <a:prstGeom prst="rect">
            <a:avLst/>
          </a:prstGeom>
        </p:spPr>
      </p:pic>
      <p:pic>
        <p:nvPicPr>
          <p:cNvPr id="7" name="Picture 56">
            <a:extLst>
              <a:ext uri="{FF2B5EF4-FFF2-40B4-BE49-F238E27FC236}">
                <a16:creationId xmlns:a16="http://schemas.microsoft.com/office/drawing/2014/main" id="{83972E59-D2A7-5281-1275-5D492D5C348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9472"/>
          <a:stretch/>
        </p:blipFill>
        <p:spPr>
          <a:xfrm>
            <a:off x="624118" y="695200"/>
            <a:ext cx="1747160" cy="1581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83574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429D5DD6-07CD-42FA-91DC-C6D2978A34B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8" r="39234" b="15936"/>
          <a:stretch/>
        </p:blipFill>
        <p:spPr>
          <a:xfrm>
            <a:off x="12724514" y="1"/>
            <a:ext cx="7379586" cy="11309350"/>
          </a:xfrm>
          <a:prstGeom prst="rect">
            <a:avLst/>
          </a:prstGeom>
        </p:spPr>
      </p:pic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D604DE2A-3D80-44E2-A208-86C92DEE4826}"/>
              </a:ext>
            </a:extLst>
          </p:cNvPr>
          <p:cNvSpPr/>
          <p:nvPr/>
        </p:nvSpPr>
        <p:spPr>
          <a:xfrm>
            <a:off x="12715821" y="14096"/>
            <a:ext cx="7379586" cy="11309350"/>
          </a:xfrm>
          <a:prstGeom prst="rect">
            <a:avLst/>
          </a:prstGeom>
          <a:solidFill>
            <a:srgbClr val="1D4992">
              <a:alpha val="79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EB2B9BE2-F561-B0E9-E786-DCBF85C585F2}"/>
              </a:ext>
            </a:extLst>
          </p:cNvPr>
          <p:cNvCxnSpPr>
            <a:cxnSpLocks/>
          </p:cNvCxnSpPr>
          <p:nvPr/>
        </p:nvCxnSpPr>
        <p:spPr>
          <a:xfrm flipH="1" flipV="1">
            <a:off x="2636215" y="2100192"/>
            <a:ext cx="9587917" cy="25986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bject 14">
            <a:extLst>
              <a:ext uri="{FF2B5EF4-FFF2-40B4-BE49-F238E27FC236}">
                <a16:creationId xmlns:a16="http://schemas.microsoft.com/office/drawing/2014/main" id="{E6D3776A-831F-0728-876D-7D75C8EC6E05}"/>
              </a:ext>
            </a:extLst>
          </p:cNvPr>
          <p:cNvSpPr txBox="1"/>
          <p:nvPr/>
        </p:nvSpPr>
        <p:spPr>
          <a:xfrm>
            <a:off x="14271448" y="9004616"/>
            <a:ext cx="4160377" cy="4203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899"/>
              </a:lnSpc>
              <a:spcBef>
                <a:spcPts val="95"/>
              </a:spcBef>
            </a:pPr>
            <a:endParaRPr lang="ru-RU" sz="28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3EBFAF3-A560-9708-5089-D9921B2FEF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34745" y="9159875"/>
            <a:ext cx="1581076" cy="1334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F2318F4-44DD-4675-B620-35B603ECBF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689" y="2291530"/>
            <a:ext cx="4657725" cy="3209925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BD3DD118-6ECC-0D4A-DDCB-61535212F72F}"/>
              </a:ext>
            </a:extLst>
          </p:cNvPr>
          <p:cNvSpPr txBox="1"/>
          <p:nvPr/>
        </p:nvSpPr>
        <p:spPr>
          <a:xfrm>
            <a:off x="2636215" y="919020"/>
            <a:ext cx="10049772" cy="1054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>
              <a:lnSpc>
                <a:spcPct val="100899"/>
              </a:lnSpc>
              <a:spcBef>
                <a:spcPts val="95"/>
              </a:spcBef>
            </a:pPr>
            <a:r>
              <a:rPr lang="ru-RU" sz="6600" b="1" dirty="0">
                <a:solidFill>
                  <a:schemeClr val="accent2"/>
                </a:solidFill>
                <a:latin typeface="Arial"/>
                <a:cs typeface="Arial"/>
              </a:rPr>
              <a:t>Основные конкуренты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23A5C2-2185-8A22-D59B-BD1691D3636A}"/>
              </a:ext>
            </a:extLst>
          </p:cNvPr>
          <p:cNvSpPr txBox="1"/>
          <p:nvPr/>
        </p:nvSpPr>
        <p:spPr>
          <a:xfrm>
            <a:off x="13092283" y="2648956"/>
            <a:ext cx="6766409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b="1" dirty="0">
                <a:solidFill>
                  <a:srgbClr val="E0E0E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конкуренты</a:t>
            </a:r>
          </a:p>
          <a:p>
            <a:r>
              <a:rPr lang="ru-RU" sz="4000" dirty="0">
                <a:solidFill>
                  <a:srgbClr val="E0E0E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DJI </a:t>
            </a:r>
            <a:r>
              <a:rPr lang="ru-RU" sz="4000" dirty="0" err="1">
                <a:solidFill>
                  <a:srgbClr val="E0E0E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Matrice</a:t>
            </a:r>
            <a:r>
              <a:rPr lang="ru-RU" sz="4000" dirty="0">
                <a:solidFill>
                  <a:srgbClr val="E0E0E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300 RTK</a:t>
            </a:r>
          </a:p>
          <a:p>
            <a:r>
              <a:rPr lang="ru-RU" sz="4000" dirty="0">
                <a:solidFill>
                  <a:srgbClr val="E0E0E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DJI </a:t>
            </a:r>
            <a:r>
              <a:rPr lang="ru-RU" sz="4000" dirty="0" err="1">
                <a:solidFill>
                  <a:srgbClr val="E0E0E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Mavic</a:t>
            </a:r>
            <a:r>
              <a:rPr lang="ru-RU" sz="4000" dirty="0">
                <a:solidFill>
                  <a:srgbClr val="E0E0E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 Enterprise Dual</a:t>
            </a:r>
          </a:p>
          <a:p>
            <a:r>
              <a:rPr lang="ru-RU" sz="4000" dirty="0" err="1">
                <a:solidFill>
                  <a:srgbClr val="E0E0E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Yuneec</a:t>
            </a:r>
            <a:r>
              <a:rPr lang="ru-RU" sz="4000" dirty="0">
                <a:solidFill>
                  <a:srgbClr val="E0E0E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H520</a:t>
            </a:r>
          </a:p>
          <a:p>
            <a:r>
              <a:rPr lang="ru-RU" sz="4000" dirty="0" err="1">
                <a:solidFill>
                  <a:srgbClr val="E0E0E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Parrit</a:t>
            </a:r>
            <a:r>
              <a:rPr lang="ru-RU" sz="4000" dirty="0">
                <a:solidFill>
                  <a:srgbClr val="E0E0E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ANAFI </a:t>
            </a:r>
            <a:r>
              <a:rPr lang="ru-RU" sz="4000" dirty="0" err="1">
                <a:solidFill>
                  <a:srgbClr val="E0E0E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Thermal</a:t>
            </a:r>
            <a:endParaRPr lang="ru-RU" sz="4000" dirty="0">
              <a:solidFill>
                <a:srgbClr val="E0E0E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4000" dirty="0" err="1">
                <a:solidFill>
                  <a:srgbClr val="E0E0E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Autel</a:t>
            </a:r>
            <a:r>
              <a:rPr lang="ru-RU" sz="4000" dirty="0">
                <a:solidFill>
                  <a:srgbClr val="E0E0E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000" dirty="0" err="1">
                <a:solidFill>
                  <a:srgbClr val="E0E0E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Evo</a:t>
            </a:r>
            <a:r>
              <a:rPr lang="ru-RU" sz="4000" dirty="0">
                <a:solidFill>
                  <a:srgbClr val="E0E0E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II Dual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E1C073C-8175-C784-D53B-E022BC49186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7680" b="17481"/>
          <a:stretch/>
        </p:blipFill>
        <p:spPr>
          <a:xfrm>
            <a:off x="7501168" y="2648956"/>
            <a:ext cx="4201218" cy="272401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A5BCACC-2CDB-F612-D082-8EC24F57C50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73330"/>
          <a:stretch/>
        </p:blipFill>
        <p:spPr>
          <a:xfrm>
            <a:off x="765861" y="6797675"/>
            <a:ext cx="4228422" cy="3016266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90DDCB8-15C5-E34A-1F42-56A3A50FB3B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4468" b="27752"/>
          <a:stretch/>
        </p:blipFill>
        <p:spPr>
          <a:xfrm>
            <a:off x="5907827" y="7016655"/>
            <a:ext cx="5295900" cy="2530386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541DDBD-D29F-F2FB-A421-E0938B7F4CA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573145" y="6797675"/>
            <a:ext cx="5715000" cy="32766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8AD9705-D7E2-26A2-E2DB-2D14C6DE06AE}"/>
              </a:ext>
            </a:extLst>
          </p:cNvPr>
          <p:cNvSpPr txBox="1"/>
          <p:nvPr/>
        </p:nvSpPr>
        <p:spPr>
          <a:xfrm>
            <a:off x="1169201" y="5501455"/>
            <a:ext cx="37465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DJI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Matrice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300 RTK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5CE94D2-C8AE-9911-ED51-F963CED494CB}"/>
              </a:ext>
            </a:extLst>
          </p:cNvPr>
          <p:cNvSpPr txBox="1"/>
          <p:nvPr/>
        </p:nvSpPr>
        <p:spPr>
          <a:xfrm>
            <a:off x="7188470" y="5518756"/>
            <a:ext cx="49869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DJI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Mavic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2 Enterprise Dual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05F5301-5A2F-0829-D952-25F028EE9057}"/>
              </a:ext>
            </a:extLst>
          </p:cNvPr>
          <p:cNvSpPr txBox="1"/>
          <p:nvPr/>
        </p:nvSpPr>
        <p:spPr>
          <a:xfrm>
            <a:off x="1546603" y="9805841"/>
            <a:ext cx="26029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Yuneec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H520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FF07B72-3C0A-76CF-CE60-A5714EE34A6E}"/>
              </a:ext>
            </a:extLst>
          </p:cNvPr>
          <p:cNvSpPr txBox="1"/>
          <p:nvPr/>
        </p:nvSpPr>
        <p:spPr>
          <a:xfrm>
            <a:off x="6677381" y="9489233"/>
            <a:ext cx="51393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Parrit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ANAFI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Thermal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33702F5-75C8-C2E3-4839-02604254654F}"/>
              </a:ext>
            </a:extLst>
          </p:cNvPr>
          <p:cNvSpPr txBox="1"/>
          <p:nvPr/>
        </p:nvSpPr>
        <p:spPr>
          <a:xfrm>
            <a:off x="15265819" y="10144395"/>
            <a:ext cx="52959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 err="1">
                <a:solidFill>
                  <a:srgbClr val="E0E0E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Autel</a:t>
            </a:r>
            <a:r>
              <a:rPr lang="ru-RU" sz="2800" dirty="0">
                <a:solidFill>
                  <a:srgbClr val="E0E0E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rgbClr val="E0E0E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Evo</a:t>
            </a:r>
            <a:r>
              <a:rPr lang="ru-RU" sz="2800" dirty="0">
                <a:solidFill>
                  <a:srgbClr val="E0E0E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II Dual</a:t>
            </a:r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BC74E9F0-CBB9-0831-4084-E63623094BB7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34" b="33054"/>
          <a:stretch/>
        </p:blipFill>
        <p:spPr>
          <a:xfrm>
            <a:off x="15995650" y="564982"/>
            <a:ext cx="3560532" cy="1763683"/>
          </a:xfrm>
          <a:prstGeom prst="rect">
            <a:avLst/>
          </a:prstGeom>
        </p:spPr>
      </p:pic>
      <p:pic>
        <p:nvPicPr>
          <p:cNvPr id="4" name="Picture 56">
            <a:extLst>
              <a:ext uri="{FF2B5EF4-FFF2-40B4-BE49-F238E27FC236}">
                <a16:creationId xmlns:a16="http://schemas.microsoft.com/office/drawing/2014/main" id="{3D985D51-5577-C648-84C3-3CF5C0F96120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9472"/>
          <a:stretch/>
        </p:blipFill>
        <p:spPr>
          <a:xfrm>
            <a:off x="742258" y="704578"/>
            <a:ext cx="1747160" cy="1581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6903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4">
            <a:extLst>
              <a:ext uri="{FF2B5EF4-FFF2-40B4-BE49-F238E27FC236}">
                <a16:creationId xmlns:a16="http://schemas.microsoft.com/office/drawing/2014/main" id="{FA604292-6ADC-3177-10B6-CBFC07D3CE59}"/>
              </a:ext>
            </a:extLst>
          </p:cNvPr>
          <p:cNvSpPr txBox="1"/>
          <p:nvPr/>
        </p:nvSpPr>
        <p:spPr>
          <a:xfrm>
            <a:off x="2371278" y="676136"/>
            <a:ext cx="13940978" cy="181934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899"/>
              </a:lnSpc>
              <a:spcBef>
                <a:spcPts val="95"/>
              </a:spcBef>
            </a:pPr>
            <a:r>
              <a:rPr lang="ru-RU" sz="6000" b="0" i="0" dirty="0">
                <a:solidFill>
                  <a:schemeClr val="accent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Преимущества использования нашего БПЛА для обследования ЛЭП</a:t>
            </a:r>
            <a:endParaRPr lang="ru-RU" sz="6000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4702F4B6-A885-5015-E30D-84885E32033B}"/>
              </a:ext>
            </a:extLst>
          </p:cNvPr>
          <p:cNvCxnSpPr>
            <a:cxnSpLocks/>
          </p:cNvCxnSpPr>
          <p:nvPr/>
        </p:nvCxnSpPr>
        <p:spPr>
          <a:xfrm flipH="1">
            <a:off x="2371278" y="2759075"/>
            <a:ext cx="13624372" cy="0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8B7573F4-4DF3-CA88-D6C8-AA85D12D981E}"/>
              </a:ext>
            </a:extLst>
          </p:cNvPr>
          <p:cNvSpPr txBox="1"/>
          <p:nvPr/>
        </p:nvSpPr>
        <p:spPr>
          <a:xfrm>
            <a:off x="1341048" y="6416675"/>
            <a:ext cx="12420600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Характеристика будущего продукта</a:t>
            </a:r>
          </a:p>
          <a:p>
            <a:r>
              <a:rPr lang="ru-RU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Макс. передача сигнала: 15 км</a:t>
            </a:r>
          </a:p>
          <a:p>
            <a:r>
              <a:rPr lang="ru-RU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Макс. время полета: 55 мин</a:t>
            </a:r>
          </a:p>
          <a:p>
            <a:r>
              <a:rPr lang="ru-RU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Защита уровня IP45</a:t>
            </a:r>
          </a:p>
          <a:p>
            <a:r>
              <a:rPr lang="ru-RU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Рабочая температура: от -20°C до +50°C</a:t>
            </a:r>
          </a:p>
          <a:p>
            <a:r>
              <a:rPr lang="ru-RU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Позиционирование и обнаружение в 6 направлениях</a:t>
            </a:r>
          </a:p>
          <a:p>
            <a:r>
              <a:rPr lang="ru-RU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Горячая замена аккумуляторов</a:t>
            </a:r>
          </a:p>
          <a:p>
            <a:r>
              <a:rPr lang="ru-RU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Система управления состоянием БПЛА</a:t>
            </a:r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BB1E223-9179-93EF-82DC-67D8DBD7EECD}"/>
              </a:ext>
            </a:extLst>
          </p:cNvPr>
          <p:cNvSpPr txBox="1"/>
          <p:nvPr/>
        </p:nvSpPr>
        <p:spPr>
          <a:xfrm>
            <a:off x="1341048" y="3325149"/>
            <a:ext cx="11852822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конкурентные преимущества</a:t>
            </a:r>
          </a:p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Доступность на отечественном рынке, более низкая стоимость в связи с разработкой не предусматривающей наценку на сверхвысокий спрос. Отсутствие ограничений на перепрошивку. </a:t>
            </a:r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175C6429-C4D7-1E55-085C-23173D35336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34" b="33054"/>
          <a:stretch/>
        </p:blipFill>
        <p:spPr>
          <a:xfrm>
            <a:off x="15995650" y="564982"/>
            <a:ext cx="3560532" cy="1763683"/>
          </a:xfrm>
          <a:prstGeom prst="rect">
            <a:avLst/>
          </a:prstGeom>
        </p:spPr>
      </p:pic>
      <p:pic>
        <p:nvPicPr>
          <p:cNvPr id="8" name="Picture 56">
            <a:extLst>
              <a:ext uri="{FF2B5EF4-FFF2-40B4-BE49-F238E27FC236}">
                <a16:creationId xmlns:a16="http://schemas.microsoft.com/office/drawing/2014/main" id="{8EA88D49-A300-11F7-F153-24E9142E46C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9472"/>
          <a:stretch/>
        </p:blipFill>
        <p:spPr>
          <a:xfrm>
            <a:off x="624118" y="695200"/>
            <a:ext cx="1747160" cy="1581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4981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3A14328-4CA3-4BFC-8736-9E1F35EB5707}"/>
              </a:ext>
            </a:extLst>
          </p:cNvPr>
          <p:cNvSpPr/>
          <p:nvPr/>
        </p:nvSpPr>
        <p:spPr>
          <a:xfrm>
            <a:off x="513837" y="2294775"/>
            <a:ext cx="6259100" cy="846346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EB2B9BE2-F561-B0E9-E786-DCBF85C585F2}"/>
              </a:ext>
            </a:extLst>
          </p:cNvPr>
          <p:cNvCxnSpPr>
            <a:cxnSpLocks/>
          </p:cNvCxnSpPr>
          <p:nvPr/>
        </p:nvCxnSpPr>
        <p:spPr>
          <a:xfrm flipH="1">
            <a:off x="2629595" y="1521942"/>
            <a:ext cx="10787724" cy="0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bject 7">
            <a:extLst>
              <a:ext uri="{FF2B5EF4-FFF2-40B4-BE49-F238E27FC236}">
                <a16:creationId xmlns:a16="http://schemas.microsoft.com/office/drawing/2014/main" id="{5844CF66-57B4-41F8-B5CB-F584F29DD721}"/>
              </a:ext>
            </a:extLst>
          </p:cNvPr>
          <p:cNvSpPr txBox="1"/>
          <p:nvPr/>
        </p:nvSpPr>
        <p:spPr>
          <a:xfrm>
            <a:off x="190126" y="1682312"/>
            <a:ext cx="851644" cy="205020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58637" rIns="0" bIns="0" rtlCol="0">
            <a:spAutoFit/>
          </a:bodyPr>
          <a:lstStyle/>
          <a:p>
            <a:pPr marL="20942">
              <a:lnSpc>
                <a:spcPct val="120000"/>
              </a:lnSpc>
            </a:pPr>
            <a:r>
              <a:rPr lang="ru-RU" sz="11873" b="1" dirty="0">
                <a:ln w="28575">
                  <a:solidFill>
                    <a:srgbClr val="FF1F33"/>
                  </a:solidFill>
                  <a:prstDash val="solid"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ru-RU" sz="11873" b="1" spc="247" dirty="0">
              <a:ln w="28575">
                <a:solidFill>
                  <a:srgbClr val="FF1F33"/>
                </a:solidFill>
                <a:prstDash val="solid"/>
              </a:ln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E55F3DA-FE93-44B9-A723-64E7E33FAD9B}"/>
              </a:ext>
            </a:extLst>
          </p:cNvPr>
          <p:cNvSpPr/>
          <p:nvPr/>
        </p:nvSpPr>
        <p:spPr>
          <a:xfrm>
            <a:off x="7602762" y="2294775"/>
            <a:ext cx="5486400" cy="8463465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object 7">
            <a:extLst>
              <a:ext uri="{FF2B5EF4-FFF2-40B4-BE49-F238E27FC236}">
                <a16:creationId xmlns:a16="http://schemas.microsoft.com/office/drawing/2014/main" id="{FE10BA8B-07F6-4760-BD54-F4BBC7F603CC}"/>
              </a:ext>
            </a:extLst>
          </p:cNvPr>
          <p:cNvSpPr txBox="1"/>
          <p:nvPr/>
        </p:nvSpPr>
        <p:spPr>
          <a:xfrm>
            <a:off x="7020159" y="1717675"/>
            <a:ext cx="1003298" cy="205020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58637" rIns="0" bIns="0" rtlCol="0">
            <a:spAutoFit/>
          </a:bodyPr>
          <a:lstStyle/>
          <a:p>
            <a:pPr marL="20942">
              <a:lnSpc>
                <a:spcPct val="120000"/>
              </a:lnSpc>
            </a:pPr>
            <a:r>
              <a:rPr lang="ru-RU" sz="11873" b="1" dirty="0">
                <a:ln w="28575">
                  <a:solidFill>
                    <a:srgbClr val="FF1F33"/>
                  </a:solidFill>
                  <a:prstDash val="solid"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11873" b="1" spc="247" dirty="0">
              <a:ln w="28575">
                <a:solidFill>
                  <a:srgbClr val="FF1F33"/>
                </a:solidFill>
                <a:prstDash val="solid"/>
              </a:ln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510FF6D0-089C-4CE3-98A1-4A5687F68BE3}"/>
              </a:ext>
            </a:extLst>
          </p:cNvPr>
          <p:cNvSpPr/>
          <p:nvPr/>
        </p:nvSpPr>
        <p:spPr>
          <a:xfrm>
            <a:off x="13810283" y="2294775"/>
            <a:ext cx="5779979" cy="8463465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object 7">
            <a:extLst>
              <a:ext uri="{FF2B5EF4-FFF2-40B4-BE49-F238E27FC236}">
                <a16:creationId xmlns:a16="http://schemas.microsoft.com/office/drawing/2014/main" id="{54B0DC6C-46AE-42ED-9B9B-78F35285BD7A}"/>
              </a:ext>
            </a:extLst>
          </p:cNvPr>
          <p:cNvSpPr txBox="1"/>
          <p:nvPr/>
        </p:nvSpPr>
        <p:spPr>
          <a:xfrm>
            <a:off x="13504772" y="1507490"/>
            <a:ext cx="1003298" cy="205020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58637" rIns="0" bIns="0" rtlCol="0">
            <a:spAutoFit/>
          </a:bodyPr>
          <a:lstStyle/>
          <a:p>
            <a:pPr marL="20942">
              <a:lnSpc>
                <a:spcPct val="120000"/>
              </a:lnSpc>
            </a:pPr>
            <a:r>
              <a:rPr lang="ru-RU" sz="11873" b="1" dirty="0">
                <a:ln w="28575">
                  <a:solidFill>
                    <a:srgbClr val="FF1F33"/>
                  </a:solidFill>
                  <a:prstDash val="solid"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RU" sz="11873" b="1" spc="247" dirty="0">
              <a:ln w="28575">
                <a:solidFill>
                  <a:srgbClr val="FF1F33"/>
                </a:solidFill>
                <a:prstDash val="solid"/>
              </a:ln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object 14">
            <a:extLst>
              <a:ext uri="{FF2B5EF4-FFF2-40B4-BE49-F238E27FC236}">
                <a16:creationId xmlns:a16="http://schemas.microsoft.com/office/drawing/2014/main" id="{68AE3E70-218B-4AAC-821C-62506564BB0F}"/>
              </a:ext>
            </a:extLst>
          </p:cNvPr>
          <p:cNvSpPr txBox="1"/>
          <p:nvPr/>
        </p:nvSpPr>
        <p:spPr>
          <a:xfrm>
            <a:off x="1474126" y="2532592"/>
            <a:ext cx="5072723" cy="4203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899"/>
              </a:lnSpc>
              <a:spcBef>
                <a:spcPts val="95"/>
              </a:spcBef>
            </a:pPr>
            <a:r>
              <a:rPr lang="ru-RU" sz="2800" b="1" dirty="0">
                <a:solidFill>
                  <a:srgbClr val="1D4992"/>
                </a:solidFill>
                <a:latin typeface="Arial"/>
                <a:cs typeface="Arial"/>
              </a:rPr>
              <a:t>Преимущества при работе</a:t>
            </a:r>
          </a:p>
        </p:txBody>
      </p:sp>
      <p:sp>
        <p:nvSpPr>
          <p:cNvPr id="19" name="Rectangle 21">
            <a:extLst>
              <a:ext uri="{FF2B5EF4-FFF2-40B4-BE49-F238E27FC236}">
                <a16:creationId xmlns:a16="http://schemas.microsoft.com/office/drawing/2014/main" id="{CC4CFD72-8932-412C-9157-172C39CB251F}"/>
              </a:ext>
            </a:extLst>
          </p:cNvPr>
          <p:cNvSpPr/>
          <p:nvPr/>
        </p:nvSpPr>
        <p:spPr>
          <a:xfrm>
            <a:off x="852364" y="2963519"/>
            <a:ext cx="5987367" cy="73993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38" dirty="0">
                <a:latin typeface="Arial" panose="020B0604020202020204" pitchFamily="34" charset="0"/>
                <a:ea typeface="Open Sans" pitchFamily="34" charset="0"/>
                <a:cs typeface="Arial" panose="020B0604020202020204" pitchFamily="34" charset="0"/>
              </a:rPr>
              <a:t>– Снижение затрат на персонал и оборудование: БПЛА требуют меньше затрат на содержание и эксплуатацию по сравнению с традиционными методами обслуживания.</a:t>
            </a:r>
          </a:p>
          <a:p>
            <a:r>
              <a:rPr lang="ru-RU" sz="2638" dirty="0">
                <a:latin typeface="Arial" panose="020B0604020202020204" pitchFamily="34" charset="0"/>
                <a:ea typeface="Open Sans" pitchFamily="34" charset="0"/>
                <a:cs typeface="Arial" panose="020B0604020202020204" pitchFamily="34" charset="0"/>
              </a:rPr>
              <a:t>– Увеличение эффективности работы: БПЛА позволяют быстрее и точнее оценить состояние линий электропередачи, что приводит к снижению времени простоя и увеличению производительности.</a:t>
            </a:r>
          </a:p>
          <a:p>
            <a:r>
              <a:rPr lang="ru-RU" sz="2638" dirty="0">
                <a:latin typeface="Arial" panose="020B0604020202020204" pitchFamily="34" charset="0"/>
                <a:ea typeface="Open Sans" pitchFamily="34" charset="0"/>
                <a:cs typeface="Arial" panose="020B0604020202020204" pitchFamily="34" charset="0"/>
              </a:rPr>
              <a:t>– Уменьшение риска аварий: БПЛА снижают риск для персонала, работающего на высоте, и уменьшают вероятность аварий, связанных с человеческими ошибками.</a:t>
            </a:r>
          </a:p>
        </p:txBody>
      </p:sp>
      <p:sp>
        <p:nvSpPr>
          <p:cNvPr id="21" name="object 14">
            <a:extLst>
              <a:ext uri="{FF2B5EF4-FFF2-40B4-BE49-F238E27FC236}">
                <a16:creationId xmlns:a16="http://schemas.microsoft.com/office/drawing/2014/main" id="{9463DCF6-E65D-42B6-AC60-DB0BDED7DCE0}"/>
              </a:ext>
            </a:extLst>
          </p:cNvPr>
          <p:cNvSpPr txBox="1"/>
          <p:nvPr/>
        </p:nvSpPr>
        <p:spPr>
          <a:xfrm>
            <a:off x="8203885" y="2241560"/>
            <a:ext cx="5297977" cy="8555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899"/>
              </a:lnSpc>
              <a:spcBef>
                <a:spcPts val="95"/>
              </a:spcBef>
            </a:pPr>
            <a:r>
              <a:rPr lang="ru-RU" sz="2800" b="1" dirty="0">
                <a:solidFill>
                  <a:srgbClr val="1D4992"/>
                </a:solidFill>
                <a:latin typeface="Arial"/>
                <a:cs typeface="Arial"/>
              </a:rPr>
              <a:t>Преимущества использования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D45F1BD-EE93-4EB0-BE75-151CEAB570B9}"/>
              </a:ext>
            </a:extLst>
          </p:cNvPr>
          <p:cNvSpPr/>
          <p:nvPr/>
        </p:nvSpPr>
        <p:spPr>
          <a:xfrm>
            <a:off x="7768776" y="3239763"/>
            <a:ext cx="5297977" cy="69933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38" dirty="0">
                <a:latin typeface="Arial" panose="020B0604020202020204" pitchFamily="34" charset="0"/>
                <a:ea typeface="Open Sans" pitchFamily="34" charset="0"/>
                <a:cs typeface="Arial" panose="020B0604020202020204" pitchFamily="34" charset="0"/>
              </a:rPr>
              <a:t>– Быстрота и эффективность: БПЛА позволяют проводить инспекцию больших территорий за короткое время, что повышает эффективность работы.</a:t>
            </a:r>
          </a:p>
          <a:p>
            <a:r>
              <a:rPr lang="ru-RU" sz="2638" dirty="0">
                <a:latin typeface="Arial" panose="020B0604020202020204" pitchFamily="34" charset="0"/>
                <a:ea typeface="Open Sans" pitchFamily="34" charset="0"/>
                <a:cs typeface="Arial" panose="020B0604020202020204" pitchFamily="34" charset="0"/>
              </a:rPr>
              <a:t>– Безопасность: БПЛА уменьшают риск травмирования персонала и улучшают условия труда.</a:t>
            </a:r>
          </a:p>
          <a:p>
            <a:r>
              <a:rPr lang="ru-RU" sz="2638" dirty="0">
                <a:latin typeface="Arial" panose="020B0604020202020204" pitchFamily="34" charset="0"/>
                <a:ea typeface="Open Sans" pitchFamily="34" charset="0"/>
                <a:cs typeface="Arial" panose="020B0604020202020204" pitchFamily="34" charset="0"/>
              </a:rPr>
              <a:t>– Возможность удаленного мониторинга: БПЛА позволяют осуществлять мониторинг состояния линий электропередачи из любой точки, где есть доступ к интернету.</a:t>
            </a:r>
          </a:p>
        </p:txBody>
      </p:sp>
      <p:sp>
        <p:nvSpPr>
          <p:cNvPr id="24" name="object 14">
            <a:extLst>
              <a:ext uri="{FF2B5EF4-FFF2-40B4-BE49-F238E27FC236}">
                <a16:creationId xmlns:a16="http://schemas.microsoft.com/office/drawing/2014/main" id="{9C88E77D-BDE7-4181-8259-EFCFAE99242C}"/>
              </a:ext>
            </a:extLst>
          </p:cNvPr>
          <p:cNvSpPr txBox="1"/>
          <p:nvPr/>
        </p:nvSpPr>
        <p:spPr>
          <a:xfrm>
            <a:off x="14565587" y="2393828"/>
            <a:ext cx="4245612" cy="8555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899"/>
              </a:lnSpc>
              <a:spcBef>
                <a:spcPts val="95"/>
              </a:spcBef>
            </a:pPr>
            <a:r>
              <a:rPr lang="ru-RU" sz="2800" b="1" dirty="0">
                <a:solidFill>
                  <a:srgbClr val="1D4992"/>
                </a:solidFill>
                <a:latin typeface="Arial"/>
                <a:cs typeface="Arial"/>
              </a:rPr>
              <a:t>Преимущества безопасности</a:t>
            </a:r>
          </a:p>
        </p:txBody>
      </p:sp>
      <p:sp>
        <p:nvSpPr>
          <p:cNvPr id="25" name="Rectangle 21">
            <a:extLst>
              <a:ext uri="{FF2B5EF4-FFF2-40B4-BE49-F238E27FC236}">
                <a16:creationId xmlns:a16="http://schemas.microsoft.com/office/drawing/2014/main" id="{2807F093-C203-4E61-A819-FCFF9D3DF4CC}"/>
              </a:ext>
            </a:extLst>
          </p:cNvPr>
          <p:cNvSpPr/>
          <p:nvPr/>
        </p:nvSpPr>
        <p:spPr>
          <a:xfrm>
            <a:off x="13872235" y="3239763"/>
            <a:ext cx="5779978" cy="7417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ea typeface="Open Sans" pitchFamily="34" charset="0"/>
                <a:cs typeface="Arial" panose="020B0604020202020204" pitchFamily="34" charset="0"/>
              </a:rPr>
              <a:t>– Риск применения БПЛА связан с уязвимостью для кибератак, поскольку они часто подключены к интернету. Но в нашем случае этот риск сведён к минимуму, так как наш БПЛА работает на определенных частотах, которые можно менять при каждом запуске. </a:t>
            </a:r>
            <a:r>
              <a:rPr lang="ru-RU" sz="2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Данная навигационная система может быть использована для локализации БПЛА над местностью в условиях </a:t>
            </a:r>
            <a:r>
              <a:rPr lang="ru-RU" sz="28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спуфинга</a:t>
            </a:r>
            <a:r>
              <a:rPr lang="ru-RU" sz="2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\подавления сигналов спутниковых навигационных систем, а также для определения координат визуальных ориентиров.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ea typeface="Open Sans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AE97AE-D760-E435-34BC-0144657B326A}"/>
              </a:ext>
            </a:extLst>
          </p:cNvPr>
          <p:cNvSpPr txBox="1"/>
          <p:nvPr/>
        </p:nvSpPr>
        <p:spPr>
          <a:xfrm>
            <a:off x="2592441" y="453162"/>
            <a:ext cx="14344280" cy="1054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>
              <a:lnSpc>
                <a:spcPct val="100899"/>
              </a:lnSpc>
              <a:spcBef>
                <a:spcPts val="95"/>
              </a:spcBef>
            </a:pPr>
            <a:r>
              <a:rPr lang="ru-RU" sz="6600" b="0" i="0" dirty="0">
                <a:solidFill>
                  <a:schemeClr val="accent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Ценностные предложения</a:t>
            </a:r>
            <a:endParaRPr lang="ru-RU" sz="6600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CFA31AA5-223B-CF65-7CD3-E5480E3C1CB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34" b="33054"/>
          <a:stretch/>
        </p:blipFill>
        <p:spPr>
          <a:xfrm>
            <a:off x="15919450" y="232948"/>
            <a:ext cx="3560532" cy="1763683"/>
          </a:xfrm>
          <a:prstGeom prst="rect">
            <a:avLst/>
          </a:prstGeom>
        </p:spPr>
      </p:pic>
      <p:pic>
        <p:nvPicPr>
          <p:cNvPr id="6" name="Picture 56">
            <a:extLst>
              <a:ext uri="{FF2B5EF4-FFF2-40B4-BE49-F238E27FC236}">
                <a16:creationId xmlns:a16="http://schemas.microsoft.com/office/drawing/2014/main" id="{8EF03905-F96F-BC29-9A44-CE1EAE3A2DC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9472"/>
          <a:stretch/>
        </p:blipFill>
        <p:spPr>
          <a:xfrm>
            <a:off x="643924" y="381018"/>
            <a:ext cx="1747160" cy="1581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0339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20FB479-6257-FC59-3FC2-12BA9CEBC47C}"/>
              </a:ext>
            </a:extLst>
          </p:cNvPr>
          <p:cNvSpPr txBox="1"/>
          <p:nvPr/>
        </p:nvSpPr>
        <p:spPr>
          <a:xfrm>
            <a:off x="1262676" y="2428242"/>
            <a:ext cx="17933373" cy="6986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b="1" i="0" dirty="0">
                <a:solidFill>
                  <a:srgbClr val="06306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Основные функции, которые имеет наш беспилотный летательный аппарат для диагностики линий электропередач:</a:t>
            </a:r>
          </a:p>
          <a:p>
            <a:r>
              <a:rPr lang="ru-RU" sz="4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- искусственный интеллект, управляющий дроном, снимающий и обрабатывающий параметры с тепловизора;</a:t>
            </a:r>
            <a:b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- устройство </a:t>
            </a:r>
            <a:r>
              <a:rPr lang="ru-RU" sz="40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gps</a:t>
            </a:r>
            <a:r>
              <a:rPr lang="ru-RU" sz="4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дающее искусственному интеллекту информацию о местоположении дрона;</a:t>
            </a:r>
            <a:b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- мощный тепловизор;</a:t>
            </a:r>
            <a:b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- мощный аккумулятор, дающий возможность летать на более длинные расстояния;</a:t>
            </a:r>
            <a:b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- плавность полота и высокая курсовая устойчивость, дающая возможность высокоточной оценки линий электропередач.</a:t>
            </a:r>
            <a:endParaRPr lang="ru-R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F3591BD7-A465-35CD-9236-8DA56AC45FFD}"/>
              </a:ext>
            </a:extLst>
          </p:cNvPr>
          <p:cNvCxnSpPr>
            <a:cxnSpLocks/>
          </p:cNvCxnSpPr>
          <p:nvPr/>
        </p:nvCxnSpPr>
        <p:spPr>
          <a:xfrm flipH="1">
            <a:off x="2660650" y="2073275"/>
            <a:ext cx="10896600" cy="0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F15BAE2F-FC9A-72A4-0437-60DCE0342F30}"/>
              </a:ext>
            </a:extLst>
          </p:cNvPr>
          <p:cNvSpPr txBox="1"/>
          <p:nvPr/>
        </p:nvSpPr>
        <p:spPr>
          <a:xfrm>
            <a:off x="2660650" y="695200"/>
            <a:ext cx="111252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6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Технологическое решение</a:t>
            </a:r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FB174C43-0982-429E-BE8D-45E29429C66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34" b="33054"/>
          <a:stretch/>
        </p:blipFill>
        <p:spPr>
          <a:xfrm>
            <a:off x="15995650" y="564982"/>
            <a:ext cx="3560532" cy="1763683"/>
          </a:xfrm>
          <a:prstGeom prst="rect">
            <a:avLst/>
          </a:prstGeom>
        </p:spPr>
      </p:pic>
      <p:pic>
        <p:nvPicPr>
          <p:cNvPr id="6" name="Picture 56">
            <a:extLst>
              <a:ext uri="{FF2B5EF4-FFF2-40B4-BE49-F238E27FC236}">
                <a16:creationId xmlns:a16="http://schemas.microsoft.com/office/drawing/2014/main" id="{4617907D-DBFF-3A80-65EB-F816A460CD9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9472"/>
          <a:stretch/>
        </p:blipFill>
        <p:spPr>
          <a:xfrm>
            <a:off x="624118" y="695200"/>
            <a:ext cx="1747160" cy="1581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64933"/>
      </p:ext>
    </p:extLst>
  </p:cSld>
  <p:clrMapOvr>
    <a:masterClrMapping/>
  </p:clrMapOvr>
  <p:transition spd="slow">
    <p:comb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DE33DE6D-2162-C5EF-069C-EF313EEC7814}"/>
              </a:ext>
            </a:extLst>
          </p:cNvPr>
          <p:cNvSpPr/>
          <p:nvPr/>
        </p:nvSpPr>
        <p:spPr>
          <a:xfrm>
            <a:off x="1696910" y="8697508"/>
            <a:ext cx="8360292" cy="261184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5A9812A-FEFA-598A-F435-2822C2F736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19" r="53350"/>
          <a:stretch/>
        </p:blipFill>
        <p:spPr>
          <a:xfrm>
            <a:off x="11868189" y="2328636"/>
            <a:ext cx="2915529" cy="645559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F9402BD-7AB3-D185-C600-E1050F0684C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75"/>
          <a:stretch/>
        </p:blipFill>
        <p:spPr>
          <a:xfrm>
            <a:off x="5300314" y="2308552"/>
            <a:ext cx="2876348" cy="63905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B5FEF82-6396-1E32-39E8-0AAE7EFA7B2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34" b="33054"/>
          <a:stretch/>
        </p:blipFill>
        <p:spPr>
          <a:xfrm>
            <a:off x="15995650" y="564982"/>
            <a:ext cx="3560532" cy="1763683"/>
          </a:xfrm>
          <a:prstGeom prst="rect">
            <a:avLst/>
          </a:prstGeom>
        </p:spPr>
      </p:pic>
      <p:pic>
        <p:nvPicPr>
          <p:cNvPr id="9" name="Picture 56">
            <a:extLst>
              <a:ext uri="{FF2B5EF4-FFF2-40B4-BE49-F238E27FC236}">
                <a16:creationId xmlns:a16="http://schemas.microsoft.com/office/drawing/2014/main" id="{610F8C3B-6CD9-298E-2CA4-0765B759908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9472"/>
          <a:stretch/>
        </p:blipFill>
        <p:spPr>
          <a:xfrm>
            <a:off x="624118" y="695200"/>
            <a:ext cx="1747160" cy="1581662"/>
          </a:xfrm>
          <a:prstGeom prst="rect">
            <a:avLst/>
          </a:prstGeom>
        </p:spPr>
      </p:pic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E9ACB7C0-A283-539E-2AC5-E9C71DE7B9C5}"/>
              </a:ext>
            </a:extLst>
          </p:cNvPr>
          <p:cNvCxnSpPr>
            <a:cxnSpLocks/>
          </p:cNvCxnSpPr>
          <p:nvPr/>
        </p:nvCxnSpPr>
        <p:spPr>
          <a:xfrm flipH="1">
            <a:off x="2660650" y="2073275"/>
            <a:ext cx="10896600" cy="0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774A50BC-A179-778C-6AED-02451C22749F}"/>
              </a:ext>
            </a:extLst>
          </p:cNvPr>
          <p:cNvSpPr txBox="1"/>
          <p:nvPr/>
        </p:nvSpPr>
        <p:spPr>
          <a:xfrm>
            <a:off x="2758944" y="830421"/>
            <a:ext cx="110490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6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Бизнес-модель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5B3D7E3D-F9CE-AA11-F55C-A0DAE974C741}"/>
              </a:ext>
            </a:extLst>
          </p:cNvPr>
          <p:cNvSpPr/>
          <p:nvPr/>
        </p:nvSpPr>
        <p:spPr>
          <a:xfrm>
            <a:off x="10033180" y="8697507"/>
            <a:ext cx="8360292" cy="2611843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F5E64E3-AE66-4E69-D470-4B26D21920F3}"/>
              </a:ext>
            </a:extLst>
          </p:cNvPr>
          <p:cNvSpPr txBox="1"/>
          <p:nvPr/>
        </p:nvSpPr>
        <p:spPr>
          <a:xfrm>
            <a:off x="11033844" y="8870959"/>
            <a:ext cx="702357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ПОТОКИ ДОХОДОВ</a:t>
            </a:r>
          </a:p>
          <a:p>
            <a:pPr algn="r"/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Весь поток доходов приходит с продаж нашего продукта</a:t>
            </a:r>
            <a:endParaRPr lang="ru-RU" sz="28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B5066B6-46CB-E248-DFB2-AA3A7C9797AE}"/>
              </a:ext>
            </a:extLst>
          </p:cNvPr>
          <p:cNvSpPr txBox="1"/>
          <p:nvPr/>
        </p:nvSpPr>
        <p:spPr>
          <a:xfrm>
            <a:off x="2015886" y="8870959"/>
            <a:ext cx="779127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СТРУКТУРА ИЗДЕРЖЕК</a:t>
            </a:r>
            <a:b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Основной статьей расходов является закупка материалов и оплата расходников производства</a:t>
            </a:r>
            <a:b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Непредвиденные расходы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92E0A640-1B4B-DEF1-0F14-DF58A9095FF7}"/>
              </a:ext>
            </a:extLst>
          </p:cNvPr>
          <p:cNvSpPr/>
          <p:nvPr/>
        </p:nvSpPr>
        <p:spPr>
          <a:xfrm>
            <a:off x="1705312" y="2328650"/>
            <a:ext cx="3601352" cy="6368843"/>
          </a:xfrm>
          <a:prstGeom prst="rect">
            <a:avLst/>
          </a:prstGeom>
          <a:solidFill>
            <a:schemeClr val="accent5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4D10A02-8863-1BAA-0655-9DA1D5A153CF}"/>
              </a:ext>
            </a:extLst>
          </p:cNvPr>
          <p:cNvSpPr txBox="1"/>
          <p:nvPr/>
        </p:nvSpPr>
        <p:spPr>
          <a:xfrm>
            <a:off x="1918930" y="2337478"/>
            <a:ext cx="3197920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КЛЮЧЕВЫЕ ПАРТНЕРЫ</a:t>
            </a:r>
          </a:p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Ключевыми партнерами</a:t>
            </a:r>
          </a:p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являются</a:t>
            </a:r>
          </a:p>
          <a:p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заитересованные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компании у которых есть потребность в том, чтобы использовать наш продукт на своем предприятии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B3749879-6FCB-2575-825E-A2D7D6C0DD58}"/>
              </a:ext>
            </a:extLst>
          </p:cNvPr>
          <p:cNvSpPr/>
          <p:nvPr/>
        </p:nvSpPr>
        <p:spPr>
          <a:xfrm>
            <a:off x="14792120" y="2328636"/>
            <a:ext cx="3601352" cy="6368843"/>
          </a:xfrm>
          <a:prstGeom prst="rect">
            <a:avLst/>
          </a:prstGeom>
          <a:solidFill>
            <a:schemeClr val="accent5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6B789A8-8456-6313-DF48-A68660C84FB0}"/>
              </a:ext>
            </a:extLst>
          </p:cNvPr>
          <p:cNvSpPr txBox="1"/>
          <p:nvPr/>
        </p:nvSpPr>
        <p:spPr>
          <a:xfrm>
            <a:off x="14608656" y="2415391"/>
            <a:ext cx="3601352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СЕГМЕНТЫ КЛИЕНТОВ</a:t>
            </a:r>
          </a:p>
          <a:p>
            <a:pPr algn="r"/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Основными</a:t>
            </a:r>
          </a:p>
          <a:p>
            <a:pPr algn="r"/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заинтересованным</a:t>
            </a:r>
          </a:p>
          <a:p>
            <a:pPr algn="r"/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и клиентами являются инженеры, которые производят инспекционный контроль линий электропередач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EC9352D-2EAB-F0A7-9CF2-6E1F5566651B}"/>
              </a:ext>
            </a:extLst>
          </p:cNvPr>
          <p:cNvSpPr txBox="1"/>
          <p:nvPr/>
        </p:nvSpPr>
        <p:spPr>
          <a:xfrm>
            <a:off x="8398681" y="2395278"/>
            <a:ext cx="3381385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ВЗАИМОДЕЙСТВИЕ С</a:t>
            </a: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КЛИЕНТАМИ</a:t>
            </a: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На протяжении всего использования нашего продукта, клиенту предлагается постоянная тех. поддержка- это чат бот, рабочая почта, также, скидка при покупке нескольких объектов и обучение персонала пользованием оборудования</a:t>
            </a:r>
          </a:p>
        </p:txBody>
      </p:sp>
    </p:spTree>
    <p:extLst>
      <p:ext uri="{BB962C8B-B14F-4D97-AF65-F5344CB8AC3E}">
        <p14:creationId xmlns:p14="http://schemas.microsoft.com/office/powerpoint/2010/main" val="1061194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41F924-1DDF-4403-55A0-BCC02FF7D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22A3B42-CA5D-60BE-33E6-54A009D806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6" t="513" r="309" b="935"/>
          <a:stretch/>
        </p:blipFill>
        <p:spPr>
          <a:xfrm>
            <a:off x="0" y="1"/>
            <a:ext cx="20195266" cy="1130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1590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1988EA975324C34F99CF3A5034064440" ma:contentTypeVersion="18" ma:contentTypeDescription="Создание документа." ma:contentTypeScope="" ma:versionID="3c63962b4f1787e00397679da82ca045">
  <xsd:schema xmlns:xsd="http://www.w3.org/2001/XMLSchema" xmlns:xs="http://www.w3.org/2001/XMLSchema" xmlns:p="http://schemas.microsoft.com/office/2006/metadata/properties" xmlns:ns2="110815a9-871b-4fd2-a0f0-f38ca4889c2f" xmlns:ns3="7acc9762-e582-4141-a0f9-391acaee325d" targetNamespace="http://schemas.microsoft.com/office/2006/metadata/properties" ma:root="true" ma:fieldsID="5547f929dfff2b8fc35ac4955f951ad0" ns2:_="" ns3:_="">
    <xsd:import namespace="110815a9-871b-4fd2-a0f0-f38ca4889c2f"/>
    <xsd:import namespace="7acc9762-e582-4141-a0f9-391acaee325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AutoKeyPoints" minOccurs="0"/>
                <xsd:element ref="ns2:MediaServiceKeyPoints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0815a9-871b-4fd2-a0f0-f38ca4889c2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3b1f9ad3-3015-4419-8a5a-22d4d402f4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cc9762-e582-4141-a0f9-391acaee325d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a90d0a9d-aab3-4144-970a-753dab0e249c}" ma:internalName="TaxCatchAll" ma:showField="CatchAllData" ma:web="7acc9762-e582-4141-a0f9-391acaee325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E4B8F3D-A4CD-47F5-9B67-CEA834E0676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10815a9-871b-4fd2-a0f0-f38ca4889c2f"/>
    <ds:schemaRef ds:uri="7acc9762-e582-4141-a0f9-391acaee325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4364E16-51D3-474A-A476-37CAACA52F4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5894</TotalTime>
  <Words>1466</Words>
  <Application>Microsoft Office PowerPoint</Application>
  <PresentationFormat>Произвольный</PresentationFormat>
  <Paragraphs>138</Paragraphs>
  <Slides>14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3" baseType="lpstr">
      <vt:lpstr>-apple-system</vt:lpstr>
      <vt:lpstr>Arial</vt:lpstr>
      <vt:lpstr>Arial </vt:lpstr>
      <vt:lpstr>Arial Black</vt:lpstr>
      <vt:lpstr>Calibri</vt:lpstr>
      <vt:lpstr>Calibri Light</vt:lpstr>
      <vt:lpstr>DINCyr-Bold</vt:lpstr>
      <vt:lpstr>DINCyr-Regular</vt:lpstr>
      <vt:lpstr>Тема Office</vt:lpstr>
      <vt:lpstr>Презентация PowerPoint</vt:lpstr>
      <vt:lpstr>Команда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ПРИМЕНЕНИЕ БАЗОВЫХ ЭЛЕМЕНТОВ ФИРМЕННОГО СТИЛЯ ЮФУ С ПРИОРИТЕТНЫМ РАЗМЕЩЕНИЕМ ЛОГОТИПА УНИВЕРСИТЕТА</dc:title>
  <dc:creator>GTX</dc:creator>
  <cp:lastModifiedBy>Максим Каменцев</cp:lastModifiedBy>
  <cp:revision>77</cp:revision>
  <dcterms:created xsi:type="dcterms:W3CDTF">2023-09-03T13:34:07Z</dcterms:created>
  <dcterms:modified xsi:type="dcterms:W3CDTF">2023-11-25T14:00:04Z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2023-09-03T00:00:00Z</vt:filetime>
  </property>
  <property fmtid="{D5CDD505-2E9C-101B-9397-08002B2CF9AE}" pid="3" name="Creator">
    <vt:lpwstr>Adobe InDesign 18.5 (Windows)</vt:lpwstr>
  </property>
  <property fmtid="{D5CDD505-2E9C-101B-9397-08002B2CF9AE}" pid="4" name="LastSaved">
    <vt:filetime>2023-09-03T00:00:00Z</vt:filetime>
  </property>
  <property fmtid="{D5CDD505-2E9C-101B-9397-08002B2CF9AE}" pid="5" name="Producer">
    <vt:lpwstr>Adobe PDF Library 17.0</vt:lpwstr>
  </property>
</Properties>
</file>