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Raleway" panose="020B0604020202020204" charset="-52"/>
      <p:regular r:id="rId28"/>
      <p:bold r:id="rId29"/>
      <p:italic r:id="rId30"/>
      <p:boldItalic r:id="rId31"/>
    </p:embeddedFont>
    <p:embeddedFont>
      <p:font typeface="Raleway SemiBold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2672bd48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82672bd48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microsoft.com/office/2007/relationships/media" Target="../media/media2.mp4"/><Relationship Id="rId7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8.png"/><Relationship Id="rId5" Type="http://schemas.microsoft.com/office/2007/relationships/media" Target="../media/media3.mp4"/><Relationship Id="rId10" Type="http://schemas.openxmlformats.org/officeDocument/2006/relationships/image" Target="../media/image17.png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200">
                <a:solidFill>
                  <a:schemeClr val="dk1"/>
                </a:solidFill>
              </a:rPr>
              <a:t>Смартборд для реабилитации после инсульта на дому</a:t>
            </a:r>
            <a:endParaRPr sz="2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Горбунов Олег Романович, студент 6 курса Медицинского института НИУ “БелГУ”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457193" y="1891706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sz="1400">
                <a:solidFill>
                  <a:schemeClr val="dk1"/>
                </a:solidFill>
                <a:highlight>
                  <a:srgbClr val="F3F5F8"/>
                </a:highlight>
              </a:rPr>
              <a:t>Инсульт является второй в мире причиной смертности и первой причиной инвалидизации среди всех заболеваний. Наиболее частым осложнением перенесенного инсульта является нарушение моторной функции конечностей, что существенно ухудшает качество жизни и уровень самообслуживания и независимости пациентов. </a:t>
            </a:r>
            <a:endParaRPr sz="140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63825" y="3182225"/>
            <a:ext cx="7229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solidFill>
                  <a:schemeClr val="dk1"/>
                </a:solidFill>
                <a:highlight>
                  <a:srgbClr val="F3F5F8"/>
                </a:highlight>
              </a:rPr>
              <a:t>В России живут более 1 млн больных, перенесших инсульт, при этом ежегодно происходит около 500 тыс. новых случаев инсульта. Заболеваемость инсультом составляет от 10 до 20 на 10 000 человек в возрасте от 55 до 64 лет, увеличиваясь свыше 200 случаев на 100 000 среди лиц старше 85 лет.</a:t>
            </a:r>
            <a:endParaRPr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4180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Родственники пациентов. При это пациент старше 14 лет, перенес инсульт(/черепно-мозговую травму) с повреждением функций верхней конечности, прошел первичную реабилитацию в стационаре, готов выделить 5000 - 8000 рублей на реабилитацию в домашних условиях.</a:t>
            </a:r>
            <a:endParaRPr sz="13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</a:rPr>
              <a:t>	Врачи-реабилитологи занимающиеся восстановлением мелкой моторики после инсульта/ЧМТ с повреждением функций верхней конечности, использующие в своих методиках домашнюю реабилитацию и желающие увеличить свою аудиторию путем рекламы через наш продукт.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для пациента - сниженное качество жизни и уровень обслуживания, независимости.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для врача - ограничения в каналах поступления клиентов/пациентов к нему за помощью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7193" y="2214381"/>
            <a:ext cx="7993200" cy="18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пациенту: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выполнение простых бытовых манипуляций стимулирует восстановление мелкой моторики и чувствительности у пациентов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созданы более 30 реабилитационных досок, прототип электронной доски, 10 чемоданчиков для реабилитации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возможность недорогой реабилитации на дому, комплексное сопровождение (консультации психолога, логопеда, невролога) 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456825" y="3717900"/>
            <a:ext cx="76140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врачу: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реклама через продукт, распространение контактной информации о враче/медицинском центре, совместные коллаборации в социальных сетях.</a:t>
            </a:r>
            <a:endParaRPr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3697" y="318852"/>
            <a:ext cx="1671456" cy="10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8325" y="201351"/>
            <a:ext cx="4125951" cy="201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ладислав Дуброва - Видео от Владислава Дубровы (3)">
            <a:hlinkClick r:id="" action="ppaction://media"/>
            <a:extLst>
              <a:ext uri="{FF2B5EF4-FFF2-40B4-BE49-F238E27FC236}">
                <a16:creationId xmlns:a16="http://schemas.microsoft.com/office/drawing/2014/main" id="{5AC18BB1-A29A-460C-A9DF-2B6EBC3ACF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5217" y="387840"/>
            <a:ext cx="2472399" cy="4367815"/>
          </a:xfrm>
          <a:prstGeom prst="rect">
            <a:avLst/>
          </a:prstGeom>
        </p:spPr>
      </p:pic>
      <p:pic>
        <p:nvPicPr>
          <p:cNvPr id="3" name="Владислав Дуброва - Видео от Владислава Дубровы (4)">
            <a:hlinkClick r:id="" action="ppaction://media"/>
            <a:extLst>
              <a:ext uri="{FF2B5EF4-FFF2-40B4-BE49-F238E27FC236}">
                <a16:creationId xmlns:a16="http://schemas.microsoft.com/office/drawing/2014/main" id="{51E2F4DC-9EBE-4744-8AFA-4F7D05D5F9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86321" y="387839"/>
            <a:ext cx="2457569" cy="4367815"/>
          </a:xfrm>
          <a:prstGeom prst="rect">
            <a:avLst/>
          </a:prstGeom>
        </p:spPr>
      </p:pic>
      <p:pic>
        <p:nvPicPr>
          <p:cNvPr id="4" name="Владислав Дуброва - Видео от Владислава Дубровы (5)">
            <a:hlinkClick r:id="" action="ppaction://media"/>
            <a:extLst>
              <a:ext uri="{FF2B5EF4-FFF2-40B4-BE49-F238E27FC236}">
                <a16:creationId xmlns:a16="http://schemas.microsoft.com/office/drawing/2014/main" id="{96DC8139-2035-466C-B427-24FF83BCBC8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43890" y="1632801"/>
            <a:ext cx="3746714" cy="2120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808057" y="1640675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молодых, амбициозных медиков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 перенесшим инсульт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повреждена функция верхней конечности и нет денег на дорогостоящее лечение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ограничением ограничением качества жизни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реабилитационной доски - Смартборд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восстановление движений рукой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B2C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sz="1400" dirty="0">
                <a:highlight>
                  <a:srgbClr val="F3F5F8"/>
                </a:highlight>
                <a:latin typeface="Arial"/>
                <a:ea typeface="Arial"/>
                <a:cs typeface="Arial"/>
                <a:sym typeface="Arial"/>
              </a:rPr>
              <a:t>более 1 млн больных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Наше решение будет стоить 5000 рублей - это 5000 * 1 млн рублей</a:t>
            </a:r>
            <a:endParaRPr dirty="0"/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https://lh5.googleusercontent.com/KluWzhwhi8R321Ybx4tvEmd6GtompvZUWA3wvS9diBbo40nc5-zXJktVmCWt9QH7K2BWfsk_a60XrwPgXWwbauwtDLEEu-je54hzkQBA-bazRD2MhIZd4ZCy94IANdwtRKQBVw1fAsYIaHOo--rhgzs">
            <a:extLst>
              <a:ext uri="{FF2B5EF4-FFF2-40B4-BE49-F238E27FC236}">
                <a16:creationId xmlns:a16="http://schemas.microsoft.com/office/drawing/2014/main" id="{193465F7-A700-464A-9895-4F8F4FACA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551" y="151233"/>
            <a:ext cx="1335408" cy="13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EE65BA6-99B2-4EC3-8E6E-8602F20A5D74}"/>
              </a:ext>
            </a:extLst>
          </p:cNvPr>
          <p:cNvSpPr/>
          <p:nvPr/>
        </p:nvSpPr>
        <p:spPr>
          <a:xfrm>
            <a:off x="3723070" y="1522078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dirty="0"/>
              <a:t>10 000 р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14999E-1FAD-4324-9A58-DD553776E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51" y="150855"/>
            <a:ext cx="1948613" cy="133335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EC7DFEC-44C9-47BE-8F28-9816C8725474}"/>
              </a:ext>
            </a:extLst>
          </p:cNvPr>
          <p:cNvSpPr/>
          <p:nvPr/>
        </p:nvSpPr>
        <p:spPr>
          <a:xfrm>
            <a:off x="5442648" y="1547681"/>
            <a:ext cx="11288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dirty="0"/>
              <a:t>1 870 000 р</a:t>
            </a:r>
            <a:endParaRPr lang="ru-RU" dirty="0"/>
          </a:p>
        </p:txBody>
      </p:sp>
      <p:pic>
        <p:nvPicPr>
          <p:cNvPr id="1028" name="Picture 4" descr="https://lh4.googleusercontent.com/LO-gTYeqmgpCwKEDeu39xmdMvCHqILDkTImC4XL0vULusrg8WJVOz_Oaj1TtD7IWooMNDs9oq9RhZyaRu-XFEsGGBieBRLiehRLJcg-9ZXaxw1lATvcW70spTp3zWirHwWhE7o2i9V_kKyK61kxmxLs">
            <a:extLst>
              <a:ext uri="{FF2B5EF4-FFF2-40B4-BE49-F238E27FC236}">
                <a16:creationId xmlns:a16="http://schemas.microsoft.com/office/drawing/2014/main" id="{C0E85E05-FA1E-4911-8D4A-6B4637204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956" y="156776"/>
            <a:ext cx="1651737" cy="123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4D3C81-4D97-496C-B742-A5351EBEE6A4}"/>
              </a:ext>
            </a:extLst>
          </p:cNvPr>
          <p:cNvSpPr/>
          <p:nvPr/>
        </p:nvSpPr>
        <p:spPr>
          <a:xfrm>
            <a:off x="7399815" y="1472967"/>
            <a:ext cx="7809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dirty="0"/>
              <a:t>5 000 р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D37F8C-5C05-4878-9ED0-B502FEB87E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551" y="1874976"/>
            <a:ext cx="2956118" cy="1549348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68B9B8B-B07E-49AA-A83F-9F3DFCFB0A7A}"/>
              </a:ext>
            </a:extLst>
          </p:cNvPr>
          <p:cNvSpPr/>
          <p:nvPr/>
        </p:nvSpPr>
        <p:spPr>
          <a:xfrm>
            <a:off x="6491088" y="2177417"/>
            <a:ext cx="1989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Услуга реабилитации</a:t>
            </a:r>
            <a:br>
              <a:rPr lang="ru-RU" dirty="0"/>
            </a:br>
            <a:r>
              <a:rPr lang="ru-RU" dirty="0"/>
              <a:t>О</a:t>
            </a:r>
            <a:r>
              <a:rPr lang="ru" dirty="0"/>
              <a:t>т 255 000 р</a:t>
            </a: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C54C48D-9AD4-4A1A-8E12-C82D3418AC6C}"/>
              </a:ext>
            </a:extLst>
          </p:cNvPr>
          <p:cNvSpPr/>
          <p:nvPr/>
        </p:nvSpPr>
        <p:spPr>
          <a:xfrm>
            <a:off x="2265697" y="396591"/>
            <a:ext cx="10470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</a:t>
            </a:r>
            <a:r>
              <a:rPr lang="ru" dirty="0"/>
              <a:t>родукты: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3"/>
          <p:cNvSpPr txBox="1">
            <a:spLocks noGrp="1"/>
          </p:cNvSpPr>
          <p:nvPr>
            <p:ph type="body" idx="1"/>
          </p:nvPr>
        </p:nvSpPr>
        <p:spPr>
          <a:xfrm>
            <a:off x="457193" y="2259156"/>
            <a:ext cx="79932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Смартборд </a:t>
            </a:r>
            <a:r>
              <a:rPr lang="ru-RU" dirty="0"/>
              <a:t>и договариваться со специалистами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-RU" dirty="0"/>
              <a:t>от </a:t>
            </a:r>
            <a:r>
              <a:rPr lang="ru" dirty="0"/>
              <a:t>5000 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реабилитационную доску + дополнительные услуги( консультацию психолога, невролога, логопеда)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Бизнес-модель - поиск родственников пациентов в стационарах первичной реабилитации, социальных сетях. Либо врачей в реабилитационных центрах.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Дополнительно мы можем зарабатывать на продвижении врачей и смежных реабилитационных продуктов.</a:t>
            </a:r>
            <a:endParaRPr dirty="0"/>
          </a:p>
        </p:txBody>
      </p:sp>
      <p:sp>
        <p:nvSpPr>
          <p:cNvPr id="220" name="Google Shape;22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>
            <a:spLocks noGrp="1"/>
          </p:cNvSpPr>
          <p:nvPr>
            <p:ph type="title"/>
          </p:nvPr>
        </p:nvSpPr>
        <p:spPr>
          <a:xfrm>
            <a:off x="109745" y="124261"/>
            <a:ext cx="255336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5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Проведена реабилитация 35 человека, достигнута эффективность в 65% в различных показателях ( моторика, чувствительность, подвижность суставов верхней конечности)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/>
              <a:t>Выигран УМНИК ведутся работы по созданию электронного чемоданчика с голосовым помощником и функциями автоматизированного ведения процесса реабилитации с усилением приверженности к лечению пациента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30" name="Google Shape;23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005A87-65CF-441D-A829-709041C8E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010" y="215070"/>
            <a:ext cx="1748489" cy="20052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317E4A-93A2-4D2C-8E5B-DFF05C7CD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955" y="187864"/>
            <a:ext cx="1950985" cy="20325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4B977C-7D9D-409D-A763-7091A9CDB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126" y="201196"/>
            <a:ext cx="1908904" cy="20325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9" name="Google Shape;239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сделать электронную версию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провести реабилитацию более 100 пациентов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зарегистрировать мед. изделие</a:t>
            </a:r>
            <a:endParaRPr sz="1300">
              <a:solidFill>
                <a:srgbClr val="132C4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 b="1">
                <a:solidFill>
                  <a:srgbClr val="132C40"/>
                </a:solidFill>
              </a:rPr>
              <a:t> выйти на самоокупаемость</a:t>
            </a:r>
            <a:endParaRPr sz="1600" b="1">
              <a:solidFill>
                <a:srgbClr val="132C40"/>
              </a:solidFill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3" name="Google Shape;253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Горбунов Олег Романович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89611752916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https://t.me/Oleg_romanovich2906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498</Words>
  <Application>Microsoft Office PowerPoint</Application>
  <PresentationFormat>Экран (16:9)</PresentationFormat>
  <Paragraphs>63</Paragraphs>
  <Slides>12</Slides>
  <Notes>12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 SemiBold</vt:lpstr>
      <vt:lpstr>Helvetica Neue</vt:lpstr>
      <vt:lpstr>Century Gothic</vt:lpstr>
      <vt:lpstr>Raleway</vt:lpstr>
      <vt:lpstr>Calibri</vt:lpstr>
      <vt:lpstr>Arial</vt:lpstr>
      <vt:lpstr>Simple Light</vt:lpstr>
      <vt:lpstr>Simple Light</vt:lpstr>
      <vt:lpstr>Смартборд для реабилитации после инсульта на дому</vt:lpstr>
      <vt:lpstr>Презентация PowerPoint</vt:lpstr>
      <vt:lpstr>ЦЕЛЕВАЯ АУДИТОРИЯ</vt:lpstr>
      <vt:lpstr>ПРОБЛЕМА</vt:lpstr>
      <vt:lpstr>РЕШЕНИЕ</vt:lpstr>
      <vt:lpstr>Презентация PowerPoint</vt:lpstr>
      <vt:lpstr>ЦЕННОСТЬ, ЦЕННОСТНОЕ ПРЕДЛОЖЕНИЕ</vt:lpstr>
      <vt:lpstr>РЫНОК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Смартборд для реабилитации после инсульта на дому</dc:title>
  <dc:creator>олег горбунов</dc:creator>
  <cp:lastModifiedBy>олег горбунов</cp:lastModifiedBy>
  <cp:revision>3</cp:revision>
  <dcterms:modified xsi:type="dcterms:W3CDTF">2023-09-22T06:53:10Z</dcterms:modified>
</cp:coreProperties>
</file>