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10287000" cx="18288000"/>
  <p:notesSz cx="6858000" cy="9144000"/>
  <p:embeddedFontLst>
    <p:embeddedFont>
      <p:font typeface="Lato"/>
      <p:bold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8" roundtripDataSignature="AMtx7mhQyZA4zfpTXYPB37591MOnLuPf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60EAAA5-20FD-4C42-9EAB-98548BDF7126}">
  <a:tblStyle styleId="{860EAAA5-20FD-4C42-9EAB-98548BDF712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2445CBB-F486-417D-9E5C-70486503D9D2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dk1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dk1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59A87D3B-8A28-4C54-B4F0-AED9820B449C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4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4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Lato-boldItalic.fntdata"/><Relationship Id="rId14" Type="http://schemas.openxmlformats.org/officeDocument/2006/relationships/slide" Target="slides/slide8.xml"/><Relationship Id="rId36" Type="http://schemas.openxmlformats.org/officeDocument/2006/relationships/font" Target="fonts/Lato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customschemas.google.com/relationships/presentationmetadata" Target="meta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??</a:t>
            </a:r>
            <a:endParaRPr/>
          </a:p>
        </p:txBody>
      </p:sp>
      <p:sp>
        <p:nvSpPr>
          <p:cNvPr id="180" name="Google Shape;18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??</a:t>
            </a:r>
            <a:endParaRPr/>
          </a:p>
        </p:txBody>
      </p:sp>
      <p:sp>
        <p:nvSpPr>
          <p:cNvPr id="339" name="Google Shape;339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??</a:t>
            </a:r>
            <a:endParaRPr/>
          </a:p>
        </p:txBody>
      </p:sp>
      <p:sp>
        <p:nvSpPr>
          <p:cNvPr id="376" name="Google Shape;376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3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3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7.jpg"/><Relationship Id="rId6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Relationship Id="rId6" Type="http://schemas.openxmlformats.org/officeDocument/2006/relationships/image" Target="../media/image1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2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Relationship Id="rId4" Type="http://schemas.openxmlformats.org/officeDocument/2006/relationships/image" Target="../media/image24.png"/><Relationship Id="rId5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-61445" l="29312" r="29312" t="10519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16226" r="62784" t="0"/>
          <a:stretch/>
        </p:blipFill>
        <p:spPr>
          <a:xfrm rot="5400000">
            <a:off x="4505158" y="-4000500"/>
            <a:ext cx="9277684" cy="182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1028700" y="4020454"/>
            <a:ext cx="160401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latin typeface="Lato"/>
                <a:ea typeface="Lato"/>
                <a:cs typeface="Lato"/>
                <a:sym typeface="Lato"/>
              </a:rPr>
              <a:t>«Умная теплица» - программно-аппаратный комплекс для садоводов</a:t>
            </a:r>
            <a:endParaRPr b="1" sz="4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028700" y="1028700"/>
            <a:ext cx="15049500" cy="5862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90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Уральский федеральный университет имени первого Президента России Б.Н. Ельцина</a:t>
            </a:r>
            <a:endParaRPr b="1" sz="2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8050361" y="9182100"/>
            <a:ext cx="2187277" cy="261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u="none">
                <a:solidFill>
                  <a:srgbClr val="343434"/>
                </a:solidFill>
                <a:latin typeface="Arial"/>
                <a:ea typeface="Arial"/>
                <a:cs typeface="Arial"/>
                <a:sym typeface="Arial"/>
              </a:rPr>
              <a:t>2023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1015448" y="7361355"/>
            <a:ext cx="2059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343434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 b="-61445" l="29312" r="29312" t="10519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 b="0" l="16226" r="62784" t="0"/>
          <a:stretch/>
        </p:blipFill>
        <p:spPr>
          <a:xfrm rot="5400000">
            <a:off x="4505158" y="-4000500"/>
            <a:ext cx="9277684" cy="182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/>
          <p:nvPr/>
        </p:nvSpPr>
        <p:spPr>
          <a:xfrm>
            <a:off x="3962400" y="4381500"/>
            <a:ext cx="160401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Краткая информация по проекту</a:t>
            </a:r>
            <a:endParaRPr b="1" sz="6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5">
            <a:alphaModFix/>
          </a:blip>
          <a:srcRect b="24634" l="16226" r="62784" t="24634"/>
          <a:stretch/>
        </p:blipFill>
        <p:spPr>
          <a:xfrm rot="5400000">
            <a:off x="685800" y="3390899"/>
            <a:ext cx="2895077" cy="2895077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1571408" y="3776608"/>
            <a:ext cx="1352983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9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"/>
          <p:cNvPicPr preferRelativeResize="0"/>
          <p:nvPr/>
        </p:nvPicPr>
        <p:blipFill rotWithShape="1">
          <a:blip r:embed="rId3">
            <a:alphaModFix/>
          </a:blip>
          <a:srcRect b="-44154" l="29312" r="29312" t="87904"/>
          <a:stretch/>
        </p:blipFill>
        <p:spPr>
          <a:xfrm>
            <a:off x="0" y="-1270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882923" y="3105169"/>
            <a:ext cx="1478493" cy="1478493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>
            <a:off x="1780008" y="3097758"/>
            <a:ext cx="1405475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48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ЦЕЛЬ ПРОЕКТА</a:t>
            </a:r>
            <a:endParaRPr i="1" sz="3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878101" y="7516607"/>
            <a:ext cx="1488139" cy="1488139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/>
          <p:nvPr/>
        </p:nvSpPr>
        <p:spPr>
          <a:xfrm>
            <a:off x="1595277" y="728335"/>
            <a:ext cx="13035124" cy="20882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Краткая информация по проекту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2361416" y="3844415"/>
            <a:ext cx="1512647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Создание автоматизированной системы выращивания растений в закрытом помещении с использованием новейших технологий </a:t>
            </a:r>
            <a:b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 интеллектуальных устройств. </a:t>
            </a:r>
            <a:endParaRPr/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878101" y="5330319"/>
            <a:ext cx="1488139" cy="1488139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/>
        </p:nvSpPr>
        <p:spPr>
          <a:xfrm>
            <a:off x="1798151" y="5413652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48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СУЩНОСТЬ ПРОЕКТА</a:t>
            </a:r>
            <a:endParaRPr i="1" sz="3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372302" y="6096963"/>
            <a:ext cx="1512647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Создание оптимальных условий для роста и развития растений, контроле за микроклиматом, автоматическом поливе, подсветке, удобрении и контроле за ростом. 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1595277" y="33147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1809037" y="7594653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48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СТАДИЯ ПРОЕКТА</a:t>
            </a:r>
            <a:endParaRPr i="1" sz="3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2372302" y="8351807"/>
            <a:ext cx="1512647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Собран лабораторный образец и создана первая версия приложение для него, протестирована его работа и сделан вывод о работоспособности продукта в небольших масштабах.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 b="-33112" l="29312" r="29312" t="76861"/>
          <a:stretch/>
        </p:blipFill>
        <p:spPr>
          <a:xfrm>
            <a:off x="0" y="-3747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590550" y="3249722"/>
            <a:ext cx="17106900" cy="14902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КЛЮЧЕВЫЕ ФАКТОРЫ УСПЕХА</a:t>
            </a:r>
            <a:endParaRPr sz="72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4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190997" y="5594127"/>
            <a:ext cx="2114182" cy="2114182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6" name="Google Shape;126;p4"/>
          <p:cNvGrpSpPr/>
          <p:nvPr/>
        </p:nvGrpSpPr>
        <p:grpSpPr>
          <a:xfrm>
            <a:off x="1028700" y="6376942"/>
            <a:ext cx="2019300" cy="2201815"/>
            <a:chOff x="0" y="-57150"/>
            <a:chExt cx="5301799" cy="2935753"/>
          </a:xfrm>
        </p:grpSpPr>
        <p:sp>
          <p:nvSpPr>
            <p:cNvPr id="127" name="Google Shape;127;p4"/>
            <p:cNvSpPr txBox="1"/>
            <p:nvPr/>
          </p:nvSpPr>
          <p:spPr>
            <a:xfrm>
              <a:off x="0" y="1010399"/>
              <a:ext cx="5301799" cy="18682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Весь спектр климатических условий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4"/>
            <p:cNvSpPr txBox="1"/>
            <p:nvPr/>
          </p:nvSpPr>
          <p:spPr>
            <a:xfrm>
              <a:off x="0" y="-57150"/>
              <a:ext cx="3654285" cy="701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</a:t>
              </a:r>
              <a:endParaRPr/>
            </a:p>
          </p:txBody>
        </p:sp>
      </p:grpSp>
      <p:pic>
        <p:nvPicPr>
          <p:cNvPr id="129" name="Google Shape;129;p4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3734182" y="5594127"/>
            <a:ext cx="2114182" cy="2114182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30" name="Google Shape;130;p4"/>
          <p:cNvGrpSpPr/>
          <p:nvPr/>
        </p:nvGrpSpPr>
        <p:grpSpPr>
          <a:xfrm>
            <a:off x="4581525" y="6376942"/>
            <a:ext cx="2019300" cy="1842742"/>
            <a:chOff x="0" y="-57150"/>
            <a:chExt cx="5301799" cy="2456990"/>
          </a:xfrm>
        </p:grpSpPr>
        <p:sp>
          <p:nvSpPr>
            <p:cNvPr id="131" name="Google Shape;131;p4"/>
            <p:cNvSpPr txBox="1"/>
            <p:nvPr/>
          </p:nvSpPr>
          <p:spPr>
            <a:xfrm>
              <a:off x="0" y="1010400"/>
              <a:ext cx="5301799" cy="1389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Возможность автономности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4"/>
            <p:cNvSpPr txBox="1"/>
            <p:nvPr/>
          </p:nvSpPr>
          <p:spPr>
            <a:xfrm>
              <a:off x="0" y="-57150"/>
              <a:ext cx="3654285" cy="701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lang="ru-RU" sz="3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pic>
        <p:nvPicPr>
          <p:cNvPr id="133" name="Google Shape;133;p4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7162036" y="5552988"/>
            <a:ext cx="2114182" cy="211418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4" name="Google Shape;134;p4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10809743" y="5569495"/>
            <a:ext cx="2114182" cy="211418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5" name="Google Shape;135;p4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14363636" y="5539565"/>
            <a:ext cx="2114182" cy="2114182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36" name="Google Shape;136;p4"/>
          <p:cNvGrpSpPr/>
          <p:nvPr/>
        </p:nvGrpSpPr>
        <p:grpSpPr>
          <a:xfrm>
            <a:off x="8134350" y="6376942"/>
            <a:ext cx="2019300" cy="2560887"/>
            <a:chOff x="0" y="-57150"/>
            <a:chExt cx="5301799" cy="3414516"/>
          </a:xfrm>
        </p:grpSpPr>
        <p:sp>
          <p:nvSpPr>
            <p:cNvPr id="137" name="Google Shape;137;p4"/>
            <p:cNvSpPr txBox="1"/>
            <p:nvPr/>
          </p:nvSpPr>
          <p:spPr>
            <a:xfrm>
              <a:off x="0" y="1010399"/>
              <a:ext cx="5301799" cy="23469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Относится к трём группам передовых технологий Росстата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4"/>
            <p:cNvSpPr txBox="1"/>
            <p:nvPr/>
          </p:nvSpPr>
          <p:spPr>
            <a:xfrm>
              <a:off x="0" y="-57150"/>
              <a:ext cx="3654285" cy="701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3.</a:t>
              </a:r>
              <a:endParaRPr/>
            </a:p>
          </p:txBody>
        </p:sp>
      </p:grpSp>
      <p:grpSp>
        <p:nvGrpSpPr>
          <p:cNvPr id="139" name="Google Shape;139;p4"/>
          <p:cNvGrpSpPr/>
          <p:nvPr/>
        </p:nvGrpSpPr>
        <p:grpSpPr>
          <a:xfrm>
            <a:off x="11687175" y="6376942"/>
            <a:ext cx="2019300" cy="2919960"/>
            <a:chOff x="0" y="-57150"/>
            <a:chExt cx="5301799" cy="3893279"/>
          </a:xfrm>
        </p:grpSpPr>
        <p:sp>
          <p:nvSpPr>
            <p:cNvPr id="140" name="Google Shape;140;p4"/>
            <p:cNvSpPr txBox="1"/>
            <p:nvPr/>
          </p:nvSpPr>
          <p:spPr>
            <a:xfrm>
              <a:off x="0" y="1010399"/>
              <a:ext cx="5301799" cy="2825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Поднятие сельского хозяйства в нынешней ситуации в мире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4"/>
            <p:cNvSpPr txBox="1"/>
            <p:nvPr/>
          </p:nvSpPr>
          <p:spPr>
            <a:xfrm>
              <a:off x="0" y="-57150"/>
              <a:ext cx="3654285" cy="701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4.</a:t>
              </a:r>
              <a:endParaRPr/>
            </a:p>
          </p:txBody>
        </p:sp>
      </p:grpSp>
      <p:grpSp>
        <p:nvGrpSpPr>
          <p:cNvPr id="142" name="Google Shape;142;p4"/>
          <p:cNvGrpSpPr/>
          <p:nvPr/>
        </p:nvGrpSpPr>
        <p:grpSpPr>
          <a:xfrm>
            <a:off x="15240000" y="6376942"/>
            <a:ext cx="2019300" cy="2201815"/>
            <a:chOff x="0" y="-57150"/>
            <a:chExt cx="5301799" cy="2935753"/>
          </a:xfrm>
        </p:grpSpPr>
        <p:sp>
          <p:nvSpPr>
            <p:cNvPr id="143" name="Google Shape;143;p4"/>
            <p:cNvSpPr txBox="1"/>
            <p:nvPr/>
          </p:nvSpPr>
          <p:spPr>
            <a:xfrm>
              <a:off x="0" y="1010399"/>
              <a:ext cx="5301799" cy="18682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Работа от мобильного интернета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4"/>
            <p:cNvSpPr txBox="1"/>
            <p:nvPr/>
          </p:nvSpPr>
          <p:spPr>
            <a:xfrm>
              <a:off x="0" y="-57150"/>
              <a:ext cx="3654285" cy="701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r>
                <a:rPr lang="ru-RU" sz="3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sp>
        <p:nvSpPr>
          <p:cNvPr id="145" name="Google Shape;145;p4"/>
          <p:cNvSpPr txBox="1"/>
          <p:nvPr/>
        </p:nvSpPr>
        <p:spPr>
          <a:xfrm>
            <a:off x="1595277" y="728335"/>
            <a:ext cx="13035124" cy="9718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1. </a:t>
            </a:r>
            <a:endParaRPr/>
          </a:p>
        </p:txBody>
      </p:sp>
      <p:pic>
        <p:nvPicPr>
          <p:cNvPr id="146" name="Google Shape;146;p4"/>
          <p:cNvPicPr preferRelativeResize="0"/>
          <p:nvPr/>
        </p:nvPicPr>
        <p:blipFill rotWithShape="1">
          <a:blip r:embed="rId5">
            <a:alphaModFix amt="70000"/>
          </a:blip>
          <a:srcRect b="0" l="16667" r="16666" t="0"/>
          <a:stretch/>
        </p:blipFill>
        <p:spPr>
          <a:xfrm>
            <a:off x="13622821" y="251266"/>
            <a:ext cx="3636479" cy="3636479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5"/>
          <p:cNvPicPr preferRelativeResize="0"/>
          <p:nvPr/>
        </p:nvPicPr>
        <p:blipFill rotWithShape="1">
          <a:blip r:embed="rId3">
            <a:alphaModFix/>
          </a:blip>
          <a:srcRect b="-61445" l="29312" r="29312" t="10519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/>
          <p:cNvPicPr preferRelativeResize="0"/>
          <p:nvPr/>
        </p:nvPicPr>
        <p:blipFill rotWithShape="1">
          <a:blip r:embed="rId4">
            <a:alphaModFix/>
          </a:blip>
          <a:srcRect b="0" l="16226" r="62784" t="0"/>
          <a:stretch/>
        </p:blipFill>
        <p:spPr>
          <a:xfrm rot="5400000">
            <a:off x="4505158" y="-4000500"/>
            <a:ext cx="9277684" cy="182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5"/>
          <p:cNvSpPr txBox="1"/>
          <p:nvPr/>
        </p:nvSpPr>
        <p:spPr>
          <a:xfrm>
            <a:off x="3962400" y="3915107"/>
            <a:ext cx="13487400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Описание инновационной идеи, положенной в основу проекта</a:t>
            </a:r>
            <a:endParaRPr b="1" sz="6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5"/>
          <p:cNvPicPr preferRelativeResize="0"/>
          <p:nvPr/>
        </p:nvPicPr>
        <p:blipFill rotWithShape="1">
          <a:blip r:embed="rId5">
            <a:alphaModFix/>
          </a:blip>
          <a:srcRect b="24634" l="16226" r="62784" t="24634"/>
          <a:stretch/>
        </p:blipFill>
        <p:spPr>
          <a:xfrm rot="5400000">
            <a:off x="685800" y="3390899"/>
            <a:ext cx="2895077" cy="2895077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5" name="Google Shape;155;p5"/>
          <p:cNvSpPr txBox="1"/>
          <p:nvPr/>
        </p:nvSpPr>
        <p:spPr>
          <a:xfrm>
            <a:off x="1571408" y="3776608"/>
            <a:ext cx="1352983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9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6"/>
          <p:cNvPicPr preferRelativeResize="0"/>
          <p:nvPr/>
        </p:nvPicPr>
        <p:blipFill rotWithShape="1">
          <a:blip r:embed="rId3">
            <a:alphaModFix/>
          </a:blip>
          <a:srcRect b="-44154" l="29312" r="29312" t="87904"/>
          <a:stretch/>
        </p:blipFill>
        <p:spPr>
          <a:xfrm>
            <a:off x="-3313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/>
          <p:nvPr/>
        </p:nvSpPr>
        <p:spPr>
          <a:xfrm>
            <a:off x="1595277" y="728335"/>
            <a:ext cx="13035124" cy="101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Описание инновационной идеи</a:t>
            </a:r>
            <a:endParaRPr/>
          </a:p>
        </p:txBody>
      </p:sp>
      <p:sp>
        <p:nvSpPr>
          <p:cNvPr id="162" name="Google Shape;162;p6"/>
          <p:cNvSpPr txBox="1"/>
          <p:nvPr/>
        </p:nvSpPr>
        <p:spPr>
          <a:xfrm>
            <a:off x="-3313" y="2234500"/>
            <a:ext cx="1829131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Проблемы:</a:t>
            </a:r>
            <a:br>
              <a:rPr lang="ru-RU" sz="3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3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1. Потери урожая </a:t>
            </a:r>
            <a:br>
              <a:rPr lang="ru-RU" sz="3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3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2. Высокие ресурсные и трудовые затраты 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1371600" y="4098235"/>
            <a:ext cx="7239001" cy="4186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Причины: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Текущий мониторинг параметров агроклимата «вручную» 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 обладает недостаточными или несоответствующими умениями и навыками сбора и ухода за растениями.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Несоответствие выбранной технологии выращивания растений условиям теплицы.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Низкое качество посадочного материала.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10247244" y="4098235"/>
            <a:ext cx="6400800" cy="4186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Следствия: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Неравномерное распределение температуры, влажности и освещения в теплице.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Необходимо вручную корректировать микроклимат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Риск развития болезней и вредителей.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Низкая производительность тепличного комплекса и нерациональные затраты.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i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Риск потери репутации и клиентов.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7"/>
          <p:cNvPicPr preferRelativeResize="0"/>
          <p:nvPr/>
        </p:nvPicPr>
        <p:blipFill rotWithShape="1">
          <a:blip r:embed="rId3">
            <a:alphaModFix/>
          </a:blip>
          <a:srcRect b="-70845" l="29312" r="29312" t="114594"/>
          <a:stretch/>
        </p:blipFill>
        <p:spPr>
          <a:xfrm>
            <a:off x="6626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7"/>
          <p:cNvPicPr preferRelativeResize="0"/>
          <p:nvPr/>
        </p:nvPicPr>
        <p:blipFill rotWithShape="1">
          <a:blip r:embed="rId4">
            <a:alphaModFix/>
          </a:blip>
          <a:srcRect b="147" l="12787" r="54013" t="28528"/>
          <a:stretch/>
        </p:blipFill>
        <p:spPr>
          <a:xfrm rot="5400000">
            <a:off x="10553700" y="2552700"/>
            <a:ext cx="10287000" cy="51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7"/>
          <p:cNvSpPr txBox="1"/>
          <p:nvPr/>
        </p:nvSpPr>
        <p:spPr>
          <a:xfrm>
            <a:off x="1104900" y="744717"/>
            <a:ext cx="16078200" cy="970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ОСНОВНЫЕ ЦЕЛИ И ЗАДАЧИ</a:t>
            </a:r>
            <a:endParaRPr sz="4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1295400" y="2384685"/>
            <a:ext cx="11811000" cy="3139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Цель: создание программно-аппаратного комплекса по автоматизированному мониторингу и коррекции агроклиматических показателей тепличного комплекса для растений.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Задачи:</a:t>
            </a:r>
            <a:endParaRPr/>
          </a:p>
          <a:p>
            <a:pPr indent="-45720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Наладить бесперебойное производство «Умных» теплиц;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Сделать комфортным и удобным выращивание продуктов с помощью автоматизированной модульной системы для всех пользователей.</a:t>
            </a:r>
            <a:endParaRPr/>
          </a:p>
        </p:txBody>
      </p:sp>
      <p:pic>
        <p:nvPicPr>
          <p:cNvPr descr="Цветок Плюмерии" id="173" name="Google Shape;173;p7"/>
          <p:cNvPicPr preferRelativeResize="0"/>
          <p:nvPr/>
        </p:nvPicPr>
        <p:blipFill rotWithShape="1">
          <a:blip r:embed="rId5">
            <a:alphaModFix amt="35000"/>
          </a:blip>
          <a:srcRect b="0" l="16675" r="16675" t="0"/>
          <a:stretch/>
        </p:blipFill>
        <p:spPr>
          <a:xfrm>
            <a:off x="14272404" y="4751806"/>
            <a:ext cx="2849592" cy="2849592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sp>
        <p:nvSpPr>
          <p:cNvPr id="174" name="Google Shape;174;p7"/>
          <p:cNvSpPr txBox="1"/>
          <p:nvPr/>
        </p:nvSpPr>
        <p:spPr>
          <a:xfrm>
            <a:off x="1595277" y="728335"/>
            <a:ext cx="13035124" cy="9718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2. </a:t>
            </a:r>
            <a:endParaRPr/>
          </a:p>
        </p:txBody>
      </p:sp>
      <p:sp>
        <p:nvSpPr>
          <p:cNvPr id="175" name="Google Shape;175;p7"/>
          <p:cNvSpPr txBox="1"/>
          <p:nvPr/>
        </p:nvSpPr>
        <p:spPr>
          <a:xfrm>
            <a:off x="1295400" y="6825928"/>
            <a:ext cx="11811000" cy="2370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Сопоставление объекта поиска с известными из уровня техники техническими решениями показало, что он характеризуется следующими отличительными признаками: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	Возможность управления системой при помощи голосового ассистента;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	Автоматическое опыление цветущих растений;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	Распознавание зрелых плодов с помощью машинного обучения</a:t>
            </a:r>
            <a:endParaRPr/>
          </a:p>
        </p:txBody>
      </p:sp>
      <p:sp>
        <p:nvSpPr>
          <p:cNvPr id="176" name="Google Shape;176;p7"/>
          <p:cNvSpPr txBox="1"/>
          <p:nvPr/>
        </p:nvSpPr>
        <p:spPr>
          <a:xfrm>
            <a:off x="1104900" y="5535194"/>
            <a:ext cx="16078200" cy="970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ОПИСАНИЕ ИННОВАЦИОННОЙ ИДЕИ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8"/>
          <p:cNvPicPr preferRelativeResize="0"/>
          <p:nvPr/>
        </p:nvPicPr>
        <p:blipFill rotWithShape="1">
          <a:blip r:embed="rId3">
            <a:alphaModFix/>
          </a:blip>
          <a:srcRect b="-70845" l="29312" r="29312" t="114594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8"/>
          <p:cNvPicPr preferRelativeResize="0"/>
          <p:nvPr/>
        </p:nvPicPr>
        <p:blipFill rotWithShape="1">
          <a:blip r:embed="rId4">
            <a:alphaModFix/>
          </a:blip>
          <a:srcRect b="147" l="12787" r="54013" t="28528"/>
          <a:stretch/>
        </p:blipFill>
        <p:spPr>
          <a:xfrm rot="5400000">
            <a:off x="8845827" y="838200"/>
            <a:ext cx="10287000" cy="861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8"/>
          <p:cNvSpPr txBox="1"/>
          <p:nvPr/>
        </p:nvSpPr>
        <p:spPr>
          <a:xfrm>
            <a:off x="954309" y="3625517"/>
            <a:ext cx="7775409" cy="4736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Аналитики прогнозируют среднегодовой темп роста рынка "Умных" теплиц на уровне 10% в период 2022-2027 годов.</a:t>
            </a:r>
            <a:b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Основными драйверами роста рынка стали рост численности населения, изменения климата и урбанизация. </a:t>
            </a:r>
            <a:b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Ожидается, что сегмент интеллектуального сельского хозяйства будет развиваться высокими темпами.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1595276" y="728335"/>
            <a:ext cx="16083123" cy="101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Оценка эконом. эффективности</a:t>
            </a:r>
            <a:endParaRPr/>
          </a:p>
        </p:txBody>
      </p:sp>
      <p:pic>
        <p:nvPicPr>
          <p:cNvPr id="186" name="Google Shape;18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1959" y="2068330"/>
            <a:ext cx="6536440" cy="329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352779" y="5346033"/>
            <a:ext cx="4114800" cy="465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9"/>
          <p:cNvPicPr preferRelativeResize="0"/>
          <p:nvPr/>
        </p:nvPicPr>
        <p:blipFill rotWithShape="1">
          <a:blip r:embed="rId3">
            <a:alphaModFix/>
          </a:blip>
          <a:srcRect b="-70845" l="29312" r="29312" t="114594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9"/>
          <p:cNvPicPr preferRelativeResize="0"/>
          <p:nvPr/>
        </p:nvPicPr>
        <p:blipFill rotWithShape="1">
          <a:blip r:embed="rId4">
            <a:alphaModFix/>
          </a:blip>
          <a:srcRect b="147" l="12787" r="54013" t="28528"/>
          <a:stretch/>
        </p:blipFill>
        <p:spPr>
          <a:xfrm rot="5400000">
            <a:off x="3946549" y="-4022749"/>
            <a:ext cx="10348324" cy="18393822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9"/>
          <p:cNvSpPr txBox="1"/>
          <p:nvPr/>
        </p:nvSpPr>
        <p:spPr>
          <a:xfrm>
            <a:off x="1595277" y="2705100"/>
            <a:ext cx="7091524" cy="5731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Для полного ресурсного обеспечения проекту необходимо: 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Поставки датчиков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Оборудование 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Приложение и его дизайн 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Аренда места для сборки готового продукта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Дизайна самого устройства.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Покупка лицензий на ПО</a:t>
            </a:r>
            <a:endParaRPr/>
          </a:p>
        </p:txBody>
      </p:sp>
      <p:sp>
        <p:nvSpPr>
          <p:cNvPr id="195" name="Google Shape;195;p9"/>
          <p:cNvSpPr txBox="1"/>
          <p:nvPr/>
        </p:nvSpPr>
        <p:spPr>
          <a:xfrm>
            <a:off x="1595276" y="728335"/>
            <a:ext cx="16083123" cy="101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Требования к ресурсному обеспечению</a:t>
            </a:r>
            <a:endParaRPr/>
          </a:p>
        </p:txBody>
      </p:sp>
      <p:sp>
        <p:nvSpPr>
          <p:cNvPr id="196" name="Google Shape;196;p9"/>
          <p:cNvSpPr txBox="1"/>
          <p:nvPr/>
        </p:nvSpPr>
        <p:spPr>
          <a:xfrm>
            <a:off x="9163051" y="2705100"/>
            <a:ext cx="7372350" cy="37928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Из нанимаемых сотрудников необходимы: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800"/>
              <a:buFont typeface="Arial"/>
              <a:buAutoNum type="arabicPeriod"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Агрономы и специалисты по растениеводству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800"/>
              <a:buFont typeface="Arial"/>
              <a:buAutoNum type="arabicPeriod"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Инженеры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800"/>
              <a:buFont typeface="Arial"/>
              <a:buAutoNum type="arabicPeriod"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Программисты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800"/>
              <a:buFont typeface="Arial"/>
              <a:buAutoNum type="arabicPeriod"/>
            </a:pPr>
            <a:r>
              <a:rPr lang="ru-RU" sz="28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Электронщики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10"/>
          <p:cNvPicPr preferRelativeResize="0"/>
          <p:nvPr/>
        </p:nvPicPr>
        <p:blipFill rotWithShape="1">
          <a:blip r:embed="rId3">
            <a:alphaModFix/>
          </a:blip>
          <a:srcRect b="-44154" l="29312" r="29312" t="87904"/>
          <a:stretch/>
        </p:blipFill>
        <p:spPr>
          <a:xfrm>
            <a:off x="0" y="0"/>
            <a:ext cx="18288000" cy="1261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0"/>
          <p:cNvSpPr txBox="1"/>
          <p:nvPr/>
        </p:nvSpPr>
        <p:spPr>
          <a:xfrm>
            <a:off x="1595276" y="728335"/>
            <a:ext cx="16083123" cy="20882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ТЕХНИКО-ЭКОНОМИЧЕСКИЕ И ПОТРЕБИТЕЛЬСКИЕ ХАРАКТЕРИСТИКИ</a:t>
            </a:r>
            <a:endParaRPr/>
          </a:p>
        </p:txBody>
      </p:sp>
      <p:sp>
        <p:nvSpPr>
          <p:cNvPr id="203" name="Google Shape;203;p10"/>
          <p:cNvSpPr txBox="1"/>
          <p:nvPr/>
        </p:nvSpPr>
        <p:spPr>
          <a:xfrm>
            <a:off x="1219200" y="3619500"/>
            <a:ext cx="7086600" cy="5447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Технико-экономические</a:t>
            </a: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характеристики умной теплицы могут включать в себя следующие показатели:</a:t>
            </a:r>
            <a:endParaRPr/>
          </a:p>
          <a:p>
            <a:pPr indent="-45720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Увеличение урожайности и качества продукции за счет оптимизации условий выращивания;</a:t>
            </a:r>
            <a:endParaRPr/>
          </a:p>
          <a:p>
            <a:pPr indent="-45720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Снижение затрат на химические удобрения;</a:t>
            </a:r>
            <a:endParaRPr/>
          </a:p>
          <a:p>
            <a:pPr indent="-45720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Сокращение расходов на трудовые ресурсы;</a:t>
            </a:r>
            <a:endParaRPr/>
          </a:p>
          <a:p>
            <a:pPr indent="-45720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Возможность получения продукции круглый год;</a:t>
            </a:r>
            <a:endParaRPr/>
          </a:p>
          <a:p>
            <a:pPr indent="-45720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Возможность выращивания продукции в городской среде;</a:t>
            </a:r>
            <a:endParaRPr/>
          </a:p>
          <a:p>
            <a:pPr indent="-45720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Возможность получения экологически чистой продукции;</a:t>
            </a:r>
            <a:endParaRPr/>
          </a:p>
        </p:txBody>
      </p:sp>
      <p:sp>
        <p:nvSpPr>
          <p:cNvPr id="204" name="Google Shape;204;p10"/>
          <p:cNvSpPr txBox="1"/>
          <p:nvPr/>
        </p:nvSpPr>
        <p:spPr>
          <a:xfrm>
            <a:off x="9147629" y="3619500"/>
            <a:ext cx="8530770" cy="5832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Потребительские характеристики: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1.Автоматизация процесса выращивания растений;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2.Наличие сенсоров для контроля системы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3.Создание оптимальных условий для развития растений;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4.Увеличение урожайности, ускорение созревания и улучшение качества продукции;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5.Использование для профессионального и для домашнего хозяйства;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6.Экономия времени и усилий при уходе за растениями;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7.Уменьшение затрат на энергопотребление и воду;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8.Возможность мониторинга и управления теплицей удаленно 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9.Повышение эффективности использования земли и ресурсов;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10.Снижение риска потери урожая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11"/>
          <p:cNvPicPr preferRelativeResize="0"/>
          <p:nvPr/>
        </p:nvPicPr>
        <p:blipFill rotWithShape="1">
          <a:blip r:embed="rId3">
            <a:alphaModFix/>
          </a:blip>
          <a:srcRect b="-70845" l="29312" r="29312" t="114594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1"/>
          <p:cNvPicPr preferRelativeResize="0"/>
          <p:nvPr/>
        </p:nvPicPr>
        <p:blipFill rotWithShape="1">
          <a:blip r:embed="rId4">
            <a:alphaModFix/>
          </a:blip>
          <a:srcRect b="147" l="12787" r="54013" t="28528"/>
          <a:stretch/>
        </p:blipFill>
        <p:spPr>
          <a:xfrm rot="5400000">
            <a:off x="3960810" y="-3998910"/>
            <a:ext cx="10287000" cy="1828482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1"/>
          <p:cNvSpPr txBox="1"/>
          <p:nvPr/>
        </p:nvSpPr>
        <p:spPr>
          <a:xfrm>
            <a:off x="2324665" y="1880390"/>
            <a:ext cx="13638670" cy="7740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97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QFD</a:t>
            </a:r>
            <a:endParaRPr b="1" sz="49700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609600" y="4753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{860EAAA5-20FD-4C42-9EAB-98548BDF7126}</a:tableStyleId>
              </a:tblPr>
              <a:tblGrid>
                <a:gridCol w="3276600"/>
                <a:gridCol w="990600"/>
                <a:gridCol w="1447800"/>
                <a:gridCol w="2133600"/>
                <a:gridCol w="1524000"/>
                <a:gridCol w="1600200"/>
                <a:gridCol w="1752600"/>
                <a:gridCol w="2057400"/>
                <a:gridCol w="1447800"/>
              </a:tblGrid>
              <a:tr h="102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Название факторов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Рейтинг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Наличие датчика воздуха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Возможность удаленного управления системой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Наличие модуля температуры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ТЭНы для нагрева воды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Реле для нагрева воздуха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Контроллер для работы вентилятора охлаждения 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Датчики уровня CO2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i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</a:tr>
              <a:tr h="700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Возможность контроля температуры</a:t>
                      </a:r>
                      <a:endParaRPr/>
                    </a:p>
                  </a:txBody>
                  <a:tcPr marT="0" marB="0" marR="43025" marL="430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9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Энергосберегающее поддержание температуры воды</a:t>
                      </a:r>
                      <a:endParaRPr/>
                    </a:p>
                  </a:txBody>
                  <a:tcPr marT="0" marB="0" marR="43025" marL="430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1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Возможность подключения к сети </a:t>
                      </a:r>
                      <a:endParaRPr/>
                    </a:p>
                  </a:txBody>
                  <a:tcPr marT="0" marB="0" marR="43025" marL="430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4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Управления через браузер пк или смартфона</a:t>
                      </a:r>
                      <a:endParaRPr/>
                    </a:p>
                  </a:txBody>
                  <a:tcPr marT="0" marB="0" marR="43025" marL="430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1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Возможность установки системы видеонаблюдения</a:t>
                      </a:r>
                      <a:endParaRPr/>
                    </a:p>
                  </a:txBody>
                  <a:tcPr marT="0" marB="0" marR="43025" marL="430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4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Контроль и диагностика состояния оборудования </a:t>
                      </a:r>
                      <a:endParaRPr/>
                    </a:p>
                  </a:txBody>
                  <a:tcPr marT="0" marB="0" marR="43025" marL="430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4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Функция управления системой проветривания</a:t>
                      </a:r>
                      <a:endParaRPr/>
                    </a:p>
                  </a:txBody>
                  <a:tcPr marT="0" marB="0" marR="43025" marL="430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4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Функция управления системой вентиляции</a:t>
                      </a:r>
                      <a:endParaRPr/>
                    </a:p>
                  </a:txBody>
                  <a:tcPr marT="0" marB="0" marR="43025" marL="430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8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Сообщения о невозможности исправления ошибок (переполнение бака, забытый открытый кран или двери)</a:t>
                      </a:r>
                      <a:endParaRPr/>
                    </a:p>
                  </a:txBody>
                  <a:tcPr marT="0" marB="0" marR="43025" marL="430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5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Система экстренного оповещения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43025" marL="43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2"/>
          <p:cNvPicPr preferRelativeResize="0"/>
          <p:nvPr/>
        </p:nvPicPr>
        <p:blipFill rotWithShape="1">
          <a:blip r:embed="rId3">
            <a:alphaModFix/>
          </a:blip>
          <a:srcRect b="-61445" l="29312" r="29312" t="10519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2"/>
          <p:cNvPicPr preferRelativeResize="0"/>
          <p:nvPr/>
        </p:nvPicPr>
        <p:blipFill rotWithShape="1">
          <a:blip r:embed="rId4">
            <a:alphaModFix/>
          </a:blip>
          <a:srcRect b="0" l="16226" r="62784" t="0"/>
          <a:stretch/>
        </p:blipFill>
        <p:spPr>
          <a:xfrm rot="5400000">
            <a:off x="4505158" y="-4000500"/>
            <a:ext cx="9277684" cy="182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2"/>
          <p:cNvSpPr txBox="1"/>
          <p:nvPr/>
        </p:nvSpPr>
        <p:spPr>
          <a:xfrm>
            <a:off x="3962400" y="4376772"/>
            <a:ext cx="134874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Описание бизнес-модели</a:t>
            </a:r>
            <a:endParaRPr b="1" sz="6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12"/>
          <p:cNvPicPr preferRelativeResize="0"/>
          <p:nvPr/>
        </p:nvPicPr>
        <p:blipFill rotWithShape="1">
          <a:blip r:embed="rId5">
            <a:alphaModFix/>
          </a:blip>
          <a:srcRect b="24634" l="16226" r="62784" t="24634"/>
          <a:stretch/>
        </p:blipFill>
        <p:spPr>
          <a:xfrm rot="5400000">
            <a:off x="685800" y="3390899"/>
            <a:ext cx="2895077" cy="2895077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1" name="Google Shape;221;p12"/>
          <p:cNvSpPr txBox="1"/>
          <p:nvPr/>
        </p:nvSpPr>
        <p:spPr>
          <a:xfrm>
            <a:off x="1571408" y="3776608"/>
            <a:ext cx="1352983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9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3"/>
          <p:cNvPicPr preferRelativeResize="0"/>
          <p:nvPr/>
        </p:nvPicPr>
        <p:blipFill rotWithShape="1">
          <a:blip r:embed="rId3">
            <a:alphaModFix/>
          </a:blip>
          <a:srcRect b="1332" l="29312" r="29312" t="4241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3"/>
          <p:cNvPicPr preferRelativeResize="0"/>
          <p:nvPr/>
        </p:nvPicPr>
        <p:blipFill rotWithShape="1">
          <a:blip r:embed="rId4">
            <a:alphaModFix/>
          </a:blip>
          <a:srcRect b="0" l="20280" r="48388" t="0"/>
          <a:stretch/>
        </p:blipFill>
        <p:spPr>
          <a:xfrm rot="10800000">
            <a:off x="616602" y="1104900"/>
            <a:ext cx="8505627" cy="8229601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grpSp>
        <p:nvGrpSpPr>
          <p:cNvPr id="228" name="Google Shape;228;p13"/>
          <p:cNvGrpSpPr/>
          <p:nvPr/>
        </p:nvGrpSpPr>
        <p:grpSpPr>
          <a:xfrm>
            <a:off x="10426870" y="1104899"/>
            <a:ext cx="6534718" cy="6431204"/>
            <a:chOff x="-31448" y="-1016923"/>
            <a:chExt cx="8712957" cy="8101343"/>
          </a:xfrm>
        </p:grpSpPr>
        <p:sp>
          <p:nvSpPr>
            <p:cNvPr id="229" name="Google Shape;229;p13"/>
            <p:cNvSpPr txBox="1"/>
            <p:nvPr/>
          </p:nvSpPr>
          <p:spPr>
            <a:xfrm>
              <a:off x="-2420" y="-1016923"/>
              <a:ext cx="8683929" cy="9692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Продукт</a:t>
              </a:r>
              <a:endParaRPr sz="54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3"/>
            <p:cNvSpPr txBox="1"/>
            <p:nvPr/>
          </p:nvSpPr>
          <p:spPr>
            <a:xfrm>
              <a:off x="-31448" y="1248505"/>
              <a:ext cx="8683929" cy="58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Система умной теплицы, состоящей из 5ти модулей в базовой комплектации и мобильным приложением (сайтом):</a:t>
              </a:r>
              <a:endParaRPr/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457200" lvl="0" marL="45720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2727"/>
                </a:buClr>
                <a:buSzPts val="2000"/>
                <a:buFont typeface="Calibri"/>
                <a:buAutoNum type="arabicPeriod"/>
              </a:pPr>
              <a: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Центральный контроллер</a:t>
              </a:r>
              <a:endParaRPr/>
            </a:p>
            <a:p>
              <a:pPr indent="-457200" lvl="0" marL="45720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2727"/>
                </a:buClr>
                <a:buSzPts val="2000"/>
                <a:buFont typeface="Calibri"/>
                <a:buAutoNum type="arabicPeriod"/>
              </a:pPr>
              <a: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Модуль температуры</a:t>
              </a:r>
              <a:endParaRPr/>
            </a:p>
            <a:p>
              <a:pPr indent="-457200" lvl="0" marL="45720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2727"/>
                </a:buClr>
                <a:buSzPts val="2000"/>
                <a:buFont typeface="Calibri"/>
                <a:buAutoNum type="arabicPeriod"/>
              </a:pPr>
              <a: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Модуль полива с биобактериями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457200" lvl="0" marL="45720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2727"/>
                </a:buClr>
                <a:buSzPts val="2000"/>
                <a:buFont typeface="Calibri"/>
                <a:buAutoNum type="arabicPeriod"/>
              </a:pPr>
              <a: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Модуль освещения</a:t>
              </a:r>
              <a:endParaRPr/>
            </a:p>
            <a:p>
              <a:pPr indent="-457200" lvl="0" marL="45720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2727"/>
                </a:buClr>
                <a:buSzPts val="2000"/>
                <a:buFont typeface="Calibri"/>
                <a:buAutoNum type="arabicPeriod"/>
              </a:pPr>
              <a: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Видео наблюдение (прямая трансляция)</a:t>
              </a:r>
              <a:endParaRPr/>
            </a:p>
            <a:p>
              <a:pPr indent="-330200" lvl="0" marL="45720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Дополнительные: модуль опыления, определение зрелости плодов с помощью машинного обучения (перспектива).</a:t>
              </a:r>
              <a:endParaRPr/>
            </a:p>
          </p:txBody>
        </p:sp>
      </p:grpSp>
      <p:pic>
        <p:nvPicPr>
          <p:cNvPr id="231" name="Google Shape;23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9416" y="1333500"/>
            <a:ext cx="7620000" cy="762000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4"/>
          <p:cNvPicPr preferRelativeResize="0"/>
          <p:nvPr/>
        </p:nvPicPr>
        <p:blipFill rotWithShape="1">
          <a:blip r:embed="rId3">
            <a:alphaModFix/>
          </a:blip>
          <a:srcRect b="-70845" l="29312" r="29312" t="114594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4"/>
          <p:cNvPicPr preferRelativeResize="0"/>
          <p:nvPr/>
        </p:nvPicPr>
        <p:blipFill rotWithShape="1">
          <a:blip r:embed="rId4">
            <a:alphaModFix/>
          </a:blip>
          <a:srcRect b="147" l="12787" r="54013" t="28528"/>
          <a:stretch/>
        </p:blipFill>
        <p:spPr>
          <a:xfrm rot="5400000">
            <a:off x="-1323707" y="1326886"/>
            <a:ext cx="10287000" cy="763322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4"/>
          <p:cNvSpPr txBox="1"/>
          <p:nvPr/>
        </p:nvSpPr>
        <p:spPr>
          <a:xfrm>
            <a:off x="533400" y="6240415"/>
            <a:ext cx="6871870" cy="2065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Назначение и область применения</a:t>
            </a:r>
            <a:endParaRPr sz="54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4"/>
          <p:cNvSpPr txBox="1"/>
          <p:nvPr/>
        </p:nvSpPr>
        <p:spPr>
          <a:xfrm>
            <a:off x="11000659" y="1675566"/>
            <a:ext cx="6723098" cy="10540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огут быть использованы для производства овощей и фруктов в любое время года, что позволяет получать стабильный доход на протяжении всего года. </a:t>
            </a:r>
            <a:endParaRPr sz="2000" u="none">
              <a:solidFill>
                <a:srgbClr val="2727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4"/>
          <p:cNvSpPr txBox="1"/>
          <p:nvPr/>
        </p:nvSpPr>
        <p:spPr>
          <a:xfrm>
            <a:off x="11000659" y="938513"/>
            <a:ext cx="6723098" cy="492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Коммерческие выращивания</a:t>
            </a:r>
            <a:endParaRPr sz="29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4"/>
          <p:cNvSpPr txBox="1"/>
          <p:nvPr/>
        </p:nvSpPr>
        <p:spPr>
          <a:xfrm>
            <a:off x="11000659" y="8305852"/>
            <a:ext cx="6723098" cy="10540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Исследовательским группам по изучению: растениеводства, культивирования новых видов и их адаптации к разным климатическим условиям.</a:t>
            </a:r>
            <a:endParaRPr sz="2000" u="none">
              <a:solidFill>
                <a:srgbClr val="2727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4"/>
          <p:cNvSpPr txBox="1"/>
          <p:nvPr/>
        </p:nvSpPr>
        <p:spPr>
          <a:xfrm>
            <a:off x="11007916" y="7378705"/>
            <a:ext cx="6723098" cy="492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Исследовательским группам</a:t>
            </a:r>
            <a:endParaRPr sz="29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4"/>
          <p:cNvSpPr txBox="1"/>
          <p:nvPr/>
        </p:nvSpPr>
        <p:spPr>
          <a:xfrm>
            <a:off x="11000659" y="4990709"/>
            <a:ext cx="6723098" cy="1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огут быть использованы для выращивания свежих овощей и фруктов круглый год, что позволяет сэкономить деньги на покупке продуктов в магазинах.</a:t>
            </a:r>
            <a:endParaRPr sz="2000" u="none">
              <a:solidFill>
                <a:srgbClr val="2727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4"/>
          <p:cNvSpPr txBox="1"/>
          <p:nvPr/>
        </p:nvSpPr>
        <p:spPr>
          <a:xfrm>
            <a:off x="11000659" y="4253656"/>
            <a:ext cx="7294598" cy="492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Домашнее использование</a:t>
            </a:r>
            <a:endParaRPr sz="29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14"/>
          <p:cNvPicPr preferRelativeResize="0"/>
          <p:nvPr/>
        </p:nvPicPr>
        <p:blipFill rotWithShape="1">
          <a:blip r:embed="rId5">
            <a:alphaModFix/>
          </a:blip>
          <a:srcRect b="0" l="27148" r="263" t="0"/>
          <a:stretch/>
        </p:blipFill>
        <p:spPr>
          <a:xfrm>
            <a:off x="7962256" y="626462"/>
            <a:ext cx="2709372" cy="270937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6" name="Google Shape;246;p14"/>
          <p:cNvPicPr preferRelativeResize="0"/>
          <p:nvPr/>
        </p:nvPicPr>
        <p:blipFill rotWithShape="1">
          <a:blip r:embed="rId6">
            <a:alphaModFix/>
          </a:blip>
          <a:srcRect b="0" l="6312" r="26996" t="0"/>
          <a:stretch/>
        </p:blipFill>
        <p:spPr>
          <a:xfrm>
            <a:off x="7962256" y="3788813"/>
            <a:ext cx="2709372" cy="270937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7" name="Google Shape;247;p14"/>
          <p:cNvPicPr preferRelativeResize="0"/>
          <p:nvPr/>
        </p:nvPicPr>
        <p:blipFill rotWithShape="1">
          <a:blip r:embed="rId7">
            <a:alphaModFix/>
          </a:blip>
          <a:srcRect b="0" l="16667" r="16666" t="0"/>
          <a:stretch/>
        </p:blipFill>
        <p:spPr>
          <a:xfrm>
            <a:off x="7965437" y="6954507"/>
            <a:ext cx="2720543" cy="27205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8" name="Google Shape;248;p14"/>
          <p:cNvSpPr txBox="1"/>
          <p:nvPr/>
        </p:nvSpPr>
        <p:spPr>
          <a:xfrm>
            <a:off x="1595276" y="728335"/>
            <a:ext cx="16083123" cy="9718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r>
              <a:rPr b="1" lang="ru-RU" sz="60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5"/>
          <p:cNvPicPr preferRelativeResize="0"/>
          <p:nvPr/>
        </p:nvPicPr>
        <p:blipFill rotWithShape="1">
          <a:blip r:embed="rId3">
            <a:alphaModFix/>
          </a:blip>
          <a:srcRect b="-44154" l="29312" r="29312" t="87904"/>
          <a:stretch/>
        </p:blipFill>
        <p:spPr>
          <a:xfrm>
            <a:off x="29817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5"/>
          <p:cNvPicPr preferRelativeResize="0"/>
          <p:nvPr/>
        </p:nvPicPr>
        <p:blipFill rotWithShape="1">
          <a:blip r:embed="rId4">
            <a:alphaModFix/>
          </a:blip>
          <a:srcRect b="0" l="18024" r="50740" t="8596"/>
          <a:stretch/>
        </p:blipFill>
        <p:spPr>
          <a:xfrm rot="5400000">
            <a:off x="9334500" y="945892"/>
            <a:ext cx="6553200" cy="1013459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255" name="Google Shape;25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63681" y="2888990"/>
            <a:ext cx="10114718" cy="6294658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256" name="Google Shape;256;p15"/>
          <p:cNvSpPr txBox="1"/>
          <p:nvPr/>
        </p:nvSpPr>
        <p:spPr>
          <a:xfrm>
            <a:off x="1595276" y="728335"/>
            <a:ext cx="16083123" cy="101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Бизнес - модель</a:t>
            </a:r>
            <a:endParaRPr sz="6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5"/>
          <p:cNvSpPr txBox="1"/>
          <p:nvPr/>
        </p:nvSpPr>
        <p:spPr>
          <a:xfrm>
            <a:off x="1066800" y="3543300"/>
            <a:ext cx="5105400" cy="40979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спользование в собственном производстве продукта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Л</a:t>
            </a: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изинг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нжиниринг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В</a:t>
            </a: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ыдача лицензий на производство продукта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ПО собственной разработки будет доступно для использования клиентам, покупающим изобретение.</a:t>
            </a:r>
            <a:endParaRPr/>
          </a:p>
        </p:txBody>
      </p:sp>
      <p:pic>
        <p:nvPicPr>
          <p:cNvPr id="258" name="Google Shape;258;p15"/>
          <p:cNvPicPr preferRelativeResize="0"/>
          <p:nvPr/>
        </p:nvPicPr>
        <p:blipFill rotWithShape="1">
          <a:blip r:embed="rId6">
            <a:alphaModFix amt="35000"/>
          </a:blip>
          <a:srcRect b="0" l="0" r="0" t="0"/>
          <a:stretch/>
        </p:blipFill>
        <p:spPr>
          <a:xfrm>
            <a:off x="11887200" y="5143500"/>
            <a:ext cx="2848152" cy="182281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16"/>
          <p:cNvPicPr preferRelativeResize="0"/>
          <p:nvPr/>
        </p:nvPicPr>
        <p:blipFill rotWithShape="1">
          <a:blip r:embed="rId3">
            <a:alphaModFix/>
          </a:blip>
          <a:srcRect b="-61445" l="29312" r="29312" t="10519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6"/>
          <p:cNvPicPr preferRelativeResize="0"/>
          <p:nvPr/>
        </p:nvPicPr>
        <p:blipFill rotWithShape="1">
          <a:blip r:embed="rId4">
            <a:alphaModFix/>
          </a:blip>
          <a:srcRect b="0" l="16226" r="62784" t="0"/>
          <a:stretch/>
        </p:blipFill>
        <p:spPr>
          <a:xfrm rot="5400000">
            <a:off x="4505158" y="-4000500"/>
            <a:ext cx="9277684" cy="182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6"/>
          <p:cNvSpPr txBox="1"/>
          <p:nvPr/>
        </p:nvSpPr>
        <p:spPr>
          <a:xfrm>
            <a:off x="3962400" y="4376772"/>
            <a:ext cx="134874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Анализ рынка</a:t>
            </a:r>
            <a:endParaRPr b="1" sz="6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16"/>
          <p:cNvPicPr preferRelativeResize="0"/>
          <p:nvPr/>
        </p:nvPicPr>
        <p:blipFill rotWithShape="1">
          <a:blip r:embed="rId5">
            <a:alphaModFix/>
          </a:blip>
          <a:srcRect b="24634" l="16226" r="62784" t="24634"/>
          <a:stretch/>
        </p:blipFill>
        <p:spPr>
          <a:xfrm rot="5400000">
            <a:off x="685800" y="3390899"/>
            <a:ext cx="2895077" cy="2895077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7" name="Google Shape;267;p16"/>
          <p:cNvSpPr txBox="1"/>
          <p:nvPr/>
        </p:nvSpPr>
        <p:spPr>
          <a:xfrm>
            <a:off x="1571408" y="3776608"/>
            <a:ext cx="1352983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sz="9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17"/>
          <p:cNvPicPr preferRelativeResize="0"/>
          <p:nvPr/>
        </p:nvPicPr>
        <p:blipFill rotWithShape="1">
          <a:blip r:embed="rId3">
            <a:alphaModFix/>
          </a:blip>
          <a:srcRect b="-70845" l="29312" r="29312" t="114594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7"/>
          <p:cNvPicPr preferRelativeResize="0"/>
          <p:nvPr/>
        </p:nvPicPr>
        <p:blipFill rotWithShape="1">
          <a:blip r:embed="rId4">
            <a:alphaModFix/>
          </a:blip>
          <a:srcRect b="147" l="12787" r="54013" t="28528"/>
          <a:stretch/>
        </p:blipFill>
        <p:spPr>
          <a:xfrm rot="5400000">
            <a:off x="10553700" y="2552700"/>
            <a:ext cx="10287000" cy="51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7"/>
          <p:cNvSpPr txBox="1"/>
          <p:nvPr/>
        </p:nvSpPr>
        <p:spPr>
          <a:xfrm>
            <a:off x="1295400" y="2080881"/>
            <a:ext cx="13792200" cy="1985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данный момент уровень удовлетворения спроса на рынке умных теплиц не является высоким, так как спрос на этот продукт по-прежнему превышает предложение. </a:t>
            </a:r>
            <a:b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Однако, с ростом рынка и появлением новых производителей, можно ожидать улучшения ситуации и более широкого доступа к умным теплицам.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Цветок Плюмерии" id="275" name="Google Shape;275;p17"/>
          <p:cNvPicPr preferRelativeResize="0"/>
          <p:nvPr/>
        </p:nvPicPr>
        <p:blipFill rotWithShape="1">
          <a:blip r:embed="rId5">
            <a:alphaModFix/>
          </a:blip>
          <a:srcRect b="0" l="16675" r="16675" t="0"/>
          <a:stretch/>
        </p:blipFill>
        <p:spPr>
          <a:xfrm>
            <a:off x="13684250" y="6057900"/>
            <a:ext cx="3817178" cy="3817178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sp>
        <p:nvSpPr>
          <p:cNvPr id="276" name="Google Shape;276;p17"/>
          <p:cNvSpPr txBox="1"/>
          <p:nvPr/>
        </p:nvSpPr>
        <p:spPr>
          <a:xfrm>
            <a:off x="1595276" y="728335"/>
            <a:ext cx="16083123" cy="101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Уровень удовлетворения спроса </a:t>
            </a:r>
            <a:endParaRPr sz="6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7"/>
          <p:cNvSpPr txBox="1"/>
          <p:nvPr/>
        </p:nvSpPr>
        <p:spPr>
          <a:xfrm>
            <a:off x="1595276" y="4395030"/>
            <a:ext cx="16083123" cy="101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Характер отрасли</a:t>
            </a:r>
            <a:endParaRPr sz="6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7"/>
          <p:cNvSpPr txBox="1"/>
          <p:nvPr/>
        </p:nvSpPr>
        <p:spPr>
          <a:xfrm>
            <a:off x="1295400" y="5645978"/>
            <a:ext cx="13792200" cy="1215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Отрасль умных теплиц является относительно новой и динамично развивающейся. 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Она характеризуется высокой степенью инноваций и технологического прогресса,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 также высокой конкуренцией между компаниями-производителями.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7"/>
          <p:cNvSpPr txBox="1"/>
          <p:nvPr/>
        </p:nvSpPr>
        <p:spPr>
          <a:xfrm>
            <a:off x="1595276" y="7140968"/>
            <a:ext cx="16083123" cy="1002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Динамика</a:t>
            </a:r>
            <a:r>
              <a:rPr b="1" lang="ru-RU" sz="6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продаж аналогов </a:t>
            </a:r>
            <a:endParaRPr b="1" sz="6000" u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0" name="Google Shape;280;p17"/>
          <p:cNvSpPr txBox="1"/>
          <p:nvPr/>
        </p:nvSpPr>
        <p:spPr>
          <a:xfrm>
            <a:off x="1302026" y="8342819"/>
            <a:ext cx="11728174" cy="831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СНГ - 2016 год - 4 млн долларов, 2020 год уже более 20 млн долларов.</a:t>
            </a:r>
            <a:endParaRPr/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Мир - 2020 год - 1,3 млрд долларов, 2025 год ожидается до 2,5 млрд долларов.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18"/>
          <p:cNvPicPr preferRelativeResize="0"/>
          <p:nvPr/>
        </p:nvPicPr>
        <p:blipFill rotWithShape="1">
          <a:blip r:embed="rId3">
            <a:alphaModFix/>
          </a:blip>
          <a:srcRect b="-44154" l="29312" r="29312" t="87904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8"/>
          <p:cNvPicPr preferRelativeResize="0"/>
          <p:nvPr/>
        </p:nvPicPr>
        <p:blipFill rotWithShape="1">
          <a:blip r:embed="rId4">
            <a:alphaModFix/>
          </a:blip>
          <a:srcRect b="0" l="18024" r="50740" t="8596"/>
          <a:stretch/>
        </p:blipFill>
        <p:spPr>
          <a:xfrm rot="5400000">
            <a:off x="9486899" y="1508273"/>
            <a:ext cx="7391401" cy="944879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graphicFrame>
        <p:nvGraphicFramePr>
          <p:cNvPr id="287" name="Google Shape;287;p18"/>
          <p:cNvGraphicFramePr/>
          <p:nvPr/>
        </p:nvGraphicFramePr>
        <p:xfrm>
          <a:off x="8488017" y="255603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{B2445CBB-F486-417D-9E5C-70486503D9D2}</a:tableStyleId>
              </a:tblPr>
              <a:tblGrid>
                <a:gridCol w="2482850"/>
                <a:gridCol w="1450200"/>
                <a:gridCol w="1425200"/>
                <a:gridCol w="1425200"/>
                <a:gridCol w="1425200"/>
                <a:gridCol w="1240175"/>
              </a:tblGrid>
              <a:tr h="616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600" u="none" cap="none" strike="noStrike">
                          <a:solidFill>
                            <a:srgbClr val="000000"/>
                          </a:solidFill>
                        </a:rPr>
                        <a:t>Признаки объекта</a:t>
                      </a:r>
                      <a:endParaRPr b="1" i="1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600" u="none" cap="none" strike="noStrike"/>
                        <a:t>Наша теплица</a:t>
                      </a:r>
                      <a:endParaRPr b="1" i="1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600" u="none" cap="none" strike="noStrike"/>
                        <a:t>LIVE ENERGY</a:t>
                      </a:r>
                      <a:endParaRPr b="1" i="1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600" u="none" cap="none" strike="noStrike"/>
                        <a:t>УМНИЦА</a:t>
                      </a:r>
                      <a:endParaRPr b="1" i="1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600" u="none" cap="none" strike="noStrike">
                          <a:solidFill>
                            <a:srgbClr val="000000"/>
                          </a:solidFill>
                        </a:rPr>
                        <a:t>Clover tech</a:t>
                      </a:r>
                      <a:endParaRPr b="1" i="1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600" u="none" cap="none" strike="noStrike">
                          <a:solidFill>
                            <a:srgbClr val="000000"/>
                          </a:solidFill>
                        </a:rPr>
                        <a:t>ЙоТик М2</a:t>
                      </a:r>
                      <a:endParaRPr b="1" i="1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679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Интеграция с умным домом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679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Голосовой мониторинг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679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Прямая трансляция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679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Система оповещений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1029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Работа от мобильного Интернета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679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Отказоустойчивость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1029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Удаленный мониторинг и управление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-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32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Полив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32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Освещение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32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Обогрев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rgbClr val="000000"/>
                          </a:solidFill>
                        </a:rPr>
                        <a:t>+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32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Цена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от 140 000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от 577 912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от 42 300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от 1 000 000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/>
                        <a:t>от 75 000</a:t>
                      </a:r>
                      <a:endParaRPr b="0"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</a:tbl>
          </a:graphicData>
        </a:graphic>
      </p:graphicFrame>
      <p:sp>
        <p:nvSpPr>
          <p:cNvPr id="288" name="Google Shape;288;p18"/>
          <p:cNvSpPr txBox="1"/>
          <p:nvPr/>
        </p:nvSpPr>
        <p:spPr>
          <a:xfrm>
            <a:off x="1595276" y="728335"/>
            <a:ext cx="16083123" cy="101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Особенности сегмента рынка</a:t>
            </a:r>
            <a:endParaRPr sz="6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8"/>
          <p:cNvSpPr txBox="1"/>
          <p:nvPr/>
        </p:nvSpPr>
        <p:spPr>
          <a:xfrm>
            <a:off x="1299411" y="3238500"/>
            <a:ext cx="6168189" cy="14011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000"/>
              <a:buFont typeface="Arial"/>
              <a:buAutoNum type="arabicPeriod"/>
            </a:pP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Растущий рынок</a:t>
            </a:r>
            <a:endParaRPr/>
          </a:p>
          <a:p>
            <a:pPr indent="-4572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000"/>
              <a:buFont typeface="Arial"/>
              <a:buAutoNum type="arabicPeriod"/>
            </a:pPr>
            <a:r>
              <a:rPr lang="ru-RU" sz="20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Целевая аудитория с несколько условиями подходимости</a:t>
            </a:r>
            <a:endParaRPr sz="2000">
              <a:solidFill>
                <a:srgbClr val="27272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2000"/>
              <a:buFont typeface="Arial"/>
              <a:buAutoNum type="arabicPeriod"/>
            </a:pPr>
            <a:r>
              <a:rPr lang="ru-RU" sz="20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«Новый» рынок</a:t>
            </a:r>
            <a:endParaRPr sz="2000" u="none">
              <a:solidFill>
                <a:srgbClr val="2727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8"/>
          <p:cNvSpPr txBox="1"/>
          <p:nvPr/>
        </p:nvSpPr>
        <p:spPr>
          <a:xfrm>
            <a:off x="1223211" y="5173023"/>
            <a:ext cx="6244389" cy="21192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Стоит рассмотреть возможные рынки для выхода на них и внедрения нашего продукта.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 u="none">
              <a:solidFill>
                <a:srgbClr val="27272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1. Экологические инновации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2. Приложения и оборудование Интернета вещей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3. Местное и промышленное сельское хозяйство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19"/>
          <p:cNvPicPr preferRelativeResize="0"/>
          <p:nvPr/>
        </p:nvPicPr>
        <p:blipFill rotWithShape="1">
          <a:blip r:embed="rId3">
            <a:alphaModFix/>
          </a:blip>
          <a:srcRect b="-33112" l="29312" r="29312" t="76861"/>
          <a:stretch/>
        </p:blipFill>
        <p:spPr>
          <a:xfrm>
            <a:off x="0" y="-4435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9"/>
          <p:cNvSpPr txBox="1"/>
          <p:nvPr/>
        </p:nvSpPr>
        <p:spPr>
          <a:xfrm>
            <a:off x="590550" y="3249722"/>
            <a:ext cx="17106900" cy="14431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7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КОНКУРЕНТНЫЕ ПРЕИМУЩЕСТВА</a:t>
            </a:r>
            <a:endParaRPr b="1" sz="7200" u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97" name="Google Shape;297;p19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190997" y="5594127"/>
            <a:ext cx="2114182" cy="2114182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98" name="Google Shape;298;p19"/>
          <p:cNvGrpSpPr/>
          <p:nvPr/>
        </p:nvGrpSpPr>
        <p:grpSpPr>
          <a:xfrm>
            <a:off x="1028700" y="6376942"/>
            <a:ext cx="2019300" cy="1842742"/>
            <a:chOff x="0" y="-57150"/>
            <a:chExt cx="5301799" cy="2456989"/>
          </a:xfrm>
        </p:grpSpPr>
        <p:sp>
          <p:nvSpPr>
            <p:cNvPr id="299" name="Google Shape;299;p19"/>
            <p:cNvSpPr txBox="1"/>
            <p:nvPr/>
          </p:nvSpPr>
          <p:spPr>
            <a:xfrm>
              <a:off x="0" y="1010399"/>
              <a:ext cx="5301799" cy="1389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Интеграция с</a:t>
              </a:r>
              <a:b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умным домо</a:t>
              </a:r>
              <a:r>
                <a:rPr lang="ru-RU" sz="2000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м.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9"/>
            <p:cNvSpPr txBox="1"/>
            <p:nvPr/>
          </p:nvSpPr>
          <p:spPr>
            <a:xfrm>
              <a:off x="0" y="-57150"/>
              <a:ext cx="3654285" cy="701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</a:t>
              </a:r>
              <a:endParaRPr/>
            </a:p>
          </p:txBody>
        </p:sp>
      </p:grpSp>
      <p:pic>
        <p:nvPicPr>
          <p:cNvPr id="301" name="Google Shape;301;p19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3734182" y="5594127"/>
            <a:ext cx="2114182" cy="2114182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02" name="Google Shape;302;p19"/>
          <p:cNvGrpSpPr/>
          <p:nvPr/>
        </p:nvGrpSpPr>
        <p:grpSpPr>
          <a:xfrm>
            <a:off x="4581525" y="6376942"/>
            <a:ext cx="2019300" cy="1842742"/>
            <a:chOff x="0" y="-57150"/>
            <a:chExt cx="5301799" cy="2456990"/>
          </a:xfrm>
        </p:grpSpPr>
        <p:sp>
          <p:nvSpPr>
            <p:cNvPr id="303" name="Google Shape;303;p19"/>
            <p:cNvSpPr txBox="1"/>
            <p:nvPr/>
          </p:nvSpPr>
          <p:spPr>
            <a:xfrm>
              <a:off x="0" y="1010400"/>
              <a:ext cx="5301799" cy="1389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u="none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Голосовой мониторинг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9"/>
            <p:cNvSpPr txBox="1"/>
            <p:nvPr/>
          </p:nvSpPr>
          <p:spPr>
            <a:xfrm>
              <a:off x="0" y="-57150"/>
              <a:ext cx="3654285" cy="701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lang="ru-RU" sz="3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pic>
        <p:nvPicPr>
          <p:cNvPr id="305" name="Google Shape;305;p19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7162036" y="5552988"/>
            <a:ext cx="2114182" cy="211418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6" name="Google Shape;306;p19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10809743" y="5569495"/>
            <a:ext cx="2114182" cy="211418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7" name="Google Shape;307;p19"/>
          <p:cNvPicPr preferRelativeResize="0"/>
          <p:nvPr/>
        </p:nvPicPr>
        <p:blipFill rotWithShape="1">
          <a:blip r:embed="rId4">
            <a:alphaModFix/>
          </a:blip>
          <a:srcRect b="24634" l="16226" r="62784" t="24634"/>
          <a:stretch/>
        </p:blipFill>
        <p:spPr>
          <a:xfrm rot="5400000">
            <a:off x="14363636" y="5539565"/>
            <a:ext cx="2114182" cy="2114182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08" name="Google Shape;308;p19"/>
          <p:cNvGrpSpPr/>
          <p:nvPr/>
        </p:nvGrpSpPr>
        <p:grpSpPr>
          <a:xfrm>
            <a:off x="8134350" y="6376942"/>
            <a:ext cx="2019300" cy="2205599"/>
            <a:chOff x="0" y="-57150"/>
            <a:chExt cx="5301799" cy="2940799"/>
          </a:xfrm>
        </p:grpSpPr>
        <p:sp>
          <p:nvSpPr>
            <p:cNvPr id="309" name="Google Shape;309;p19"/>
            <p:cNvSpPr txBox="1"/>
            <p:nvPr/>
          </p:nvSpPr>
          <p:spPr>
            <a:xfrm>
              <a:off x="0" y="1010400"/>
              <a:ext cx="5301799" cy="18732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Трансляция в «прямом эфире»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9"/>
            <p:cNvSpPr txBox="1"/>
            <p:nvPr/>
          </p:nvSpPr>
          <p:spPr>
            <a:xfrm>
              <a:off x="0" y="-57150"/>
              <a:ext cx="3654285" cy="701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3.</a:t>
              </a:r>
              <a:endParaRPr/>
            </a:p>
          </p:txBody>
        </p:sp>
      </p:grpSp>
      <p:grpSp>
        <p:nvGrpSpPr>
          <p:cNvPr id="311" name="Google Shape;311;p19"/>
          <p:cNvGrpSpPr/>
          <p:nvPr/>
        </p:nvGrpSpPr>
        <p:grpSpPr>
          <a:xfrm>
            <a:off x="11687175" y="6376942"/>
            <a:ext cx="2019300" cy="1842742"/>
            <a:chOff x="0" y="-57150"/>
            <a:chExt cx="5301799" cy="2456990"/>
          </a:xfrm>
        </p:grpSpPr>
        <p:sp>
          <p:nvSpPr>
            <p:cNvPr id="312" name="Google Shape;312;p19"/>
            <p:cNvSpPr txBox="1"/>
            <p:nvPr/>
          </p:nvSpPr>
          <p:spPr>
            <a:xfrm>
              <a:off x="0" y="1010400"/>
              <a:ext cx="5301799" cy="1389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Система оповещений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9"/>
            <p:cNvSpPr txBox="1"/>
            <p:nvPr/>
          </p:nvSpPr>
          <p:spPr>
            <a:xfrm>
              <a:off x="0" y="-57150"/>
              <a:ext cx="3654285" cy="701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4.</a:t>
              </a:r>
              <a:endParaRPr/>
            </a:p>
          </p:txBody>
        </p:sp>
      </p:grpSp>
      <p:grpSp>
        <p:nvGrpSpPr>
          <p:cNvPr id="314" name="Google Shape;314;p19"/>
          <p:cNvGrpSpPr/>
          <p:nvPr/>
        </p:nvGrpSpPr>
        <p:grpSpPr>
          <a:xfrm>
            <a:off x="15240000" y="6376942"/>
            <a:ext cx="2019300" cy="2201816"/>
            <a:chOff x="0" y="-57150"/>
            <a:chExt cx="5301799" cy="2935755"/>
          </a:xfrm>
        </p:grpSpPr>
        <p:sp>
          <p:nvSpPr>
            <p:cNvPr id="315" name="Google Shape;315;p19"/>
            <p:cNvSpPr txBox="1"/>
            <p:nvPr/>
          </p:nvSpPr>
          <p:spPr>
            <a:xfrm>
              <a:off x="0" y="1010400"/>
              <a:ext cx="5301799" cy="1868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272727"/>
                  </a:solidFill>
                  <a:latin typeface="Arial"/>
                  <a:ea typeface="Arial"/>
                  <a:cs typeface="Arial"/>
                  <a:sym typeface="Arial"/>
                </a:rPr>
                <a:t>Работа от мобильного интернета</a:t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9"/>
            <p:cNvSpPr txBox="1"/>
            <p:nvPr/>
          </p:nvSpPr>
          <p:spPr>
            <a:xfrm>
              <a:off x="0" y="-57150"/>
              <a:ext cx="3654285" cy="701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r>
                <a:rPr lang="ru-RU" sz="3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sp>
        <p:nvSpPr>
          <p:cNvPr id="317" name="Google Shape;317;p19"/>
          <p:cNvSpPr txBox="1"/>
          <p:nvPr/>
        </p:nvSpPr>
        <p:spPr>
          <a:xfrm>
            <a:off x="648082" y="3402313"/>
            <a:ext cx="6172200" cy="3277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Проведя конкурентный анализ, мы выявили наши:</a:t>
            </a:r>
            <a:endParaRPr sz="2000" u="none">
              <a:solidFill>
                <a:srgbClr val="2727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9"/>
          <p:cNvSpPr txBox="1"/>
          <p:nvPr/>
        </p:nvSpPr>
        <p:spPr>
          <a:xfrm>
            <a:off x="1595276" y="728335"/>
            <a:ext cx="16083123" cy="9718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4.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20"/>
          <p:cNvPicPr preferRelativeResize="0"/>
          <p:nvPr/>
        </p:nvPicPr>
        <p:blipFill rotWithShape="1">
          <a:blip r:embed="rId3">
            <a:alphaModFix/>
          </a:blip>
          <a:srcRect b="-61445" l="29312" r="29312" t="10519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0"/>
          <p:cNvPicPr preferRelativeResize="0"/>
          <p:nvPr/>
        </p:nvPicPr>
        <p:blipFill rotWithShape="1">
          <a:blip r:embed="rId4">
            <a:alphaModFix/>
          </a:blip>
          <a:srcRect b="0" l="16226" r="62784" t="0"/>
          <a:stretch/>
        </p:blipFill>
        <p:spPr>
          <a:xfrm rot="5400000">
            <a:off x="4505158" y="-4000500"/>
            <a:ext cx="9277684" cy="182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0"/>
          <p:cNvSpPr txBox="1"/>
          <p:nvPr/>
        </p:nvSpPr>
        <p:spPr>
          <a:xfrm>
            <a:off x="3962400" y="4376772"/>
            <a:ext cx="134874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Маркетинговый план</a:t>
            </a:r>
            <a:endParaRPr b="1" sz="6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6" name="Google Shape;326;p20"/>
          <p:cNvPicPr preferRelativeResize="0"/>
          <p:nvPr/>
        </p:nvPicPr>
        <p:blipFill rotWithShape="1">
          <a:blip r:embed="rId5">
            <a:alphaModFix/>
          </a:blip>
          <a:srcRect b="24634" l="16226" r="62784" t="24634"/>
          <a:stretch/>
        </p:blipFill>
        <p:spPr>
          <a:xfrm rot="5400000">
            <a:off x="685800" y="3390899"/>
            <a:ext cx="2895077" cy="2895077"/>
          </a:xfrm>
          <a:prstGeom prst="ellipse">
            <a:avLst/>
          </a:prstGeom>
          <a:noFill/>
          <a:ln>
            <a:noFill/>
          </a:ln>
        </p:spPr>
      </p:pic>
      <p:sp>
        <p:nvSpPr>
          <p:cNvPr id="327" name="Google Shape;327;p20"/>
          <p:cNvSpPr txBox="1"/>
          <p:nvPr/>
        </p:nvSpPr>
        <p:spPr>
          <a:xfrm>
            <a:off x="1571408" y="3776608"/>
            <a:ext cx="1352983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1" sz="9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1"/>
          <p:cNvPicPr preferRelativeResize="0"/>
          <p:nvPr/>
        </p:nvPicPr>
        <p:blipFill rotWithShape="1">
          <a:blip r:embed="rId3">
            <a:alphaModFix/>
          </a:blip>
          <a:srcRect b="1332" l="29312" r="29312" t="4241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1"/>
          <p:cNvSpPr txBox="1"/>
          <p:nvPr/>
        </p:nvSpPr>
        <p:spPr>
          <a:xfrm>
            <a:off x="1447800" y="2827096"/>
            <a:ext cx="6512947" cy="46328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Целевая аудитория.</a:t>
            </a:r>
            <a:b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Существующая: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Молодежь и молодые семьи со средним и выше заработком, с трендом на экологию и здоровье, имеющими дачи, либо живущие за городом.</a:t>
            </a:r>
            <a:b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Потенциальная: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none">
                <a:solidFill>
                  <a:srgbClr val="272727"/>
                </a:solidFill>
                <a:latin typeface="Arial"/>
                <a:ea typeface="Arial"/>
                <a:cs typeface="Arial"/>
                <a:sym typeface="Arial"/>
              </a:rPr>
              <a:t>Теплицы являются самым рентабельным направлением сельского хозяйства в России. Продукт «Умная теплица» будет выгодным вложением для предпринимателей малых и средних бизнесов и в последующем – больших компаний.</a:t>
            </a:r>
            <a:endParaRPr/>
          </a:p>
        </p:txBody>
      </p:sp>
      <p:sp>
        <p:nvSpPr>
          <p:cNvPr id="334" name="Google Shape;334;p21"/>
          <p:cNvSpPr txBox="1"/>
          <p:nvPr/>
        </p:nvSpPr>
        <p:spPr>
          <a:xfrm>
            <a:off x="1595276" y="728335"/>
            <a:ext cx="16083123" cy="101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КОНЕЧНЫЕ ПОТРЕБИТЕЛИ</a:t>
            </a:r>
            <a:endParaRPr/>
          </a:p>
        </p:txBody>
      </p:sp>
      <p:pic>
        <p:nvPicPr>
          <p:cNvPr id="335" name="Google Shape;335;p21"/>
          <p:cNvPicPr preferRelativeResize="0"/>
          <p:nvPr/>
        </p:nvPicPr>
        <p:blipFill rotWithShape="1">
          <a:blip r:embed="rId4">
            <a:alphaModFix/>
          </a:blip>
          <a:srcRect b="0" l="24345" r="9015" t="0"/>
          <a:stretch/>
        </p:blipFill>
        <p:spPr>
          <a:xfrm>
            <a:off x="9753600" y="1996683"/>
            <a:ext cx="7238999" cy="7238999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22"/>
          <p:cNvPicPr preferRelativeResize="0"/>
          <p:nvPr/>
        </p:nvPicPr>
        <p:blipFill rotWithShape="1">
          <a:blip r:embed="rId3">
            <a:alphaModFix/>
          </a:blip>
          <a:srcRect b="-70845" l="29312" r="29312" t="114594"/>
          <a:stretch/>
        </p:blipFill>
        <p:spPr>
          <a:xfrm>
            <a:off x="-1905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2"/>
          <p:cNvPicPr preferRelativeResize="0"/>
          <p:nvPr/>
        </p:nvPicPr>
        <p:blipFill rotWithShape="1">
          <a:blip r:embed="rId4">
            <a:alphaModFix/>
          </a:blip>
          <a:srcRect b="147" l="12787" r="54013" t="28528"/>
          <a:stretch/>
        </p:blipFill>
        <p:spPr>
          <a:xfrm rot="5400000">
            <a:off x="8839201" y="838200"/>
            <a:ext cx="10287000" cy="861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2"/>
          <p:cNvSpPr txBox="1"/>
          <p:nvPr/>
        </p:nvSpPr>
        <p:spPr>
          <a:xfrm>
            <a:off x="835192" y="3162300"/>
            <a:ext cx="7775409" cy="5443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оценкам экспертов на 2021 год объем рынка теплиц составил - 1 607,87 млн долларов США в 2021 году и, как ожидается, достигнет 2 922,75 млн долларов США к 2027 году, регистрируя среднегодовой темп роста 10,23% в период 2022-2027 годов (далее именуемый как прогнозный период).</a:t>
            </a:r>
            <a:b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РФ сегодня насчитывается 72 инвестпроекта на период 2021/2028 гг. в сфере производства овощей закрытого грунта.</a:t>
            </a:r>
            <a:b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62% проектов уже реализуются, остальные — планируются к реализации. 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Планируемый общий объем финансирования инвестпроектов на 2022-2024 гг. составляет 45,2 млрд руб., в том числе 1,7 млрд руб. будет направлено на модернизацию уже действующих комбинатов.</a:t>
            </a:r>
            <a:endParaRPr/>
          </a:p>
        </p:txBody>
      </p:sp>
      <p:sp>
        <p:nvSpPr>
          <p:cNvPr id="344" name="Google Shape;344;p22"/>
          <p:cNvSpPr txBox="1"/>
          <p:nvPr/>
        </p:nvSpPr>
        <p:spPr>
          <a:xfrm>
            <a:off x="1595276" y="728335"/>
            <a:ext cx="16083123" cy="1002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Планируемая доля рынка</a:t>
            </a:r>
            <a:endParaRPr sz="6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2"/>
          <p:cNvSpPr txBox="1"/>
          <p:nvPr/>
        </p:nvSpPr>
        <p:spPr>
          <a:xfrm>
            <a:off x="10802563" y="2343278"/>
            <a:ext cx="6875836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TAM – 128 млрд.руб. – Рынок теплиц в мире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SAM – 50 млрд руб. – Доступный объем рынка умных устройств в сфере сельхоз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SOM – 4.5 млрд. руб. - Реально достижимый рынок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terpreting TAM, SAM, and SOM to make informed business decisions" id="346" name="Google Shape;34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5201" y="4815215"/>
            <a:ext cx="5715000" cy="4762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23"/>
          <p:cNvPicPr preferRelativeResize="0"/>
          <p:nvPr/>
        </p:nvPicPr>
        <p:blipFill rotWithShape="1">
          <a:blip r:embed="rId3">
            <a:alphaModFix/>
          </a:blip>
          <a:srcRect b="-61445" l="29312" r="29312" t="10519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3"/>
          <p:cNvPicPr preferRelativeResize="0"/>
          <p:nvPr/>
        </p:nvPicPr>
        <p:blipFill rotWithShape="1">
          <a:blip r:embed="rId4">
            <a:alphaModFix/>
          </a:blip>
          <a:srcRect b="0" l="16226" r="62784" t="0"/>
          <a:stretch/>
        </p:blipFill>
        <p:spPr>
          <a:xfrm rot="5400000">
            <a:off x="4505158" y="-4000500"/>
            <a:ext cx="9277684" cy="182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3"/>
          <p:cNvSpPr txBox="1"/>
          <p:nvPr/>
        </p:nvSpPr>
        <p:spPr>
          <a:xfrm>
            <a:off x="3962400" y="4376772"/>
            <a:ext cx="134874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Финансы</a:t>
            </a:r>
            <a:endParaRPr b="1" sz="6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4" name="Google Shape;354;p23"/>
          <p:cNvPicPr preferRelativeResize="0"/>
          <p:nvPr/>
        </p:nvPicPr>
        <p:blipFill rotWithShape="1">
          <a:blip r:embed="rId5">
            <a:alphaModFix/>
          </a:blip>
          <a:srcRect b="24634" l="16226" r="62784" t="24634"/>
          <a:stretch/>
        </p:blipFill>
        <p:spPr>
          <a:xfrm rot="5400000">
            <a:off x="685800" y="3390899"/>
            <a:ext cx="2895077" cy="2895077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5" name="Google Shape;355;p23"/>
          <p:cNvSpPr txBox="1"/>
          <p:nvPr/>
        </p:nvSpPr>
        <p:spPr>
          <a:xfrm>
            <a:off x="1571408" y="3776608"/>
            <a:ext cx="1352983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1" sz="9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24"/>
          <p:cNvPicPr preferRelativeResize="0"/>
          <p:nvPr/>
        </p:nvPicPr>
        <p:blipFill rotWithShape="1">
          <a:blip r:embed="rId3">
            <a:alphaModFix/>
          </a:blip>
          <a:srcRect b="-44154" l="29312" r="29312" t="87904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4"/>
          <p:cNvSpPr txBox="1"/>
          <p:nvPr/>
        </p:nvSpPr>
        <p:spPr>
          <a:xfrm>
            <a:off x="1595276" y="728335"/>
            <a:ext cx="16083123" cy="101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6. Обоснование цены на продукцию</a:t>
            </a:r>
            <a:endParaRPr sz="6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62" name="Google Shape;362;p24"/>
          <p:cNvGraphicFramePr/>
          <p:nvPr/>
        </p:nvGraphicFramePr>
        <p:xfrm>
          <a:off x="2122601" y="2781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{860EAAA5-20FD-4C42-9EAB-98548BDF7126}</a:tableStyleId>
              </a:tblPr>
              <a:tblGrid>
                <a:gridCol w="2379725"/>
                <a:gridCol w="1333175"/>
                <a:gridCol w="1428400"/>
                <a:gridCol w="1428400"/>
                <a:gridCol w="1730800"/>
                <a:gridCol w="1362150"/>
                <a:gridCol w="1213150"/>
                <a:gridCol w="1055650"/>
                <a:gridCol w="1055650"/>
                <a:gridCol w="1055650"/>
              </a:tblGrid>
              <a:tr h="1278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Наименование продукта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Материалы и комплектующие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З/п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Страховые взносы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Услуги сторонних организаций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Стоимость привлечения клиента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Всего переменные расходы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Маржа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Маржинальная доходность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Цена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E0B3"/>
                    </a:solidFill>
                  </a:tcPr>
                </a:tc>
              </a:tr>
              <a:tr h="468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Центральный контроллер</a:t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 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Calibri"/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  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13 120,00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5 880,00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30,95%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19 000,00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6EE"/>
                    </a:solidFill>
                  </a:tcPr>
                </a:tc>
              </a:tr>
              <a:tr h="468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Модуль полива</a:t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 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Calibri"/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 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20 120,00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4 880,00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25,68%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25 000,00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6EE"/>
                    </a:solidFill>
                  </a:tcPr>
                </a:tc>
              </a:tr>
              <a:tr h="468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Модуль освещения</a:t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 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 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42 120,00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12 880,00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67,79%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55 000,00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6EE"/>
                    </a:solidFill>
                  </a:tcPr>
                </a:tc>
              </a:tr>
              <a:tr h="468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Модуль температуры</a:t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 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 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22 120,00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4 880,00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25,68%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27 000,00 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6EE"/>
                    </a:solidFill>
                  </a:tcPr>
                </a:tc>
              </a:tr>
              <a:tr h="468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</a:t>
                      </a:r>
                      <a:endParaRPr/>
                    </a:p>
                  </a:txBody>
                  <a:tcPr marT="0" marB="0" marR="0" marL="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89 000,00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8 000,00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480,00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97 480,00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28 520,00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1,50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126 000,00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63" name="Google Shape;363;p24"/>
          <p:cNvSpPr txBox="1"/>
          <p:nvPr/>
        </p:nvSpPr>
        <p:spPr>
          <a:xfrm>
            <a:off x="2122600" y="6896100"/>
            <a:ext cx="14042797" cy="2681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Статьи доходов (в год)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Продажа продукта для частных владельцев садов и дач – 50 млн руб (комплект модулей для тепличного комплекса, включающий в себя программное обеспечение и центральное устройство). 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Дополнительные услуги или функционал, за который клиенты будут платить дополнительно – 20 млн руб (подписка на облачное хранилище данных о состоянии растений и условиях в теплице). 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Продажа сопутствующих товаров и услуг – 20 млн руб (специальные удобрения, семена, инструменты для ухода за растениями, а также консультации специалистов по выращиванию растений в теплице).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25"/>
          <p:cNvPicPr preferRelativeResize="0"/>
          <p:nvPr/>
        </p:nvPicPr>
        <p:blipFill rotWithShape="1">
          <a:blip r:embed="rId3">
            <a:alphaModFix/>
          </a:blip>
          <a:srcRect b="-61445" l="29312" r="29312" t="10519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5"/>
          <p:cNvPicPr preferRelativeResize="0"/>
          <p:nvPr/>
        </p:nvPicPr>
        <p:blipFill rotWithShape="1">
          <a:blip r:embed="rId4">
            <a:alphaModFix/>
          </a:blip>
          <a:srcRect b="0" l="16226" r="62784" t="0"/>
          <a:stretch/>
        </p:blipFill>
        <p:spPr>
          <a:xfrm rot="5400000">
            <a:off x="4505158" y="-4000500"/>
            <a:ext cx="9277684" cy="182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5"/>
          <p:cNvSpPr txBox="1"/>
          <p:nvPr/>
        </p:nvSpPr>
        <p:spPr>
          <a:xfrm>
            <a:off x="3962400" y="4376772"/>
            <a:ext cx="134874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Инвестиционное предложение</a:t>
            </a:r>
            <a:endParaRPr sz="6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1" name="Google Shape;371;p25"/>
          <p:cNvPicPr preferRelativeResize="0"/>
          <p:nvPr/>
        </p:nvPicPr>
        <p:blipFill rotWithShape="1">
          <a:blip r:embed="rId5">
            <a:alphaModFix/>
          </a:blip>
          <a:srcRect b="24634" l="16226" r="62784" t="24634"/>
          <a:stretch/>
        </p:blipFill>
        <p:spPr>
          <a:xfrm rot="5400000">
            <a:off x="685800" y="3390899"/>
            <a:ext cx="2895077" cy="2895077"/>
          </a:xfrm>
          <a:prstGeom prst="ellipse">
            <a:avLst/>
          </a:prstGeom>
          <a:noFill/>
          <a:ln>
            <a:noFill/>
          </a:ln>
        </p:spPr>
      </p:pic>
      <p:sp>
        <p:nvSpPr>
          <p:cNvPr id="372" name="Google Shape;372;p25"/>
          <p:cNvSpPr txBox="1"/>
          <p:nvPr/>
        </p:nvSpPr>
        <p:spPr>
          <a:xfrm>
            <a:off x="1571408" y="3776608"/>
            <a:ext cx="1352983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1" sz="9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26"/>
          <p:cNvPicPr preferRelativeResize="0"/>
          <p:nvPr/>
        </p:nvPicPr>
        <p:blipFill rotWithShape="1">
          <a:blip r:embed="rId3">
            <a:alphaModFix/>
          </a:blip>
          <a:srcRect b="-70845" l="29312" r="29312" t="114594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6"/>
          <p:cNvPicPr preferRelativeResize="0"/>
          <p:nvPr/>
        </p:nvPicPr>
        <p:blipFill rotWithShape="1">
          <a:blip r:embed="rId4">
            <a:alphaModFix/>
          </a:blip>
          <a:srcRect b="147" l="12787" r="54013" t="28528"/>
          <a:stretch/>
        </p:blipFill>
        <p:spPr>
          <a:xfrm rot="5400000">
            <a:off x="8845827" y="838200"/>
            <a:ext cx="10287000" cy="861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26"/>
          <p:cNvSpPr txBox="1"/>
          <p:nvPr/>
        </p:nvSpPr>
        <p:spPr>
          <a:xfrm>
            <a:off x="835192" y="3162300"/>
            <a:ext cx="7775409" cy="6041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arenR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Себестоимость 126.000 руб. за 1 ед.</a:t>
            </a:r>
            <a:endParaRPr/>
          </a:p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arenR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Требуемые денежный поток для запуска по инвестиционной деятельности на 3 года – 2 270 000 руб.</a:t>
            </a:r>
            <a:endParaRPr/>
          </a:p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arenR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 расходах в 1 912 395 руб.  по плану к апрелю 2025 года, нужно продать 16 единиц продукта и получить за них 1 989 000 руб. </a:t>
            </a:r>
            <a:b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После вычета постоянных и переменных расходов прибыль для данной ситуации </a:t>
            </a:r>
            <a:b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76 625 руб. </a:t>
            </a:r>
            <a:endParaRPr/>
          </a:p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arenR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Срок окупаемости продукта 14 полных месяцев. </a:t>
            </a:r>
            <a:endParaRPr/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arenR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Общая прибыль проекта в срок до 2027 года – </a:t>
            </a:r>
            <a:b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39 716 646 руб.</a:t>
            </a:r>
            <a:b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81" name="Google Shape;381;p26"/>
          <p:cNvGraphicFramePr/>
          <p:nvPr/>
        </p:nvGraphicFramePr>
        <p:xfrm>
          <a:off x="10361696" y="3170583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{59A87D3B-8A28-4C54-B4F0-AED9820B449C}</a:tableStyleId>
              </a:tblPr>
              <a:tblGrid>
                <a:gridCol w="5324275"/>
                <a:gridCol w="1917750"/>
              </a:tblGrid>
              <a:tr h="46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Наименование показателя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ИТОГО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1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Простой период окупаемости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13,24 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1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Дисконтированный период окупаемости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13,39 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1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Чистая текущая стоимость проекта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30 046 478,26 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1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Индекс прибыльности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14,86 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Внутренняя норма доходности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202,022%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82" name="Google Shape;382;p26"/>
          <p:cNvSpPr txBox="1"/>
          <p:nvPr/>
        </p:nvSpPr>
        <p:spPr>
          <a:xfrm>
            <a:off x="1595277" y="728335"/>
            <a:ext cx="1544143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Инвестиционное предложение</a:t>
            </a:r>
            <a:endParaRPr sz="6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27"/>
          <p:cNvPicPr preferRelativeResize="0"/>
          <p:nvPr/>
        </p:nvPicPr>
        <p:blipFill rotWithShape="1">
          <a:blip r:embed="rId3">
            <a:alphaModFix/>
          </a:blip>
          <a:srcRect b="406" l="43599" r="2448" t="26319"/>
          <a:stretch/>
        </p:blipFill>
        <p:spPr>
          <a:xfrm>
            <a:off x="-10886" y="1814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7"/>
          <p:cNvSpPr txBox="1"/>
          <p:nvPr/>
        </p:nvSpPr>
        <p:spPr>
          <a:xfrm>
            <a:off x="0" y="4657598"/>
            <a:ext cx="18288000" cy="101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СПАСИБО ЗА ВНИМАНИЕ!</a:t>
            </a:r>
            <a:endParaRPr sz="6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7"/>
          <p:cNvSpPr txBox="1"/>
          <p:nvPr/>
        </p:nvSpPr>
        <p:spPr>
          <a:xfrm>
            <a:off x="-10886" y="8953500"/>
            <a:ext cx="18288000" cy="8844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УрФУ, 2023</a:t>
            </a:r>
            <a:endParaRPr b="1" sz="2400" u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28"/>
          <p:cNvPicPr preferRelativeResize="0"/>
          <p:nvPr/>
        </p:nvPicPr>
        <p:blipFill rotWithShape="1">
          <a:blip r:embed="rId3">
            <a:alphaModFix/>
          </a:blip>
          <a:srcRect b="1332" l="29312" r="29312" t="4241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28"/>
          <p:cNvSpPr txBox="1"/>
          <p:nvPr/>
        </p:nvSpPr>
        <p:spPr>
          <a:xfrm>
            <a:off x="1595276" y="728335"/>
            <a:ext cx="16083123" cy="970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Приложение 1. Финансовый план для 1 года реализации</a:t>
            </a:r>
            <a:endParaRPr sz="4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6" name="Google Shape;39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2019300"/>
            <a:ext cx="16705548" cy="7463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29"/>
          <p:cNvPicPr preferRelativeResize="0"/>
          <p:nvPr/>
        </p:nvPicPr>
        <p:blipFill rotWithShape="1">
          <a:blip r:embed="rId3">
            <a:alphaModFix/>
          </a:blip>
          <a:srcRect b="1332" l="29312" r="29312" t="4241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9"/>
          <p:cNvSpPr txBox="1"/>
          <p:nvPr/>
        </p:nvSpPr>
        <p:spPr>
          <a:xfrm>
            <a:off x="1595277" y="728335"/>
            <a:ext cx="15441438" cy="2047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Приложение 2. Финансовый план для 2,3 годов реализации</a:t>
            </a:r>
            <a:endParaRPr sz="4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9"/>
          <p:cNvSpPr txBox="1"/>
          <p:nvPr/>
        </p:nvSpPr>
        <p:spPr>
          <a:xfrm>
            <a:off x="4552950" y="3074561"/>
            <a:ext cx="2082799" cy="323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u="none">
                <a:solidFill>
                  <a:srgbClr val="272727"/>
                </a:solidFill>
                <a:latin typeface="Lato"/>
                <a:ea typeface="Lato"/>
                <a:cs typeface="Lato"/>
                <a:sym typeface="Lato"/>
              </a:rPr>
              <a:t>2 год реализации</a:t>
            </a:r>
            <a:endParaRPr/>
          </a:p>
        </p:txBody>
      </p:sp>
      <p:sp>
        <p:nvSpPr>
          <p:cNvPr id="404" name="Google Shape;404;p29"/>
          <p:cNvSpPr txBox="1"/>
          <p:nvPr/>
        </p:nvSpPr>
        <p:spPr>
          <a:xfrm>
            <a:off x="13246099" y="3074560"/>
            <a:ext cx="2082799" cy="323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272727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r>
              <a:rPr lang="ru-RU" sz="2000" u="none">
                <a:solidFill>
                  <a:srgbClr val="272727"/>
                </a:solidFill>
                <a:latin typeface="Lato"/>
                <a:ea typeface="Lato"/>
                <a:cs typeface="Lato"/>
                <a:sym typeface="Lato"/>
              </a:rPr>
              <a:t> год реализации</a:t>
            </a:r>
            <a:endParaRPr/>
          </a:p>
        </p:txBody>
      </p:sp>
      <p:pic>
        <p:nvPicPr>
          <p:cNvPr id="405" name="Google Shape;40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4975" y="3683000"/>
            <a:ext cx="7439025" cy="58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693649" y="3849090"/>
            <a:ext cx="3187700" cy="5628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Макс Воробьев</dc:creator>
</cp:coreProperties>
</file>