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1312" y="6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59478" y="-429"/>
            <a:ext cx="7990205" cy="11307047"/>
            <a:chOff x="12114283" y="963"/>
            <a:chExt cx="7990205" cy="11307047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3" y="2829065"/>
              <a:ext cx="3994399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114573" y="2829065"/>
              <a:ext cx="3995282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114283" y="8479490"/>
              <a:ext cx="3995572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14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4727289"/>
            <a:ext cx="8607425" cy="92441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Смарт Энерджи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87" y="7036615"/>
            <a:ext cx="8610600" cy="3522562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Команда: Рубежанская Виктория Александровна, Рябова Тамара Владимировна, </a:t>
            </a:r>
            <a:r>
              <a:rPr lang="ru-RU" sz="3200" spc="-10" dirty="0" err="1">
                <a:latin typeface="Microsoft Sans Serif"/>
                <a:cs typeface="Microsoft Sans Serif"/>
              </a:rPr>
              <a:t>Сартиф</a:t>
            </a:r>
            <a:r>
              <a:rPr lang="ru-RU" sz="3200" spc="-10" dirty="0">
                <a:latin typeface="Microsoft Sans Serif"/>
                <a:cs typeface="Microsoft Sans Serif"/>
              </a:rPr>
              <a:t> София </a:t>
            </a:r>
            <a:r>
              <a:rPr lang="ru-RU" sz="3200" spc="-10" dirty="0" err="1">
                <a:latin typeface="Microsoft Sans Serif"/>
                <a:cs typeface="Microsoft Sans Serif"/>
              </a:rPr>
              <a:t>Алихановна</a:t>
            </a:r>
            <a:r>
              <a:rPr lang="ru-RU" sz="3200" spc="-10" dirty="0">
                <a:latin typeface="Microsoft Sans Serif"/>
                <a:cs typeface="Microsoft Sans Serif"/>
              </a:rPr>
              <a:t>, Конин Дмитрий Александрович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Контакты: +79281236661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spc="-10" dirty="0">
                <a:latin typeface="Microsoft Sans Serif"/>
                <a:cs typeface="Microsoft Sans Serif"/>
              </a:rPr>
              <a:t>Донской Государственный Технический Университет</a:t>
            </a:r>
            <a:endParaRPr sz="32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C61504C-60E2-4A53-890C-799B628353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1774" t="12084" r="82161" b="75743"/>
          <a:stretch/>
        </p:blipFill>
        <p:spPr>
          <a:xfrm>
            <a:off x="16341486" y="3326056"/>
            <a:ext cx="1749786" cy="19757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EA7E6E-0472-49BE-AED2-10964C27A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4226" t="14527" r="28566" b="74692"/>
          <a:stretch/>
        </p:blipFill>
        <p:spPr>
          <a:xfrm>
            <a:off x="16266974" y="9763203"/>
            <a:ext cx="1449109" cy="1219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232081-E48E-4B83-836B-F44350064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55515" t="13511" r="35395" b="76880"/>
          <a:stretch/>
        </p:blipFill>
        <p:spPr bwMode="auto">
          <a:xfrm>
            <a:off x="16077784" y="9115002"/>
            <a:ext cx="1827491" cy="1086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FEA53E6-6EF5-4D5D-B2B9-E7D8D1F4E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41138" t="12980" r="44097" b="76719"/>
          <a:stretch/>
        </p:blipFill>
        <p:spPr>
          <a:xfrm>
            <a:off x="12159768" y="3476133"/>
            <a:ext cx="3904488" cy="1532248"/>
          </a:xfrm>
          <a:prstGeom prst="rect">
            <a:avLst/>
          </a:prstGeom>
        </p:spPr>
      </p:pic>
      <p:sp>
        <p:nvSpPr>
          <p:cNvPr id="47" name="object 17">
            <a:extLst>
              <a:ext uri="{FF2B5EF4-FFF2-40B4-BE49-F238E27FC236}">
                <a16:creationId xmlns:a16="http://schemas.microsoft.com/office/drawing/2014/main" id="{5DF3DBC0-5FA6-43B7-853A-FA239C3104EE}"/>
              </a:ext>
            </a:extLst>
          </p:cNvPr>
          <p:cNvSpPr/>
          <p:nvPr/>
        </p:nvSpPr>
        <p:spPr bwMode="auto">
          <a:xfrm>
            <a:off x="12159768" y="5651703"/>
            <a:ext cx="5991915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DED2D56-D505-4B9E-BAA0-F5F333D2E9F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79319" t="2917" r="13263" b="83061"/>
          <a:stretch/>
        </p:blipFill>
        <p:spPr>
          <a:xfrm>
            <a:off x="14215839" y="414050"/>
            <a:ext cx="1880291" cy="19993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03A58C-BE11-47B5-8994-924E3B3F503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86739" t="2159" r="5275" b="83598"/>
          <a:stretch/>
        </p:blipFill>
        <p:spPr>
          <a:xfrm>
            <a:off x="18229185" y="455064"/>
            <a:ext cx="1843673" cy="18495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019A262-044A-484D-A6C7-39D59152A0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400414" y="7103790"/>
            <a:ext cx="5526308" cy="10322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35645D5-9E04-4CA8-9D00-97EBCFD0D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579004" y="9405550"/>
            <a:ext cx="3156173" cy="9444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3AA721-AABA-4585-BCFA-C2986CB20D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213530" y="9781597"/>
            <a:ext cx="1890570" cy="3947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F8DFD6-3930-439D-86D7-DD8A136B80B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12734" y="3897941"/>
            <a:ext cx="1645316" cy="6798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40EFB4-3D14-4DB3-94E4-C1073D55D9F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18" y="5989459"/>
            <a:ext cx="3966672" cy="1047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DF39140-A8CD-728D-61DA-E3A583089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2301123"/>
            <a:ext cx="15240000" cy="85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Чью проблему решаем: Руководителей офисов, бизнес-центров и управляющих компаний (AHO, HR), которые несут потери из-за неэффективного использования освещения и переговорных помещений.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проблема решается сейчас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Используются датчики движения (PIR), реагирующие постфактум, статичные системы освещения (постоянно или по таймеру), а также отдельные циркадные решения без адаптации к реальному присутствию. Переговорные управляются через календари и таблички без интеграции со светом.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Почему существующие решения недостаточны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Они не учитывают прогноз присутствия, не видят неподвижного человека и приводят к перерасходу энергии до 40–50%. Решения уровня Philips </a:t>
            </a:r>
            <a:r>
              <a:rPr kumimoji="0" lang="ru-RU" altLang="ru-RU" sz="2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Hue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Siemens частично решают задачу, но либо сложны во внедрении, либо не ориентированы на B2B и не используют прогнозирование.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Где проблема наиболее остра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Бизнес-центры, коворкинги, корпоративные офисы и госучреждения с высокой загрузкой помещений.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Масштаб проблемы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Москве более 1 200 бизнес-центров, рынок умного освещения растёт на 20–25% в год. Спрос подтверждается активными инвестициями компаний в автоматизацию зданий.</a:t>
            </a:r>
            <a:endParaRPr lang="ru-RU" altLang="ru-RU" sz="2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Количественная оценка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Типовой офис (5000 м²) теряет 4,5–6,5 млн руб./год из-за лишнего освещения, простоев переговорных и снижения продуктивности. Потенциал сокращения — 30–50%.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Подтверждение</a:t>
            </a:r>
            <a:r>
              <a:rPr lang="ru-RU" altLang="ru-RU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ru-RU" altLang="ru-RU" sz="2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Проведены интервью с 6 компаниями (БЦ, коворкинги, офисы). Проблема подтверждена всеми. Получены 2 LOI на пилот (10–20 устройств). Ключевые требования — прогноз включения, детекция неподвижного человека и работа без интернета.</a:t>
            </a: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8EDCD35A-1BA7-C717-B7E1-B5098686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0104100" cy="142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64621" y="2435161"/>
            <a:ext cx="944879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Интеллектуальная система освещения с Edge AI, которая прогнозирует присутствие людей и управляет светом заранее, в отличие от традиционных решений, реагирующих постфактум и не учитывающих неподвижного человека, система обеспечивает более точную детекцию присутствия и возможность упреждающего включения света, а также прогноз занятости помещений на 15–60 минут вперёд; ожидаемый эффект от внедрения — снижение энергопотребления на освещение до 20–30% и сокращение простоев переговорных, при этом точные показатели будут подтверждены в рамках пилотных внедрений; продукт работает локально (Edge AI), не требует сложной инфраструктуры и обеспечивает быстрый отклик и конфиденциальность данных, что упрощает внедрение в существующие офисные пространства.</a:t>
            </a:r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150928"/>
            <a:ext cx="1005205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Технологическое ядро решения основано на комбинации Edge AI-вычислений и сенсорной аналитике (PIR, радар, BLE) с использованием нейросетевой модели прогнозирования для предиктивного определения присутствия и поведения в помещениях.</a:t>
            </a:r>
          </a:p>
          <a:p>
            <a:r>
              <a:rPr lang="ru-RU" sz="2800" dirty="0"/>
              <a:t>Ключевое улучшение продукта достигается за счёт перехода от реактивного управления освещением к прогностическому управлению в реальном времени на локальном устройстве, что обеспечивает низкую задержку, автономность работы и приватность данных.</a:t>
            </a:r>
          </a:p>
          <a:p>
            <a:r>
              <a:rPr lang="ru-RU" sz="2800" dirty="0"/>
              <a:t>Решение относится к критической технологии:</a:t>
            </a:r>
            <a:br>
              <a:rPr lang="ru-RU" sz="2800" dirty="0"/>
            </a:br>
            <a:r>
              <a:rPr lang="ru-RU" sz="2800" dirty="0"/>
              <a:t>«Технологии искусственного интеллекта и машинного обучения и технологии сенсорики и распределённых </a:t>
            </a:r>
            <a:r>
              <a:rPr lang="ru-RU" sz="2800" dirty="0" err="1"/>
              <a:t>IoT</a:t>
            </a:r>
            <a:r>
              <a:rPr lang="ru-RU" sz="2800" dirty="0"/>
              <a:t>-систем».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24012"/>
              </p:ext>
            </p:extLst>
          </p:nvPr>
        </p:nvGraphicFramePr>
        <p:xfrm>
          <a:off x="2017017" y="4283075"/>
          <a:ext cx="14585251" cy="4289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 dirty="0"/>
                        <a:t>Характеристики продукта</a:t>
                      </a:r>
                      <a:endParaRPr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/>
                        <a:t>Ваша разработка</a:t>
                      </a:r>
                      <a:endParaRPr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/>
                        <a:t>Signify, </a:t>
                      </a:r>
                      <a:r>
                        <a:rPr lang="ru-RU" sz="2300" dirty="0"/>
                        <a:t>Нидерланды</a:t>
                      </a:r>
                    </a:p>
                    <a:p>
                      <a:pPr algn="ctr"/>
                      <a:endParaRPr lang="ru-RU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/>
                        <a:t>Lutron Electronics, </a:t>
                      </a:r>
                      <a:r>
                        <a:rPr lang="ru-RU" sz="2300" dirty="0"/>
                        <a:t>США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/>
                        <a:t>Основной тип системы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/>
                        <a:t>Прогностическое управление освещением + Edge AI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/>
                        <a:t>Реактивное умное освещение (RGB + сценарии)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/>
                        <a:t>Премиальные системы управления светом</a:t>
                      </a:r>
                      <a:endParaRPr lang="ru-RU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/>
                        <a:t>Тип 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/>
                        <a:t>Edge AI (LSTM + сенсорная аналитика)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 dirty="0"/>
                        <a:t>Облачная аналитика (ограниченно </a:t>
                      </a:r>
                      <a:r>
                        <a:rPr lang="en-US" sz="2300" dirty="0"/>
                        <a:t>AI)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300" dirty="0"/>
                        <a:t>Практически отсутствует </a:t>
                      </a:r>
                      <a:r>
                        <a:rPr lang="en-US" sz="2300" dirty="0"/>
                        <a:t>AI</a:t>
                      </a:r>
                      <a:endParaRPr lang="ru-RU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518</Words>
  <Application>Microsoft Office PowerPoint</Application>
  <DocSecurity>0</DocSecurity>
  <PresentationFormat>Произвольный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Роман Володин</dc:creator>
  <cp:keywords/>
  <dc:description/>
  <cp:lastModifiedBy>Виктория Рубежанская</cp:lastModifiedBy>
  <cp:revision>23</cp:revision>
  <dcterms:created xsi:type="dcterms:W3CDTF">2026-02-16T12:08:47Z</dcterms:created>
  <dcterms:modified xsi:type="dcterms:W3CDTF">2026-04-22T20:32:06Z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