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2"/>
  </p:notesMasterIdLst>
  <p:sldIdLst>
    <p:sldId id="256" r:id="rId3"/>
    <p:sldId id="257" r:id="rId4"/>
    <p:sldId id="267" r:id="rId5"/>
    <p:sldId id="266" r:id="rId6"/>
    <p:sldId id="259" r:id="rId7"/>
    <p:sldId id="260" r:id="rId8"/>
    <p:sldId id="261" r:id="rId9"/>
    <p:sldId id="264" r:id="rId10"/>
    <p:sldId id="268" r:id="rId11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Helvetica Neue" panose="020B0604020202020204" charset="0"/>
      <p:regular r:id="rId18"/>
      <p:bold r:id="rId19"/>
      <p:italic r:id="rId20"/>
      <p:boldItalic r:id="rId21"/>
    </p:embeddedFont>
    <p:embeddedFont>
      <p:font typeface="Raleway" pitchFamily="2" charset="-52"/>
      <p:regular r:id="rId22"/>
      <p:bold r:id="rId23"/>
      <p:italic r:id="rId24"/>
      <p:boldItalic r:id="rId25"/>
    </p:embeddedFont>
    <p:embeddedFont>
      <p:font typeface="Raleway SemiBold" pitchFamily="2" charset="-52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JKdoK84vfsP3wPGxS7WcNgsCl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73C97D-9120-4A7C-ABDA-8D7BE6F312EA}">
  <a:tblStyle styleId="{1E73C97D-9120-4A7C-ABDA-8D7BE6F312E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05AE947B-441D-F15E-2D3B-F20026253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>
            <a:extLst>
              <a:ext uri="{FF2B5EF4-FFF2-40B4-BE49-F238E27FC236}">
                <a16:creationId xmlns:a16="http://schemas.microsoft.com/office/drawing/2014/main" id="{0F621033-8BC0-7E52-B1F3-3BDCF5249E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>
            <a:extLst>
              <a:ext uri="{FF2B5EF4-FFF2-40B4-BE49-F238E27FC236}">
                <a16:creationId xmlns:a16="http://schemas.microsoft.com/office/drawing/2014/main" id="{E9BC0FB1-4072-21FC-DF4C-CD4C3007FB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0017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1E0228E1-B8E8-F0CD-8D11-82C9D2022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>
            <a:extLst>
              <a:ext uri="{FF2B5EF4-FFF2-40B4-BE49-F238E27FC236}">
                <a16:creationId xmlns:a16="http://schemas.microsoft.com/office/drawing/2014/main" id="{352FFC0B-94BF-58B2-E7DB-0E90E6F9CB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>
            <a:extLst>
              <a:ext uri="{FF2B5EF4-FFF2-40B4-BE49-F238E27FC236}">
                <a16:creationId xmlns:a16="http://schemas.microsoft.com/office/drawing/2014/main" id="{567C207E-9588-D627-7D1E-C2DF29483C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7008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>
          <a:extLst>
            <a:ext uri="{FF2B5EF4-FFF2-40B4-BE49-F238E27FC236}">
              <a16:creationId xmlns:a16="http://schemas.microsoft.com/office/drawing/2014/main" id="{0F67B252-7E2C-CDDC-FD7B-E69D069C9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>
            <a:extLst>
              <a:ext uri="{FF2B5EF4-FFF2-40B4-BE49-F238E27FC236}">
                <a16:creationId xmlns:a16="http://schemas.microsoft.com/office/drawing/2014/main" id="{BCA2E114-4F75-8484-991A-95D5913DCE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9" name="Google Shape;219;p9:notes">
            <a:extLst>
              <a:ext uri="{FF2B5EF4-FFF2-40B4-BE49-F238E27FC236}">
                <a16:creationId xmlns:a16="http://schemas.microsoft.com/office/drawing/2014/main" id="{6AF89431-6882-CEB6-48A7-9FA182EA2F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0842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-370204" y="2681601"/>
            <a:ext cx="6085755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ctr"/>
            <a:r>
              <a:rPr lang="ru-RU" sz="2000" dirty="0">
                <a:solidFill>
                  <a:schemeClr val="dk1"/>
                </a:solidFill>
                <a:latin typeface="Raleway SemiBold" pitchFamily="2" charset="-52"/>
              </a:rPr>
              <a:t>Платформа для репетиторов и учеников </a:t>
            </a:r>
            <a:br>
              <a:rPr lang="en-US" sz="2000" dirty="0">
                <a:solidFill>
                  <a:schemeClr val="dk1"/>
                </a:solidFill>
                <a:latin typeface="Raleway SemiBold" pitchFamily="2" charset="-52"/>
              </a:rPr>
            </a:br>
            <a:r>
              <a:rPr lang="ru-RU" sz="3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 SemiBold" pitchFamily="2" charset="-52"/>
              </a:rPr>
              <a:t>«</a:t>
            </a:r>
            <a:r>
              <a:rPr lang="en-US" sz="3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 SemiBold" pitchFamily="2" charset="-52"/>
              </a:rPr>
              <a:t>A-grade</a:t>
            </a:r>
            <a:r>
              <a:rPr lang="ru-RU" sz="3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 SemiBold" pitchFamily="2" charset="-52"/>
              </a:rPr>
              <a:t>»</a:t>
            </a:r>
            <a:endParaRPr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 SemiBold" pitchFamily="2" charset="-52"/>
            </a:endParaRPr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06" y="0"/>
            <a:ext cx="2832751" cy="66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 descr="логотип Сколково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53441" y="0"/>
            <a:ext cx="1171023" cy="83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531" y="28886"/>
            <a:ext cx="750522" cy="8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BD927D-F304-7E08-882C-A48E3F941B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1497" y="517856"/>
            <a:ext cx="2332948" cy="21637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458312" y="7791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FD3759B-2183-2C7B-8463-2D7A38D2637F}"/>
              </a:ext>
            </a:extLst>
          </p:cNvPr>
          <p:cNvSpPr txBox="1"/>
          <p:nvPr/>
        </p:nvSpPr>
        <p:spPr>
          <a:xfrm>
            <a:off x="65564" y="1696965"/>
            <a:ext cx="6993696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Тренд на использование цифровых технологий в образовании, а также рост популярности дистанционного обучения.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Активный рост рынка репетиторских услуг: спрос на репетиторов по предметам ЕГЭ и ОГЭ вырос почти полтора раза в начале 2024 года</a:t>
            </a:r>
          </a:p>
          <a:p>
            <a:pPr algn="r"/>
            <a:r>
              <a:rPr lang="ru-RU" sz="900" dirty="0">
                <a:latin typeface="Raleway SemiBold" pitchFamily="2" charset="-52"/>
              </a:rPr>
              <a:t>Пресс-служба «</a:t>
            </a:r>
            <a:r>
              <a:rPr lang="ru-RU" sz="900" dirty="0" err="1">
                <a:latin typeface="Raleway SemiBold" pitchFamily="2" charset="-52"/>
              </a:rPr>
              <a:t>Авито</a:t>
            </a:r>
            <a:r>
              <a:rPr lang="ru-RU" sz="900" dirty="0">
                <a:latin typeface="Raleway SemiBold" pitchFamily="2" charset="-52"/>
              </a:rPr>
              <a:t> Услуги»</a:t>
            </a:r>
          </a:p>
          <a:p>
            <a:pPr algn="r"/>
            <a:endParaRPr lang="ru-RU" sz="900" dirty="0">
              <a:latin typeface="Raleway SemiBold" pitchFamily="2" charset="-52"/>
            </a:endParaRPr>
          </a:p>
          <a:p>
            <a:pPr algn="r"/>
            <a:endParaRPr lang="ru-RU" sz="900" dirty="0">
              <a:latin typeface="Raleway SemiBold" pitchFamily="2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Репетиторство позволяет студентам зарабатывать деньги без необходимости работать полный рабочий день, совмещать работу с учебой в ВУЗе.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  <a:p>
            <a:pPr algn="just"/>
            <a:endParaRPr lang="ru-RU" dirty="0">
              <a:latin typeface="Raleway SemiBold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3D476855-99A8-BDE4-9B2D-C6A155B25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>
            <a:extLst>
              <a:ext uri="{FF2B5EF4-FFF2-40B4-BE49-F238E27FC236}">
                <a16:creationId xmlns:a16="http://schemas.microsoft.com/office/drawing/2014/main" id="{A3C3C5F7-0DA0-D0CF-9AC3-CF7D80E4396B}"/>
              </a:ext>
            </a:extLst>
          </p:cNvPr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>
            <a:extLst>
              <a:ext uri="{FF2B5EF4-FFF2-40B4-BE49-F238E27FC236}">
                <a16:creationId xmlns:a16="http://schemas.microsoft.com/office/drawing/2014/main" id="{7DA9C642-1CD6-23AE-611B-FFB4E3FC1123}"/>
              </a:ext>
            </a:extLst>
          </p:cNvPr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>
            <a:extLst>
              <a:ext uri="{FF2B5EF4-FFF2-40B4-BE49-F238E27FC236}">
                <a16:creationId xmlns:a16="http://schemas.microsoft.com/office/drawing/2014/main" id="{7F00B5D0-8F2D-579A-3B92-9391813273C9}"/>
              </a:ext>
            </a:extLst>
          </p:cNvPr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>
            <a:extLst>
              <a:ext uri="{FF2B5EF4-FFF2-40B4-BE49-F238E27FC236}">
                <a16:creationId xmlns:a16="http://schemas.microsoft.com/office/drawing/2014/main" id="{4015CE24-5C67-8E66-043E-F88C02D30F11}"/>
              </a:ext>
            </a:extLst>
          </p:cNvPr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>
            <a:extLst>
              <a:ext uri="{FF2B5EF4-FFF2-40B4-BE49-F238E27FC236}">
                <a16:creationId xmlns:a16="http://schemas.microsoft.com/office/drawing/2014/main" id="{F388C480-E8DB-3F8C-D500-ED374CD05F5B}"/>
              </a:ext>
            </a:extLst>
          </p:cNvPr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>
            <a:extLst>
              <a:ext uri="{FF2B5EF4-FFF2-40B4-BE49-F238E27FC236}">
                <a16:creationId xmlns:a16="http://schemas.microsoft.com/office/drawing/2014/main" id="{5D390637-2D45-BBB6-0BCD-D40D47C186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>
            <a:extLst>
              <a:ext uri="{FF2B5EF4-FFF2-40B4-BE49-F238E27FC236}">
                <a16:creationId xmlns:a16="http://schemas.microsoft.com/office/drawing/2014/main" id="{C40C127C-BA60-8B0E-BED4-D308CA5CF1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>
            <a:extLst>
              <a:ext uri="{FF2B5EF4-FFF2-40B4-BE49-F238E27FC236}">
                <a16:creationId xmlns:a16="http://schemas.microsoft.com/office/drawing/2014/main" id="{9B58002D-54B4-B214-3D4F-EAB15B3EB76A}"/>
              </a:ext>
            </a:extLst>
          </p:cNvPr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">
            <a:extLst>
              <a:ext uri="{FF2B5EF4-FFF2-40B4-BE49-F238E27FC236}">
                <a16:creationId xmlns:a16="http://schemas.microsoft.com/office/drawing/2014/main" id="{FC3E7B0C-3423-5306-A8CD-AB6D76756982}"/>
              </a:ext>
            </a:extLst>
          </p:cNvPr>
          <p:cNvSpPr txBox="1"/>
          <p:nvPr/>
        </p:nvSpPr>
        <p:spPr>
          <a:xfrm>
            <a:off x="170445" y="7791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ФУНКЦИОНАЛ ПЛАТФОРМЫ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>
            <a:extLst>
              <a:ext uri="{FF2B5EF4-FFF2-40B4-BE49-F238E27FC236}">
                <a16:creationId xmlns:a16="http://schemas.microsoft.com/office/drawing/2014/main" id="{7FA6BEE3-8523-486D-F29C-CF595F091801}"/>
              </a:ext>
            </a:extLst>
          </p:cNvPr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>
              <a:extLst>
                <a:ext uri="{FF2B5EF4-FFF2-40B4-BE49-F238E27FC236}">
                  <a16:creationId xmlns:a16="http://schemas.microsoft.com/office/drawing/2014/main" id="{58CB8CAA-1841-A556-69CE-4B6C172F8DEE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>
              <a:extLst>
                <a:ext uri="{FF2B5EF4-FFF2-40B4-BE49-F238E27FC236}">
                  <a16:creationId xmlns:a16="http://schemas.microsoft.com/office/drawing/2014/main" id="{87259E01-1CF0-7AC6-871F-74BF137BE2FF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>
              <a:extLst>
                <a:ext uri="{FF2B5EF4-FFF2-40B4-BE49-F238E27FC236}">
                  <a16:creationId xmlns:a16="http://schemas.microsoft.com/office/drawing/2014/main" id="{13D5161E-557C-216F-EE0D-CF9181D8DB99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>
              <a:extLst>
                <a:ext uri="{FF2B5EF4-FFF2-40B4-BE49-F238E27FC236}">
                  <a16:creationId xmlns:a16="http://schemas.microsoft.com/office/drawing/2014/main" id="{505BD17A-4C8B-03DD-DA1E-03873D38A320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>
              <a:extLst>
                <a:ext uri="{FF2B5EF4-FFF2-40B4-BE49-F238E27FC236}">
                  <a16:creationId xmlns:a16="http://schemas.microsoft.com/office/drawing/2014/main" id="{150E33AF-FBC7-EF74-ED78-4255510F6D2C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272EE44-80AF-D899-C840-F43285373DF7}"/>
              </a:ext>
            </a:extLst>
          </p:cNvPr>
          <p:cNvSpPr txBox="1"/>
          <p:nvPr/>
        </p:nvSpPr>
        <p:spPr>
          <a:xfrm>
            <a:off x="63272" y="1398025"/>
            <a:ext cx="703335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Составление расписания занятий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Отслеживание оплат 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Инфографика для визуализации и отслеживания прогресса ученика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«Комната» для видеоконференций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Встроенная электронная доска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Площадка для поиска репетитора и учеников внутри платформы </a:t>
            </a:r>
            <a:r>
              <a:rPr lang="ru-RU" sz="1200" i="1" dirty="0">
                <a:latin typeface="Raleway SemiBold" pitchFamily="2" charset="-52"/>
              </a:rPr>
              <a:t>– в планах на будущее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14667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2A1D85B5-6EBE-76AA-2D83-DE73191E8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>
            <a:extLst>
              <a:ext uri="{FF2B5EF4-FFF2-40B4-BE49-F238E27FC236}">
                <a16:creationId xmlns:a16="http://schemas.microsoft.com/office/drawing/2014/main" id="{B5832156-0B7D-B673-B8A2-A72317297D94}"/>
              </a:ext>
            </a:extLst>
          </p:cNvPr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>
            <a:extLst>
              <a:ext uri="{FF2B5EF4-FFF2-40B4-BE49-F238E27FC236}">
                <a16:creationId xmlns:a16="http://schemas.microsoft.com/office/drawing/2014/main" id="{9911E36A-F279-67E2-7FB2-A0E526F182B0}"/>
              </a:ext>
            </a:extLst>
          </p:cNvPr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>
            <a:extLst>
              <a:ext uri="{FF2B5EF4-FFF2-40B4-BE49-F238E27FC236}">
                <a16:creationId xmlns:a16="http://schemas.microsoft.com/office/drawing/2014/main" id="{6CCF5B2C-B5EC-D40B-8307-BDA15B48A18C}"/>
              </a:ext>
            </a:extLst>
          </p:cNvPr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>
            <a:extLst>
              <a:ext uri="{FF2B5EF4-FFF2-40B4-BE49-F238E27FC236}">
                <a16:creationId xmlns:a16="http://schemas.microsoft.com/office/drawing/2014/main" id="{AE1860D4-081A-BDF1-17BF-2D92D3EB17BE}"/>
              </a:ext>
            </a:extLst>
          </p:cNvPr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>
            <a:extLst>
              <a:ext uri="{FF2B5EF4-FFF2-40B4-BE49-F238E27FC236}">
                <a16:creationId xmlns:a16="http://schemas.microsoft.com/office/drawing/2014/main" id="{483A247E-699E-439D-35FB-B3951C2D3E9C}"/>
              </a:ext>
            </a:extLst>
          </p:cNvPr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>
            <a:extLst>
              <a:ext uri="{FF2B5EF4-FFF2-40B4-BE49-F238E27FC236}">
                <a16:creationId xmlns:a16="http://schemas.microsoft.com/office/drawing/2014/main" id="{8D96DB92-73F7-E837-B8CB-21D5BD6336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>
            <a:extLst>
              <a:ext uri="{FF2B5EF4-FFF2-40B4-BE49-F238E27FC236}">
                <a16:creationId xmlns:a16="http://schemas.microsoft.com/office/drawing/2014/main" id="{B88AAF6F-C218-AA8C-B1A5-1618A929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>
            <a:extLst>
              <a:ext uri="{FF2B5EF4-FFF2-40B4-BE49-F238E27FC236}">
                <a16:creationId xmlns:a16="http://schemas.microsoft.com/office/drawing/2014/main" id="{9678A656-2E22-E0B7-1F53-B6D3E7F50890}"/>
              </a:ext>
            </a:extLst>
          </p:cNvPr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">
            <a:extLst>
              <a:ext uri="{FF2B5EF4-FFF2-40B4-BE49-F238E27FC236}">
                <a16:creationId xmlns:a16="http://schemas.microsoft.com/office/drawing/2014/main" id="{12F1CF40-F26A-E67B-F819-3DF46152B211}"/>
              </a:ext>
            </a:extLst>
          </p:cNvPr>
          <p:cNvSpPr txBox="1"/>
          <p:nvPr/>
        </p:nvSpPr>
        <p:spPr>
          <a:xfrm>
            <a:off x="47509" y="874299"/>
            <a:ext cx="7181434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КАКИЕ ПРОБЛЕМЫ РЕШАЕТ ПЛАТФОРМА «</a:t>
            </a:r>
            <a:r>
              <a:rPr lang="en-US" sz="2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A-GRADE</a:t>
            </a:r>
            <a:r>
              <a:rPr lang="ru" sz="2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»</a:t>
            </a:r>
            <a:r>
              <a:rPr lang="ru-RU" sz="2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?</a:t>
            </a:r>
            <a:endParaRPr sz="2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>
            <a:extLst>
              <a:ext uri="{FF2B5EF4-FFF2-40B4-BE49-F238E27FC236}">
                <a16:creationId xmlns:a16="http://schemas.microsoft.com/office/drawing/2014/main" id="{59635616-E8B0-5142-1B3F-F97E1ECDAD35}"/>
              </a:ext>
            </a:extLst>
          </p:cNvPr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>
              <a:extLst>
                <a:ext uri="{FF2B5EF4-FFF2-40B4-BE49-F238E27FC236}">
                  <a16:creationId xmlns:a16="http://schemas.microsoft.com/office/drawing/2014/main" id="{ACF3EA9D-D4F0-7086-B71A-66E72567A778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>
              <a:extLst>
                <a:ext uri="{FF2B5EF4-FFF2-40B4-BE49-F238E27FC236}">
                  <a16:creationId xmlns:a16="http://schemas.microsoft.com/office/drawing/2014/main" id="{1BB9F3F2-3373-A123-3A5B-BCB68205F511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>
              <a:extLst>
                <a:ext uri="{FF2B5EF4-FFF2-40B4-BE49-F238E27FC236}">
                  <a16:creationId xmlns:a16="http://schemas.microsoft.com/office/drawing/2014/main" id="{C803A92D-E9A0-623E-8491-0B529F77D05D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>
              <a:extLst>
                <a:ext uri="{FF2B5EF4-FFF2-40B4-BE49-F238E27FC236}">
                  <a16:creationId xmlns:a16="http://schemas.microsoft.com/office/drawing/2014/main" id="{F20E0321-7285-5090-F5EA-DDCCFBA354CD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>
              <a:extLst>
                <a:ext uri="{FF2B5EF4-FFF2-40B4-BE49-F238E27FC236}">
                  <a16:creationId xmlns:a16="http://schemas.microsoft.com/office/drawing/2014/main" id="{4821023A-11F4-1AEF-8A25-88ABD09A0054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3CF45B4-2207-E056-22A0-0E0B2A451374}"/>
              </a:ext>
            </a:extLst>
          </p:cNvPr>
          <p:cNvSpPr txBox="1"/>
          <p:nvPr/>
        </p:nvSpPr>
        <p:spPr>
          <a:xfrm>
            <a:off x="235012" y="1434268"/>
            <a:ext cx="665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Уход с российского рынка сервисов </a:t>
            </a:r>
            <a:r>
              <a:rPr lang="en-US" dirty="0">
                <a:latin typeface="Raleway SemiBold" pitchFamily="2" charset="-52"/>
              </a:rPr>
              <a:t>Miro, Notion, Zoom</a:t>
            </a:r>
            <a:r>
              <a:rPr lang="ru-RU" dirty="0">
                <a:latin typeface="Raleway SemiBold" pitchFamily="2" charset="-52"/>
              </a:rPr>
              <a:t>, </a:t>
            </a:r>
            <a:r>
              <a:rPr lang="en-US" dirty="0">
                <a:latin typeface="Raleway SemiBold" pitchFamily="2" charset="-52"/>
              </a:rPr>
              <a:t>Skype </a:t>
            </a:r>
            <a:r>
              <a:rPr lang="ru-RU" dirty="0">
                <a:latin typeface="Raleway SemiBold" pitchFamily="2" charset="-52"/>
              </a:rPr>
              <a:t>и др.</a:t>
            </a:r>
          </a:p>
          <a:p>
            <a:endParaRPr lang="ru-RU" dirty="0">
              <a:latin typeface="Raleway SemiBold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На рынке нет комплексного решения по эффективной организации работы репетиторов в онлайн-пространстве.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300A04-18D5-B5DE-E2CA-8D16046E7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26391"/>
            <a:ext cx="2228930" cy="12537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FDE64C-4A3F-693E-9551-CE382D5F0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40" y="3795970"/>
            <a:ext cx="2737170" cy="9464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D69962-7A7C-5CA2-7555-C8805E8FB2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5287" y="2388375"/>
            <a:ext cx="3054350" cy="12217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89E486-1E79-D56E-3585-80721430CB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3839" y="3430413"/>
            <a:ext cx="2651586" cy="135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04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1"/>
          </p:nvPr>
        </p:nvSpPr>
        <p:spPr>
          <a:xfrm>
            <a:off x="456825" y="2123225"/>
            <a:ext cx="7993200" cy="29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3825" lvl="0" indent="0" algn="l" rtl="0">
              <a:spcBef>
                <a:spcPts val="1200"/>
              </a:spcBef>
              <a:spcAft>
                <a:spcPts val="0"/>
              </a:spcAft>
              <a:buSzPts val="1650"/>
              <a:buNone/>
            </a:pPr>
            <a:r>
              <a:rPr lang="ru-RU" sz="1650" dirty="0">
                <a:latin typeface="Raleway SemiBold" pitchFamily="2" charset="-52"/>
                <a:ea typeface="Arial"/>
                <a:cs typeface="Arial"/>
                <a:sym typeface="Arial"/>
              </a:rPr>
              <a:t>Рынок </a:t>
            </a:r>
            <a:r>
              <a:rPr lang="en-US" sz="1650" dirty="0">
                <a:latin typeface="Raleway SemiBold" pitchFamily="2" charset="-52"/>
                <a:ea typeface="Arial"/>
                <a:cs typeface="Arial"/>
                <a:sym typeface="Arial"/>
              </a:rPr>
              <a:t>B2C</a:t>
            </a:r>
            <a:endParaRPr lang="ru-RU" sz="1650" dirty="0">
              <a:latin typeface="Raleway SemiBold" pitchFamily="2" charset="-52"/>
              <a:ea typeface="Arial"/>
              <a:cs typeface="Arial"/>
              <a:sym typeface="Arial"/>
            </a:endParaRPr>
          </a:p>
          <a:p>
            <a:pPr marL="457200" lvl="0" indent="-333375" algn="l" rtl="0">
              <a:spcBef>
                <a:spcPts val="1200"/>
              </a:spcBef>
              <a:spcAft>
                <a:spcPts val="0"/>
              </a:spcAft>
              <a:buSzPts val="1650"/>
              <a:buFont typeface="Arial"/>
              <a:buChar char="●"/>
            </a:pPr>
            <a:r>
              <a:rPr lang="ru-RU" sz="1650" dirty="0">
                <a:solidFill>
                  <a:schemeClr val="bg2"/>
                </a:solidFill>
                <a:latin typeface="Raleway SemiBold" pitchFamily="2" charset="-52"/>
                <a:ea typeface="Arial"/>
                <a:cs typeface="Arial"/>
                <a:sym typeface="Arial"/>
              </a:rPr>
              <a:t>Индивидуальные репетиторы и их ученики</a:t>
            </a:r>
            <a:endParaRPr lang="ru-RU" sz="1050" dirty="0">
              <a:solidFill>
                <a:schemeClr val="bg2"/>
              </a:solidFill>
              <a:latin typeface="Raleway SemiBold" pitchFamily="2" charset="-52"/>
              <a:ea typeface="Arial"/>
              <a:cs typeface="Arial"/>
              <a:sym typeface="Arial"/>
            </a:endParaRPr>
          </a:p>
          <a:p>
            <a:pPr marL="457200" lvl="0" indent="-333375" algn="l" rtl="0">
              <a:spcBef>
                <a:spcPts val="1200"/>
              </a:spcBef>
              <a:spcAft>
                <a:spcPts val="0"/>
              </a:spcAft>
              <a:buSzPts val="1650"/>
              <a:buFont typeface="Arial"/>
              <a:buChar char="●"/>
            </a:pPr>
            <a:r>
              <a:rPr lang="ru-RU" sz="1600" dirty="0">
                <a:solidFill>
                  <a:schemeClr val="bg2"/>
                </a:solidFill>
                <a:latin typeface="Raleway SemiBold" pitchFamily="2" charset="-52"/>
                <a:ea typeface="Arial"/>
                <a:cs typeface="Arial"/>
                <a:sym typeface="Arial"/>
              </a:rPr>
              <a:t>В дальнейшем, когда появится возможность поиска репетитора на платформе – школьники, студенты вузов и взрослые, которым требуется дополнительное образование или подготовка к экзаменам</a:t>
            </a:r>
            <a:endParaRPr lang="ru-RU" sz="2800" dirty="0">
              <a:solidFill>
                <a:schemeClr val="bg2"/>
              </a:solidFill>
              <a:latin typeface="Raleway SemiBold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>
            <a:spLocks noGrp="1"/>
          </p:cNvSpPr>
          <p:nvPr>
            <p:ph type="title"/>
          </p:nvPr>
        </p:nvSpPr>
        <p:spPr>
          <a:xfrm>
            <a:off x="874743" y="16805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116808" y="104775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843" y="178751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758BFA-B586-4042-13CD-1534ECB305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233377"/>
              </p:ext>
            </p:extLst>
          </p:nvPr>
        </p:nvGraphicFramePr>
        <p:xfrm>
          <a:off x="4077895" y="-171"/>
          <a:ext cx="4710312" cy="13563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70105">
                  <a:extLst>
                    <a:ext uri="{9D8B030D-6E8A-4147-A177-3AD203B41FA5}">
                      <a16:colId xmlns:a16="http://schemas.microsoft.com/office/drawing/2014/main" val="3696116309"/>
                    </a:ext>
                  </a:extLst>
                </a:gridCol>
                <a:gridCol w="3140207">
                  <a:extLst>
                    <a:ext uri="{9D8B030D-6E8A-4147-A177-3AD203B41FA5}">
                      <a16:colId xmlns:a16="http://schemas.microsoft.com/office/drawing/2014/main" val="663383547"/>
                    </a:ext>
                  </a:extLst>
                </a:gridCol>
              </a:tblGrid>
              <a:tr h="461301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Raleway SemiBold" pitchFamily="2" charset="-52"/>
                        </a:rPr>
                        <a:t>Заработок с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Оплата подписки репетиторами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Реклама на сайте (в дальнейшем – продвижение репетиторов за деньги)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41558"/>
                  </a:ext>
                </a:extLst>
              </a:tr>
              <a:tr h="591412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Raleway SemiBold" pitchFamily="2" charset="-52"/>
                        </a:rPr>
                        <a:t>Начальные вложения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Создание сайта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Зарплата разработчику, администраторам сайта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Расходы на маркетинг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0817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B92DB71-61DE-A012-FA16-AE31933EE93D}"/>
                  </a:ext>
                </a:extLst>
              </p:cNvPr>
              <p:cNvSpPr txBox="1"/>
              <p:nvPr/>
            </p:nvSpPr>
            <p:spPr>
              <a:xfrm>
                <a:off x="2081967" y="4846327"/>
                <a:ext cx="49204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Raleway SemiBold" pitchFamily="2" charset="-52"/>
                  </a:rPr>
                  <a:t>C</a:t>
                </a:r>
                <a:r>
                  <a:rPr lang="ru-RU" dirty="0">
                    <a:latin typeface="Raleway SemiBold" pitchFamily="2" charset="-52"/>
                  </a:rPr>
                  <a:t>рок окупаемости проекта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месяца</m:t>
                    </m:r>
                  </m:oMath>
                </a14:m>
                <a:endParaRPr lang="ru-RU" dirty="0">
                  <a:latin typeface="Raleway SemiBold" pitchFamily="2" charset="-52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B92DB71-61DE-A012-FA16-AE31933EE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967" y="4846327"/>
                <a:ext cx="4920409" cy="307777"/>
              </a:xfrm>
              <a:prstGeom prst="rect">
                <a:avLst/>
              </a:prstGeom>
              <a:blipFill>
                <a:blip r:embed="rId4"/>
                <a:stretch>
                  <a:fillRect t="-4000" b="-2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8B83CB-C4E4-B011-A379-8FB347D3E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916" y="1391971"/>
            <a:ext cx="6281385" cy="34185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456826" y="165512"/>
            <a:ext cx="2785907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 txBox="1">
            <a:spLocks noGrp="1"/>
          </p:cNvSpPr>
          <p:nvPr>
            <p:ph type="title"/>
          </p:nvPr>
        </p:nvSpPr>
        <p:spPr>
          <a:xfrm>
            <a:off x="456826" y="131012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7CC0BDD-6565-18EA-7994-E1C83BB9F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608266"/>
              </p:ext>
            </p:extLst>
          </p:nvPr>
        </p:nvGraphicFramePr>
        <p:xfrm>
          <a:off x="1096433" y="733626"/>
          <a:ext cx="6951134" cy="251445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475567">
                  <a:extLst>
                    <a:ext uri="{9D8B030D-6E8A-4147-A177-3AD203B41FA5}">
                      <a16:colId xmlns:a16="http://schemas.microsoft.com/office/drawing/2014/main" val="1842103421"/>
                    </a:ext>
                  </a:extLst>
                </a:gridCol>
                <a:gridCol w="3475567">
                  <a:extLst>
                    <a:ext uri="{9D8B030D-6E8A-4147-A177-3AD203B41FA5}">
                      <a16:colId xmlns:a16="http://schemas.microsoft.com/office/drawing/2014/main" val="3006474996"/>
                    </a:ext>
                  </a:extLst>
                </a:gridCol>
              </a:tblGrid>
              <a:tr h="57763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Raleway SemiBold" pitchFamily="2" charset="-52"/>
                        </a:rPr>
                        <a:t>Комнаты для видео-конференций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BigBlueButton</a:t>
                      </a:r>
                      <a:endParaRPr lang="en-US" sz="1600" dirty="0">
                        <a:solidFill>
                          <a:schemeClr val="bg2"/>
                        </a:solidFill>
                        <a:latin typeface="Raleway SemiBold" pitchFamily="2" charset="-52"/>
                      </a:endParaRPr>
                    </a:p>
                    <a:p>
                      <a:r>
                        <a:rPr lang="ru-RU" sz="16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МТС Линк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774790"/>
                  </a:ext>
                </a:extLst>
              </a:tr>
              <a:tr h="820843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Raleway SemiBold" pitchFamily="2" charset="-52"/>
                        </a:rPr>
                        <a:t>Электронные доски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Flip</a:t>
                      </a:r>
                    </a:p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Onto</a:t>
                      </a:r>
                    </a:p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Holst</a:t>
                      </a:r>
                      <a:endParaRPr lang="ru-RU" sz="1600" dirty="0">
                        <a:solidFill>
                          <a:schemeClr val="bg2"/>
                        </a:solidFill>
                        <a:latin typeface="Raleway SemiBold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14003"/>
                  </a:ext>
                </a:extLst>
              </a:tr>
              <a:tr h="1112373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Raleway SemiBold" pitchFamily="2" charset="-52"/>
                        </a:rPr>
                        <a:t>Онлайн-платформы для поиска репетиторов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Tutor.ru </a:t>
                      </a:r>
                      <a:endParaRPr lang="ru-RU" sz="1600" dirty="0">
                        <a:solidFill>
                          <a:schemeClr val="bg2"/>
                        </a:solidFill>
                        <a:latin typeface="Raleway SemiBold" pitchFamily="2" charset="-52"/>
                      </a:endParaRPr>
                    </a:p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Repetitor.ru</a:t>
                      </a:r>
                      <a:endParaRPr lang="ru-RU" sz="1600" dirty="0">
                        <a:solidFill>
                          <a:schemeClr val="bg2"/>
                        </a:solidFill>
                        <a:latin typeface="Raleway SemiBold" pitchFamily="2" charset="-52"/>
                      </a:endParaRPr>
                    </a:p>
                    <a:p>
                      <a:r>
                        <a:rPr lang="en-US" sz="1600" dirty="0" err="1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Avito</a:t>
                      </a:r>
                      <a:endParaRPr lang="en-US" sz="1600" dirty="0">
                        <a:solidFill>
                          <a:schemeClr val="bg2"/>
                        </a:solidFill>
                        <a:latin typeface="Raleway SemiBold" pitchFamily="2" charset="-52"/>
                      </a:endParaRPr>
                    </a:p>
                    <a:p>
                      <a:r>
                        <a:rPr lang="ru-RU" sz="1600" dirty="0" err="1">
                          <a:solidFill>
                            <a:schemeClr val="bg2"/>
                          </a:solidFill>
                          <a:latin typeface="Raleway SemiBold" pitchFamily="2" charset="-52"/>
                        </a:rPr>
                        <a:t>Яндекс.Услуги</a:t>
                      </a:r>
                      <a:endParaRPr lang="ru-RU" sz="1600" dirty="0">
                        <a:solidFill>
                          <a:schemeClr val="bg2"/>
                        </a:solidFill>
                        <a:latin typeface="Raleway SemiBold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5065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8D0CF3-2505-FAC6-9D0D-DA7F0A025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9" y="3366804"/>
            <a:ext cx="2924575" cy="7150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778F87-A31A-1F24-40B6-B16387BF36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705" t="9473" r="13341" b="10062"/>
          <a:stretch/>
        </p:blipFill>
        <p:spPr>
          <a:xfrm>
            <a:off x="3570810" y="3888380"/>
            <a:ext cx="2002380" cy="10429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67271D-1FE1-6CAD-F462-C85D0DEBC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3190" y="3276362"/>
            <a:ext cx="2978803" cy="9345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401716" y="249115"/>
            <a:ext cx="6497489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>
            <a:spLocks noGrp="1"/>
          </p:cNvSpPr>
          <p:nvPr>
            <p:ph type="title"/>
          </p:nvPr>
        </p:nvSpPr>
        <p:spPr>
          <a:xfrm>
            <a:off x="456817" y="223265"/>
            <a:ext cx="6104171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000" dirty="0">
                <a:solidFill>
                  <a:schemeClr val="lt1"/>
                </a:solidFill>
              </a:rPr>
              <a:t> МАРКЕТИНГОВАЯ СТРАТЕГИЯ</a:t>
            </a:r>
          </a:p>
        </p:txBody>
      </p:sp>
      <p:sp>
        <p:nvSpPr>
          <p:cNvPr id="226" name="Google Shape;226;p9"/>
          <p:cNvSpPr txBox="1">
            <a:spLocks noGrp="1"/>
          </p:cNvSpPr>
          <p:nvPr>
            <p:ph type="body" idx="1"/>
          </p:nvPr>
        </p:nvSpPr>
        <p:spPr>
          <a:xfrm>
            <a:off x="401716" y="2019602"/>
            <a:ext cx="7993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endParaRPr lang="ru-RU" dirty="0"/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/>
          </a:p>
        </p:txBody>
      </p:sp>
      <p:sp>
        <p:nvSpPr>
          <p:cNvPr id="227" name="Google Shape;22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B0F39F-BA6D-F9A6-20E9-CF890DFCCF0F}"/>
              </a:ext>
            </a:extLst>
          </p:cNvPr>
          <p:cNvSpPr txBox="1"/>
          <p:nvPr/>
        </p:nvSpPr>
        <p:spPr>
          <a:xfrm>
            <a:off x="330693" y="931419"/>
            <a:ext cx="8135245" cy="231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Предоставление бесплатного пробного периода на 7 дней.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Закупка рекламы в телеграм-каналах, в сообществах ВК в блогах про репетиторство.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Raleway SemiBold" pitchFamily="2" charset="-52"/>
              </a:rPr>
              <a:t>Реферальная система «Приведи друга».</a:t>
            </a:r>
          </a:p>
          <a:p>
            <a:pPr>
              <a:lnSpc>
                <a:spcPct val="150000"/>
              </a:lnSpc>
            </a:pPr>
            <a:endParaRPr lang="ru-RU" dirty="0">
              <a:latin typeface="Raleway SemiBold" pitchFamily="2" charset="-5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C22B81-3CC1-4F6D-5046-5B90E2836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993" y="2281680"/>
            <a:ext cx="2972643" cy="27570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>
          <a:extLst>
            <a:ext uri="{FF2B5EF4-FFF2-40B4-BE49-F238E27FC236}">
              <a16:creationId xmlns:a16="http://schemas.microsoft.com/office/drawing/2014/main" id="{BB0A91F3-2B26-50C3-EC9D-14DA34615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>
            <a:extLst>
              <a:ext uri="{FF2B5EF4-FFF2-40B4-BE49-F238E27FC236}">
                <a16:creationId xmlns:a16="http://schemas.microsoft.com/office/drawing/2014/main" id="{CD3559A8-1F16-3897-C02F-6740B6980F9C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>
            <a:extLst>
              <a:ext uri="{FF2B5EF4-FFF2-40B4-BE49-F238E27FC236}">
                <a16:creationId xmlns:a16="http://schemas.microsoft.com/office/drawing/2014/main" id="{8568DB08-4169-E394-7335-B663C9792295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>
            <a:extLst>
              <a:ext uri="{FF2B5EF4-FFF2-40B4-BE49-F238E27FC236}">
                <a16:creationId xmlns:a16="http://schemas.microsoft.com/office/drawing/2014/main" id="{84506B2E-58C3-5A8B-04D1-171277AE4E1E}"/>
              </a:ext>
            </a:extLst>
          </p:cNvPr>
          <p:cNvSpPr/>
          <p:nvPr/>
        </p:nvSpPr>
        <p:spPr>
          <a:xfrm>
            <a:off x="401716" y="278789"/>
            <a:ext cx="2495164" cy="5669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>
            <a:extLst>
              <a:ext uri="{FF2B5EF4-FFF2-40B4-BE49-F238E27FC236}">
                <a16:creationId xmlns:a16="http://schemas.microsoft.com/office/drawing/2014/main" id="{B7530174-DD73-B06E-F1DF-5BF8939CED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817" y="223265"/>
            <a:ext cx="6104171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000" dirty="0">
                <a:solidFill>
                  <a:schemeClr val="lt1"/>
                </a:solidFill>
              </a:rPr>
              <a:t> КОМАНДА </a:t>
            </a:r>
          </a:p>
        </p:txBody>
      </p:sp>
      <p:sp>
        <p:nvSpPr>
          <p:cNvPr id="226" name="Google Shape;226;p9">
            <a:extLst>
              <a:ext uri="{FF2B5EF4-FFF2-40B4-BE49-F238E27FC236}">
                <a16:creationId xmlns:a16="http://schemas.microsoft.com/office/drawing/2014/main" id="{415D8C8B-9544-30C1-1AC7-AC18040A8B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716" y="2019602"/>
            <a:ext cx="7993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endParaRPr lang="ru-RU" dirty="0"/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/>
          </a:p>
        </p:txBody>
      </p:sp>
      <p:sp>
        <p:nvSpPr>
          <p:cNvPr id="227" name="Google Shape;227;p9">
            <a:extLst>
              <a:ext uri="{FF2B5EF4-FFF2-40B4-BE49-F238E27FC236}">
                <a16:creationId xmlns:a16="http://schemas.microsoft.com/office/drawing/2014/main" id="{29042D2D-A5F7-D378-3141-114DB863705B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>
            <a:extLst>
              <a:ext uri="{FF2B5EF4-FFF2-40B4-BE49-F238E27FC236}">
                <a16:creationId xmlns:a16="http://schemas.microsoft.com/office/drawing/2014/main" id="{89ECA069-1EEA-032E-8F2E-FF6A27D10D00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>
            <a:extLst>
              <a:ext uri="{FF2B5EF4-FFF2-40B4-BE49-F238E27FC236}">
                <a16:creationId xmlns:a16="http://schemas.microsoft.com/office/drawing/2014/main" id="{3E725031-CF8B-26DB-AF0E-0BC354A929A1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9">
            <a:extLst>
              <a:ext uri="{FF2B5EF4-FFF2-40B4-BE49-F238E27FC236}">
                <a16:creationId xmlns:a16="http://schemas.microsoft.com/office/drawing/2014/main" id="{57FCA560-FDE7-EA74-F7BC-3F6D320AE901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26DD05-9952-0C78-D77A-1794B6A787B1}"/>
              </a:ext>
            </a:extLst>
          </p:cNvPr>
          <p:cNvSpPr txBox="1"/>
          <p:nvPr/>
        </p:nvSpPr>
        <p:spPr>
          <a:xfrm>
            <a:off x="330693" y="931419"/>
            <a:ext cx="8135245" cy="102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ru-RU" dirty="0">
              <a:latin typeface="Raleway SemiBold" pitchFamily="2" charset="-5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Raleway SemiBold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FEFFF3-3A70-7568-9694-7F3DF59EB263}"/>
              </a:ext>
            </a:extLst>
          </p:cNvPr>
          <p:cNvSpPr txBox="1"/>
          <p:nvPr/>
        </p:nvSpPr>
        <p:spPr>
          <a:xfrm>
            <a:off x="-172274" y="3856829"/>
            <a:ext cx="335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itchFamily="2" charset="-52"/>
              </a:rPr>
              <a:t>Фадеева Мария</a:t>
            </a:r>
          </a:p>
          <a:p>
            <a:pPr algn="ctr"/>
            <a:r>
              <a:rPr lang="ru-RU" sz="1200" dirty="0">
                <a:latin typeface="Raleway SemiBold" pitchFamily="2" charset="-52"/>
              </a:rPr>
              <a:t>Разработчик идеи, функционала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ECA248-C246-DD5D-B5CB-F14E3ECFBA59}"/>
              </a:ext>
            </a:extLst>
          </p:cNvPr>
          <p:cNvSpPr txBox="1"/>
          <p:nvPr/>
        </p:nvSpPr>
        <p:spPr>
          <a:xfrm>
            <a:off x="2593818" y="3848754"/>
            <a:ext cx="335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itchFamily="2" charset="-52"/>
              </a:rPr>
              <a:t>Медведева Ирина</a:t>
            </a:r>
          </a:p>
          <a:p>
            <a:pPr algn="ctr"/>
            <a:r>
              <a:rPr lang="ru-RU" sz="1200" dirty="0">
                <a:latin typeface="Raleway SemiBold" pitchFamily="2" charset="-52"/>
              </a:rPr>
              <a:t>Разработчик финансовой модели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30BDEC-73C3-B7A6-DC06-2B816B35A74D}"/>
              </a:ext>
            </a:extLst>
          </p:cNvPr>
          <p:cNvSpPr txBox="1"/>
          <p:nvPr/>
        </p:nvSpPr>
        <p:spPr>
          <a:xfrm>
            <a:off x="5627962" y="3824220"/>
            <a:ext cx="335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Raleway SemiBold" pitchFamily="2" charset="-52"/>
              </a:rPr>
              <a:t>Газизова Елизавета</a:t>
            </a:r>
          </a:p>
          <a:p>
            <a:pPr algn="ctr"/>
            <a:r>
              <a:rPr lang="ru-RU" sz="1200" dirty="0">
                <a:latin typeface="Raleway SemiBold" pitchFamily="2" charset="-52"/>
              </a:rPr>
              <a:t>Разработчик маркетинговой стратегии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2FADDB-F332-D925-CE7A-649D362AE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207" y="971806"/>
            <a:ext cx="2818861" cy="28524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F6036C-7CC0-B859-747C-C9F1405CF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675" y="972263"/>
            <a:ext cx="2841628" cy="28517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942C9C-C435-1004-3C6B-CDAE6989E2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297" t="33165" r="12948" b="5420"/>
          <a:stretch/>
        </p:blipFill>
        <p:spPr>
          <a:xfrm>
            <a:off x="101174" y="971806"/>
            <a:ext cx="2841628" cy="284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9812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296</Words>
  <Application>Microsoft Office PowerPoint</Application>
  <PresentationFormat>Экран (16:9)</PresentationFormat>
  <Paragraphs>66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Raleway</vt:lpstr>
      <vt:lpstr>Raleway SemiBold</vt:lpstr>
      <vt:lpstr>Arial</vt:lpstr>
      <vt:lpstr>Century Gothic</vt:lpstr>
      <vt:lpstr>Calibri</vt:lpstr>
      <vt:lpstr>Helvetica Neue</vt:lpstr>
      <vt:lpstr>Cambria Math</vt:lpstr>
      <vt:lpstr>Simple Light</vt:lpstr>
      <vt:lpstr>Simple Light</vt:lpstr>
      <vt:lpstr>Платформа для репетиторов и учеников  «A-grade»</vt:lpstr>
      <vt:lpstr>Презентация PowerPoint</vt:lpstr>
      <vt:lpstr>Презентация PowerPoint</vt:lpstr>
      <vt:lpstr>Презентация PowerPoint</vt:lpstr>
      <vt:lpstr>ЦЕЛЕВАЯ АУДИТОРИЯ</vt:lpstr>
      <vt:lpstr>РЕШЕНИЕ</vt:lpstr>
      <vt:lpstr>КОНКУРЕНТЫ</vt:lpstr>
      <vt:lpstr> МАРКЕТИНГОВАЯ СТРАТЕГИЯ</vt:lpstr>
      <vt:lpstr> КОМАНДА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 Виртуальной реальности VR – Drive</dc:title>
  <dc:creator>Persona</dc:creator>
  <cp:lastModifiedBy>User 123</cp:lastModifiedBy>
  <cp:revision>18</cp:revision>
  <dcterms:modified xsi:type="dcterms:W3CDTF">2024-12-09T05:44:24Z</dcterms:modified>
</cp:coreProperties>
</file>