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8" r:id="rId3"/>
    <p:sldId id="259" r:id="rId4"/>
    <p:sldId id="260" r:id="rId5"/>
    <p:sldId id="261" r:id="rId6"/>
    <p:sldId id="262" r:id="rId7"/>
    <p:sldId id="263" r:id="rId8"/>
    <p:sldId id="267" r:id="rId9"/>
    <p:sldId id="277" r:id="rId10"/>
  </p:sldIdLst>
  <p:sldSz cx="12192000" cy="6858000"/>
  <p:notesSz cx="12192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795">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tdnB+QKST44T0kYmAXF4WJwKoK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94DCD-A649-4E70-8A42-EA48F64F535D}" v="3696" dt="2023-12-11T20:33:45.809"/>
  </p1510:revLst>
</p1510:revInfo>
</file>

<file path=ppt/tableStyles.xml><?xml version="1.0" encoding="utf-8"?>
<a:tblStyleLst xmlns:a="http://schemas.openxmlformats.org/drawingml/2006/main" def="{0CB60DEF-E4D2-4328-9374-F8487588C77A}">
  <a:tblStyle styleId="{0CB60DEF-E4D2-4328-9374-F8487588C77A}" styleName="Table_0">
    <a:wholeTbl>
      <a:tcTxStyle b="off" i="off">
        <a:font>
          <a:latin typeface="Gilroy"/>
          <a:ea typeface="Gilroy"/>
          <a:cs typeface="Gilroy"/>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2F8F9"/>
          </a:solidFill>
        </a:fill>
      </a:tcStyle>
    </a:band1H>
    <a:band2H>
      <a:tcTxStyle b="off" i="off"/>
      <a:tcStyle>
        <a:tcBdr/>
      </a:tcStyle>
    </a:band2H>
    <a:band1V>
      <a:tcTxStyle b="off" i="off"/>
      <a:tcStyle>
        <a:tcBdr/>
        <a:fill>
          <a:solidFill>
            <a:srgbClr val="F2F8F9"/>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Gilroy"/>
          <a:ea typeface="Gilroy"/>
          <a:cs typeface="Gilroy"/>
        </a:font>
        <a:schemeClr val="lt1"/>
      </a:tcTxStyle>
      <a:tcStyle>
        <a:tcBdr/>
        <a:fill>
          <a:solidFill>
            <a:schemeClr val="accent5"/>
          </a:solidFill>
        </a:fill>
      </a:tcStyle>
    </a:firstRow>
    <a:neCell>
      <a:tcTxStyle b="off" i="off"/>
      <a:tcStyle>
        <a:tcBdr/>
      </a:tcStyle>
    </a:neCell>
    <a:nwCell>
      <a:tcTxStyle b="off" i="off"/>
      <a:tcStyle>
        <a:tcBdr/>
      </a:tcStyle>
    </a:nwCell>
  </a:tblStyle>
  <a:tblStyle styleId="{EFF7495C-5A71-4AA7-9907-2110863F2E55}"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795"/>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34" Type="http://schemas.microsoft.com/office/2015/10/relationships/revisionInfo" Target="revisionInfo.xml"/><Relationship Id="rId7" Type="http://schemas.openxmlformats.org/officeDocument/2006/relationships/slide" Target="slides/slide6.xml"/><Relationship Id="rId33" Type="http://schemas.openxmlformats.org/officeDocument/2006/relationships/tableStyles" Target="tableStyles.xml"/><Relationship Id="rId2" Type="http://schemas.openxmlformats.org/officeDocument/2006/relationships/slide" Target="slides/slide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 name="Google Shape;4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Как заполнять паспорт проекта </a:t>
            </a:r>
            <a:r>
              <a:rPr lang="ru-RU" sz="11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https://www.notion.so/intensive2035/e16bcedd0635425083043cee40507eff?pvs=4</a:t>
            </a:r>
            <a:r>
              <a:rPr lang="ru-RU" sz="1100" b="0" i="0" u="none" strike="noStrike" cap="none">
                <a:solidFill>
                  <a:srgbClr val="000000"/>
                </a:solidFill>
                <a:latin typeface="Arial"/>
                <a:ea typeface="Arial"/>
                <a:cs typeface="Arial"/>
                <a:sym typeface="Arial"/>
              </a:rPr>
              <a:t> </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Ошибки при заполнении паспорта проекта </a:t>
            </a:r>
            <a:r>
              <a:rPr lang="ru-RU" sz="1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https://www.notion.so/intensive2035/08ff407807a14bdd940722bd2c2f5fe5?pvs=4</a:t>
            </a:r>
            <a:r>
              <a:rPr lang="ru-RU" sz="1100" b="0" i="0" u="none" strike="noStrike" cap="none">
                <a:solidFill>
                  <a:srgbClr val="000000"/>
                </a:solidFill>
                <a:latin typeface="Arial"/>
                <a:ea typeface="Arial"/>
                <a:cs typeface="Arial"/>
                <a:sym typeface="Arial"/>
              </a:rPr>
              <a:t> </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Проблема, которую вы решаете, не существует в вакууме.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Проблема возникает не на пустом месте.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marL="457200" lvl="0" indent="-298450" algn="l" rtl="0">
              <a:lnSpc>
                <a:spcPct val="100000"/>
              </a:lnSpc>
              <a:spcBef>
                <a:spcPts val="0"/>
              </a:spcBef>
              <a:spcAft>
                <a:spcPts val="0"/>
              </a:spcAft>
              <a:buSzPts val="1100"/>
              <a:buChar char="●"/>
            </a:pPr>
            <a:br>
              <a:rPr lang="ru-RU"/>
            </a:b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Аналоги продукта бываю полными (прямые конкуренты) и частичными (косвенные конкуренты).</a:t>
            </a:r>
            <a:endParaRPr b="0"/>
          </a:p>
          <a:p>
            <a:pPr marL="457200" lvl="0" indent="-298450" algn="l" rtl="0">
              <a:lnSpc>
                <a:spcPct val="100000"/>
              </a:lnSpc>
              <a:spcBef>
                <a:spcPts val="0"/>
              </a:spcBef>
              <a:spcAft>
                <a:spcPts val="0"/>
              </a:spcAft>
              <a:buSzPts val="1100"/>
              <a:buChar char="●"/>
            </a:pPr>
            <a:br>
              <a:rPr lang="ru-RU" b="0"/>
            </a:br>
            <a:r>
              <a:rPr lang="ru-RU" sz="1100" b="1" i="0" u="none" strike="noStrike" cap="none">
                <a:solidFill>
                  <a:srgbClr val="000000"/>
                </a:solidFill>
                <a:latin typeface="Arial"/>
                <a:ea typeface="Arial"/>
                <a:cs typeface="Arial"/>
                <a:sym typeface="Arial"/>
              </a:rPr>
              <a:t>Полные аналоги</a:t>
            </a:r>
            <a:r>
              <a:rPr lang="ru-RU" sz="1100" b="0" i="0" u="none" strike="noStrike" cap="none">
                <a:solidFill>
                  <a:srgbClr val="000000"/>
                </a:solidFill>
                <a:latin typeface="Arial"/>
                <a:ea typeface="Arial"/>
                <a:cs typeface="Arial"/>
                <a:sym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b="0"/>
          </a:p>
          <a:p>
            <a:pPr marL="457200" lvl="0" indent="-298450" algn="l" rtl="0">
              <a:lnSpc>
                <a:spcPct val="100000"/>
              </a:lnSpc>
              <a:spcBef>
                <a:spcPts val="0"/>
              </a:spcBef>
              <a:spcAft>
                <a:spcPts val="0"/>
              </a:spcAft>
              <a:buSzPts val="1100"/>
              <a:buChar char="●"/>
            </a:pPr>
            <a:r>
              <a:rPr lang="ru-RU" sz="1100" b="1" i="0" u="none" strike="noStrike" cap="none">
                <a:solidFill>
                  <a:srgbClr val="000000"/>
                </a:solidFill>
                <a:latin typeface="Arial"/>
                <a:ea typeface="Arial"/>
                <a:cs typeface="Arial"/>
                <a:sym typeface="Arial"/>
              </a:rPr>
              <a:t>Частичными аналогами</a:t>
            </a:r>
            <a:r>
              <a:rPr lang="ru-RU" sz="1100" b="0" i="0" u="none" strike="noStrike" cap="none">
                <a:solidFill>
                  <a:srgbClr val="000000"/>
                </a:solidFill>
                <a:latin typeface="Arial"/>
                <a:ea typeface="Arial"/>
                <a:cs typeface="Arial"/>
                <a:sym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a:solidFill>
                  <a:srgbClr val="000000"/>
                </a:solidFill>
                <a:latin typeface="Arial"/>
                <a:ea typeface="Arial"/>
                <a:cs typeface="Arial"/>
                <a:sym typeface="Arial"/>
              </a:rPr>
              <a:t>чем ваш проект отличается от аналогов, в чем превосходит их и как это помогает решать заявленную проблему.</a:t>
            </a:r>
            <a:endParaRPr b="0"/>
          </a:p>
          <a:p>
            <a:pPr marL="457200" lvl="0" indent="-298450" algn="l" rtl="0">
              <a:lnSpc>
                <a:spcPct val="100000"/>
              </a:lnSpc>
              <a:spcBef>
                <a:spcPts val="0"/>
              </a:spcBef>
              <a:spcAft>
                <a:spcPts val="0"/>
              </a:spcAft>
              <a:buSzPts val="1100"/>
              <a:buChar char="●"/>
            </a:pPr>
            <a:br>
              <a:rPr lang="ru-RU"/>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Мы используем такой шаблон формулировки решения, но не настаиваем на нем: </a:t>
            </a:r>
            <a:endParaRPr b="0"/>
          </a:p>
          <a:p>
            <a:pPr marL="457200" lvl="0" indent="-298450" algn="l" rtl="0">
              <a:lnSpc>
                <a:spcPct val="100000"/>
              </a:lnSpc>
              <a:spcBef>
                <a:spcPts val="0"/>
              </a:spcBef>
              <a:spcAft>
                <a:spcPts val="0"/>
              </a:spcAft>
              <a:buSzPts val="1100"/>
              <a:buChar char="●"/>
            </a:pPr>
            <a:r>
              <a:rPr lang="ru-RU" sz="1100" b="0" i="1" u="none" strike="noStrike" cap="none">
                <a:solidFill>
                  <a:srgbClr val="000000"/>
                </a:solidFill>
                <a:latin typeface="Arial"/>
                <a:ea typeface="Arial"/>
                <a:cs typeface="Arial"/>
                <a:sym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b="0"/>
          </a:p>
          <a:p>
            <a:pPr marL="457200" lvl="0" indent="-298450" algn="l" rtl="0">
              <a:lnSpc>
                <a:spcPct val="100000"/>
              </a:lnSpc>
              <a:spcBef>
                <a:spcPts val="0"/>
              </a:spcBef>
              <a:spcAft>
                <a:spcPts val="0"/>
              </a:spcAft>
              <a:buSzPts val="1100"/>
              <a:buChar char="●"/>
            </a:pPr>
            <a:br>
              <a:rPr lang="ru-RU" b="0"/>
            </a:br>
            <a:r>
              <a:rPr lang="ru-RU" sz="1100" b="0" i="0" u="none" strike="noStrike" cap="none">
                <a:solidFill>
                  <a:srgbClr val="000000"/>
                </a:solidFill>
                <a:latin typeface="Arial"/>
                <a:ea typeface="Arial"/>
                <a:cs typeface="Arial"/>
                <a:sym typeface="Arial"/>
              </a:rPr>
              <a:t>Так или иначе, из описания вашего решения должно быть понятно следующее: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чья проблема решается</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это за проблема</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представляет собой ваше решение</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чем оно лучше аналогичных</a:t>
            </a:r>
            <a:endParaRPr/>
          </a:p>
          <a:p>
            <a:pPr marL="457200" lvl="0" indent="-298450" algn="l" rtl="0">
              <a:lnSpc>
                <a:spcPct val="100000"/>
              </a:lnSpc>
              <a:spcBef>
                <a:spcPts val="0"/>
              </a:spcBef>
              <a:spcAft>
                <a:spcPts val="0"/>
              </a:spcAft>
              <a:buSzPts val="1100"/>
              <a:buChar char="●"/>
            </a:pPr>
            <a:br>
              <a:rPr lang="ru-RU" b="0"/>
            </a:br>
            <a:r>
              <a:rPr lang="ru-RU" sz="1100" b="0" i="0" u="none" strike="noStrike" cap="none">
                <a:solidFill>
                  <a:srgbClr val="000000"/>
                </a:solidFill>
                <a:latin typeface="Arial"/>
                <a:ea typeface="Arial"/>
                <a:cs typeface="Arial"/>
                <a:sym typeface="Arial"/>
              </a:rPr>
              <a:t>Например</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Для </a:t>
            </a:r>
            <a:r>
              <a:rPr lang="ru-RU" sz="1100" b="1" i="0" u="none" strike="noStrike" cap="none">
                <a:solidFill>
                  <a:srgbClr val="000000"/>
                </a:solidFill>
                <a:latin typeface="Arial"/>
                <a:ea typeface="Arial"/>
                <a:cs typeface="Arial"/>
                <a:sym typeface="Arial"/>
              </a:rPr>
              <a:t>&lt;мам с колясками&gt;</a:t>
            </a:r>
            <a:r>
              <a:rPr lang="ru-RU" sz="1100" b="0" i="0" u="none" strike="noStrike" cap="none">
                <a:solidFill>
                  <a:srgbClr val="000000"/>
                </a:solidFill>
                <a:latin typeface="Arial"/>
                <a:ea typeface="Arial"/>
                <a:cs typeface="Arial"/>
                <a:sym typeface="Arial"/>
              </a:rPr>
              <a: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которым нужно </a:t>
            </a:r>
            <a:r>
              <a:rPr lang="ru-RU" sz="1100" b="1" i="0" u="none" strike="noStrike" cap="none">
                <a:solidFill>
                  <a:srgbClr val="000000"/>
                </a:solidFill>
                <a:latin typeface="Arial"/>
                <a:ea typeface="Arial"/>
                <a:cs typeface="Arial"/>
                <a:sym typeface="Arial"/>
              </a:rPr>
              <a:t>&lt;два раза в день гулять с ребенком&gt;</a:t>
            </a:r>
            <a:r>
              <a:rPr lang="ru-RU" sz="1100" b="0" i="0" u="none" strike="noStrike" cap="none">
                <a:solidFill>
                  <a:srgbClr val="000000"/>
                </a:solidFill>
                <a:latin typeface="Arial"/>
                <a:ea typeface="Arial"/>
                <a:cs typeface="Arial"/>
                <a:sym typeface="Arial"/>
              </a:rPr>
              <a: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наше </a:t>
            </a:r>
            <a:r>
              <a:rPr lang="ru-RU" sz="1100" b="1" i="0" u="none" strike="noStrike" cap="none">
                <a:solidFill>
                  <a:srgbClr val="000000"/>
                </a:solidFill>
                <a:latin typeface="Arial"/>
                <a:ea typeface="Arial"/>
                <a:cs typeface="Arial"/>
                <a:sym typeface="Arial"/>
              </a:rPr>
              <a:t>&lt;мобильное приложение&gt;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будет </a:t>
            </a:r>
            <a:r>
              <a:rPr lang="ru-RU" sz="1100" b="1" i="0" u="none" strike="noStrike" cap="none">
                <a:solidFill>
                  <a:srgbClr val="000000"/>
                </a:solidFill>
                <a:latin typeface="Arial"/>
                <a:ea typeface="Arial"/>
                <a:cs typeface="Arial"/>
                <a:sym typeface="Arial"/>
              </a:rPr>
              <a:t>&lt;строить удобные и интересные пешеходные маршруты прогулок&gt;.</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В отличие от </a:t>
            </a:r>
            <a:r>
              <a:rPr lang="ru-RU" sz="1100" b="1" i="0" u="none" strike="noStrike" cap="none">
                <a:solidFill>
                  <a:srgbClr val="000000"/>
                </a:solidFill>
                <a:latin typeface="Arial"/>
                <a:ea typeface="Arial"/>
                <a:cs typeface="Arial"/>
                <a:sym typeface="Arial"/>
              </a:rPr>
              <a:t>&lt;Яндекс.Карт, Google Maps и 2Gis&gt;</a:t>
            </a:r>
            <a:r>
              <a:rPr lang="ru-RU" sz="1100" b="0" i="0" u="none" strike="noStrike" cap="none">
                <a:solidFill>
                  <a:srgbClr val="000000"/>
                </a:solidFill>
                <a:latin typeface="Arial"/>
                <a:ea typeface="Arial"/>
                <a:cs typeface="Arial"/>
                <a:sym typeface="Arial"/>
              </a:rPr>
              <a:t>, наше приложение будет лучше тем,</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a:t>
            </a:r>
            <a:r>
              <a:rPr lang="ru-RU" sz="1100" b="1" i="0" u="none" strike="noStrike" cap="none">
                <a:solidFill>
                  <a:srgbClr val="000000"/>
                </a:solidFill>
                <a:latin typeface="Arial"/>
                <a:ea typeface="Arial"/>
                <a:cs typeface="Arial"/>
                <a:sym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0"/>
          </a:p>
          <a:p>
            <a:pPr marL="457200" lvl="0" indent="-298450" algn="l" rtl="0">
              <a:lnSpc>
                <a:spcPct val="100000"/>
              </a:lnSpc>
              <a:spcBef>
                <a:spcPts val="0"/>
              </a:spcBef>
              <a:spcAft>
                <a:spcPts val="0"/>
              </a:spcAft>
              <a:buSzPts val="1100"/>
              <a:buChar char="●"/>
            </a:pPr>
            <a:br>
              <a:rPr lang="ru-RU" b="0"/>
            </a:b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Насколько актуальна проблема, которую вы решаете?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кто несёт ущерб и в чём он выражается? (время, деньги, здоровье и т.д.)</a:t>
            </a:r>
            <a:endParaRPr/>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что будет, если проблему не решать? к каким последствиям это приведёт в ближайшее время и в отдалённой перспективе?</a:t>
            </a:r>
            <a:endParaRPr/>
          </a:p>
          <a:p>
            <a:pPr marL="457200" lvl="0" indent="-298450" algn="l" rtl="0">
              <a:lnSpc>
                <a:spcPct val="100000"/>
              </a:lnSpc>
              <a:spcBef>
                <a:spcPts val="0"/>
              </a:spcBef>
              <a:spcAft>
                <a:spcPts val="0"/>
              </a:spcAft>
              <a:buSzPts val="1100"/>
              <a:buChar char="●"/>
            </a:pPr>
            <a:br>
              <a:rPr lang="ru-RU" b="0"/>
            </a:br>
            <a:r>
              <a:rPr lang="ru-RU" sz="1100" b="0" i="0" u="none" strike="noStrike" cap="none">
                <a:solidFill>
                  <a:srgbClr val="000000"/>
                </a:solidFill>
                <a:latin typeface="Arial"/>
                <a:ea typeface="Arial"/>
                <a:cs typeface="Arial"/>
                <a:sym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b="0"/>
          </a:p>
          <a:p>
            <a:pPr marL="457200" lvl="0" indent="-298450" algn="l" rtl="0">
              <a:lnSpc>
                <a:spcPct val="100000"/>
              </a:lnSpc>
              <a:spcBef>
                <a:spcPts val="0"/>
              </a:spcBef>
              <a:spcAft>
                <a:spcPts val="0"/>
              </a:spcAft>
              <a:buSzPts val="1100"/>
              <a:buChar char="●"/>
            </a:pPr>
            <a:br>
              <a:rPr lang="ru-RU" b="0"/>
            </a:b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9dfee845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g29dfee8451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9dfee8460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9dfee8460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Слайд с командой — это ваш способ представиться и показать, что вы способны справиться с поставленной задачей.</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Обычно здесь размещают фотографии, указывают, как кого зовут, должность в проекте</a:t>
            </a:r>
            <a:endParaRPr b="0"/>
          </a:p>
          <a:p>
            <a:pPr marL="457200" lvl="0" indent="-298450" algn="l" rtl="0">
              <a:lnSpc>
                <a:spcPct val="100000"/>
              </a:lnSpc>
              <a:spcBef>
                <a:spcPts val="0"/>
              </a:spcBef>
              <a:spcAft>
                <a:spcPts val="0"/>
              </a:spcAft>
              <a:buSzPts val="1100"/>
              <a:buChar char="●"/>
            </a:pPr>
            <a:r>
              <a:rPr lang="ru-RU" sz="1100" b="0" i="0" u="none" strike="noStrike" cap="none">
                <a:solidFill>
                  <a:srgbClr val="000000"/>
                </a:solidFill>
                <a:latin typeface="Arial"/>
                <a:ea typeface="Arial"/>
                <a:cs typeface="Arial"/>
                <a:sym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b="0"/>
          </a:p>
          <a:p>
            <a:pPr marL="457200" lvl="0" indent="-298450" algn="l" rtl="0">
              <a:lnSpc>
                <a:spcPct val="100000"/>
              </a:lnSpc>
              <a:spcBef>
                <a:spcPts val="0"/>
              </a:spcBef>
              <a:spcAft>
                <a:spcPts val="0"/>
              </a:spcAft>
              <a:buSzPts val="1100"/>
              <a:buChar char="●"/>
            </a:pPr>
            <a:r>
              <a:rPr lang="ru-RU" sz="1100" b="0" i="1" u="none" strike="noStrike" cap="none">
                <a:solidFill>
                  <a:srgbClr val="000000"/>
                </a:solidFill>
                <a:latin typeface="Arial"/>
                <a:ea typeface="Arial"/>
                <a:cs typeface="Arial"/>
                <a:sym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b="0"/>
          </a:p>
          <a:p>
            <a:pPr marL="457200" lvl="0" indent="-298450" algn="l" rtl="0">
              <a:lnSpc>
                <a:spcPct val="100000"/>
              </a:lnSpc>
              <a:spcBef>
                <a:spcPts val="0"/>
              </a:spcBef>
              <a:spcAft>
                <a:spcPts val="0"/>
              </a:spcAft>
              <a:buSzPts val="1100"/>
              <a:buChar char="●"/>
            </a:pPr>
            <a:br>
              <a:rPr lang="ru-RU" b="0"/>
            </a:br>
            <a:r>
              <a:rPr lang="ru-RU" sz="1100" b="0" i="0" u="none" strike="noStrike" cap="none">
                <a:solidFill>
                  <a:srgbClr val="000000"/>
                </a:solidFill>
                <a:latin typeface="Arial"/>
                <a:ea typeface="Arial"/>
                <a:cs typeface="Arial"/>
                <a:sym typeface="Arial"/>
              </a:rPr>
              <a:t>Но ни в коем случае ничего не придумывайте и не вводите ваших зрителей в заблуждение!</a:t>
            </a:r>
            <a:endParaRPr b="0"/>
          </a:p>
          <a:p>
            <a:pPr marL="457200" lvl="0" indent="-298450" algn="l" rtl="0">
              <a:lnSpc>
                <a:spcPct val="100000"/>
              </a:lnSpc>
              <a:spcBef>
                <a:spcPts val="0"/>
              </a:spcBef>
              <a:spcAft>
                <a:spcPts val="0"/>
              </a:spcAft>
              <a:buSzPts val="1100"/>
              <a:buChar char="●"/>
            </a:pPr>
            <a:br>
              <a:rPr lang="ru-RU"/>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Заголовок" type="tx">
  <p:cSld name="TITLE_AND_BODY">
    <p:spTree>
      <p:nvGrpSpPr>
        <p:cNvPr id="1" name="Shape 21"/>
        <p:cNvGrpSpPr/>
        <p:nvPr/>
      </p:nvGrpSpPr>
      <p:grpSpPr>
        <a:xfrm>
          <a:off x="0" y="0"/>
          <a:ext cx="0" cy="0"/>
          <a:chOff x="0" y="0"/>
          <a:chExt cx="0" cy="0"/>
        </a:xfrm>
      </p:grpSpPr>
      <p:sp>
        <p:nvSpPr>
          <p:cNvPr id="22" name="Google Shape;22;p19"/>
          <p:cNvSpPr txBox="1">
            <a:spLocks noGrp="1"/>
          </p:cNvSpPr>
          <p:nvPr>
            <p:ph type="body" idx="1"/>
          </p:nvPr>
        </p:nvSpPr>
        <p:spPr>
          <a:xfrm>
            <a:off x="600671" y="5929932"/>
            <a:ext cx="10985503" cy="318491"/>
          </a:xfrm>
          <a:prstGeom prst="rect">
            <a:avLst/>
          </a:prstGeom>
          <a:noFill/>
          <a:ln>
            <a:noFill/>
          </a:ln>
        </p:spPr>
        <p:txBody>
          <a:bodyPr spcFirstLastPara="1" wrap="square" lIns="45700" tIns="45700" rIns="45700" bIns="45700" anchor="t" anchorCtr="0">
            <a:noAutofit/>
          </a:bodyPr>
          <a:lstStyle>
            <a:lvl1pPr marL="457200" marR="0" lvl="0" indent="-22860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2pPr>
            <a:lvl3pPr marL="1371600" marR="0" lvl="2"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100000"/>
              </a:lnSpc>
              <a:spcBef>
                <a:spcPts val="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 name="Google Shape;23;p19"/>
          <p:cNvSpPr txBox="1">
            <a:spLocks noGrp="1"/>
          </p:cNvSpPr>
          <p:nvPr>
            <p:ph type="title"/>
          </p:nvPr>
        </p:nvSpPr>
        <p:spPr>
          <a:xfrm>
            <a:off x="603249" y="1287496"/>
            <a:ext cx="10985503" cy="232410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5800"/>
              <a:buFont typeface="Arial"/>
              <a:buNone/>
              <a:defRPr sz="5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 name="Google Shape;24;p19"/>
          <p:cNvSpPr txBox="1">
            <a:spLocks noGrp="1"/>
          </p:cNvSpPr>
          <p:nvPr>
            <p:ph type="body" idx="2"/>
          </p:nvPr>
        </p:nvSpPr>
        <p:spPr>
          <a:xfrm>
            <a:off x="600672" y="3611595"/>
            <a:ext cx="10985501" cy="95250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dk1"/>
              </a:buClr>
              <a:buSzPts val="2750"/>
              <a:buFont typeface="Arial"/>
              <a:buNone/>
              <a:defRPr sz="275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19"/>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92"/>
              <a:buFont typeface="Arial"/>
              <a:buNone/>
              <a:defRPr sz="1092"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26"/>
        <p:cNvGrpSpPr/>
        <p:nvPr/>
      </p:nvGrpSpPr>
      <p:grpSpPr>
        <a:xfrm>
          <a:off x="0" y="0"/>
          <a:ext cx="0" cy="0"/>
          <a:chOff x="0" y="0"/>
          <a:chExt cx="0" cy="0"/>
        </a:xfrm>
      </p:grpSpPr>
      <p:sp>
        <p:nvSpPr>
          <p:cNvPr id="27" name="Google Shape;27;p20"/>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3638"/>
              <a:buFont typeface="Arial"/>
              <a:buNone/>
              <a:defRPr sz="3638"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Заголовок и объект">
  <p:cSld name="1_Заголовок и объект">
    <p:spTree>
      <p:nvGrpSpPr>
        <p:cNvPr id="1" name="Shape 2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29"/>
        <p:cNvGrpSpPr/>
        <p:nvPr/>
      </p:nvGrpSpPr>
      <p:grpSpPr>
        <a:xfrm>
          <a:off x="0" y="0"/>
          <a:ext cx="0" cy="0"/>
          <a:chOff x="0" y="0"/>
          <a:chExt cx="0" cy="0"/>
        </a:xfrm>
      </p:grpSpPr>
      <p:sp>
        <p:nvSpPr>
          <p:cNvPr id="30" name="Google Shape;30;p22"/>
          <p:cNvSpPr txBox="1">
            <a:spLocks noGrp="1"/>
          </p:cNvSpPr>
          <p:nvPr>
            <p:ph type="title"/>
          </p:nvPr>
        </p:nvSpPr>
        <p:spPr>
          <a:xfrm>
            <a:off x="1524000" y="1122362"/>
            <a:ext cx="9144000" cy="2387601"/>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Arial"/>
              <a:buNone/>
              <a:defRPr sz="6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 name="Google Shape;31;p22"/>
          <p:cNvSpPr txBox="1">
            <a:spLocks noGrp="1"/>
          </p:cNvSpPr>
          <p:nvPr>
            <p:ph type="body" idx="1"/>
          </p:nvPr>
        </p:nvSpPr>
        <p:spPr>
          <a:xfrm>
            <a:off x="1524000" y="3602037"/>
            <a:ext cx="9144000" cy="165576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ctr"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ctr"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ctr"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L="2286000" marR="0" lvl="4" indent="-228600" algn="ctr"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2" name="Google Shape;32;p2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Заголовок и объект">
  <p:cSld name="Заголовок и объект">
    <p:spTree>
      <p:nvGrpSpPr>
        <p:cNvPr id="1" name="Shape 3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Пользовательский макет">
  <p:cSld name="1_Пользовательский макет">
    <p:spTree>
      <p:nvGrpSpPr>
        <p:cNvPr id="1" name="Shape 35"/>
        <p:cNvGrpSpPr/>
        <p:nvPr/>
      </p:nvGrpSpPr>
      <p:grpSpPr>
        <a:xfrm>
          <a:off x="0" y="0"/>
          <a:ext cx="0" cy="0"/>
          <a:chOff x="0" y="0"/>
          <a:chExt cx="0" cy="0"/>
        </a:xfrm>
      </p:grpSpPr>
      <p:sp>
        <p:nvSpPr>
          <p:cNvPr id="36" name="Google Shape;36;p25"/>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3638"/>
              <a:buFont typeface="Arial"/>
              <a:buNone/>
              <a:defRPr sz="3638"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8"/>
          <p:cNvGrpSpPr/>
          <p:nvPr/>
        </p:nvGrpSpPr>
        <p:grpSpPr>
          <a:xfrm>
            <a:off x="-15875" y="6554570"/>
            <a:ext cx="12236450" cy="327002"/>
            <a:chOff x="-15875" y="6554788"/>
            <a:chExt cx="12236450" cy="327025"/>
          </a:xfrm>
        </p:grpSpPr>
        <p:sp>
          <p:nvSpPr>
            <p:cNvPr id="7" name="Google Shape;7;p18"/>
            <p:cNvSpPr/>
            <p:nvPr/>
          </p:nvSpPr>
          <p:spPr>
            <a:xfrm>
              <a:off x="-15875" y="6554788"/>
              <a:ext cx="1503363" cy="327025"/>
            </a:xfrm>
            <a:prstGeom prst="rect">
              <a:avLst/>
            </a:prstGeom>
            <a:blipFill rotWithShape="1">
              <a:blip r:embed="rId10">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8" name="Google Shape;8;p18"/>
            <p:cNvSpPr/>
            <p:nvPr/>
          </p:nvSpPr>
          <p:spPr>
            <a:xfrm>
              <a:off x="1481138" y="6554788"/>
              <a:ext cx="1501775" cy="327025"/>
            </a:xfrm>
            <a:prstGeom prst="rect">
              <a:avLst/>
            </a:prstGeom>
            <a:blipFill rotWithShape="1">
              <a:blip r:embed="rId11">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9" name="Google Shape;9;p18"/>
            <p:cNvSpPr/>
            <p:nvPr/>
          </p:nvSpPr>
          <p:spPr>
            <a:xfrm>
              <a:off x="2968625" y="6554788"/>
              <a:ext cx="1501775" cy="327025"/>
            </a:xfrm>
            <a:prstGeom prst="rect">
              <a:avLst/>
            </a:prstGeom>
            <a:blipFill rotWithShape="1">
              <a:blip r:embed="rId12">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0" name="Google Shape;10;p18"/>
            <p:cNvSpPr/>
            <p:nvPr/>
          </p:nvSpPr>
          <p:spPr>
            <a:xfrm>
              <a:off x="4449763" y="6554788"/>
              <a:ext cx="1503362" cy="327025"/>
            </a:xfrm>
            <a:prstGeom prst="rect">
              <a:avLst/>
            </a:prstGeom>
            <a:blipFill rotWithShape="1">
              <a:blip r:embed="rId13">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1" name="Google Shape;11;p18"/>
            <p:cNvSpPr/>
            <p:nvPr/>
          </p:nvSpPr>
          <p:spPr>
            <a:xfrm>
              <a:off x="5951538" y="6554788"/>
              <a:ext cx="1501775" cy="327025"/>
            </a:xfrm>
            <a:prstGeom prst="rect">
              <a:avLst/>
            </a:prstGeom>
            <a:blipFill rotWithShape="1">
              <a:blip r:embed="rId12">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2" name="Google Shape;12;p18"/>
            <p:cNvSpPr/>
            <p:nvPr/>
          </p:nvSpPr>
          <p:spPr>
            <a:xfrm>
              <a:off x="7419975" y="6554788"/>
              <a:ext cx="1501775" cy="327025"/>
            </a:xfrm>
            <a:prstGeom prst="rect">
              <a:avLst/>
            </a:prstGeom>
            <a:blipFill rotWithShape="1">
              <a:blip r:embed="rId14">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3" name="Google Shape;13;p18"/>
            <p:cNvSpPr/>
            <p:nvPr/>
          </p:nvSpPr>
          <p:spPr>
            <a:xfrm>
              <a:off x="8920163" y="6554788"/>
              <a:ext cx="1503362" cy="327025"/>
            </a:xfrm>
            <a:prstGeom prst="rect">
              <a:avLst/>
            </a:prstGeom>
            <a:blipFill rotWithShape="1">
              <a:blip r:embed="rId10">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4" name="Google Shape;14;p18"/>
            <p:cNvSpPr/>
            <p:nvPr/>
          </p:nvSpPr>
          <p:spPr>
            <a:xfrm>
              <a:off x="10234613" y="6554788"/>
              <a:ext cx="1503362" cy="327025"/>
            </a:xfrm>
            <a:prstGeom prst="rect">
              <a:avLst/>
            </a:prstGeom>
            <a:blipFill rotWithShape="1">
              <a:blip r:embed="rId13">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5" name="Google Shape;15;p18"/>
            <p:cNvSpPr/>
            <p:nvPr/>
          </p:nvSpPr>
          <p:spPr>
            <a:xfrm>
              <a:off x="11731625" y="6554788"/>
              <a:ext cx="488950" cy="327025"/>
            </a:xfrm>
            <a:prstGeom prst="rect">
              <a:avLst/>
            </a:prstGeom>
            <a:blipFill rotWithShape="1">
              <a:blip r:embed="rId10">
                <a:alphaModFix/>
              </a:blip>
              <a:stretch>
                <a:fillRect/>
              </a:stretch>
            </a:blipFill>
            <a:ln>
              <a:noFill/>
            </a:ln>
          </p:spPr>
          <p:txBody>
            <a:bodyPr spcFirstLastPara="1" wrap="square" lIns="41875" tIns="41875" rIns="41875" bIns="418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grpSp>
      <p:sp>
        <p:nvSpPr>
          <p:cNvPr id="16" name="Google Shape;16;p18"/>
          <p:cNvSpPr/>
          <p:nvPr/>
        </p:nvSpPr>
        <p:spPr>
          <a:xfrm>
            <a:off x="11496718" y="-7697"/>
            <a:ext cx="696871" cy="1760415"/>
          </a:xfrm>
          <a:prstGeom prst="rect">
            <a:avLst/>
          </a:prstGeom>
          <a:blipFill rotWithShape="1">
            <a:blip r:embed="rId12">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7" name="Google Shape;17;p18"/>
          <p:cNvSpPr/>
          <p:nvPr/>
        </p:nvSpPr>
        <p:spPr>
          <a:xfrm>
            <a:off x="11496718" y="1751131"/>
            <a:ext cx="696871" cy="1760413"/>
          </a:xfrm>
          <a:prstGeom prst="rect">
            <a:avLst/>
          </a:prstGeom>
          <a:blipFill rotWithShape="1">
            <a:blip r:embed="rId10">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8" name="Google Shape;18;p18"/>
          <p:cNvSpPr/>
          <p:nvPr/>
        </p:nvSpPr>
        <p:spPr>
          <a:xfrm>
            <a:off x="11496718" y="3505195"/>
            <a:ext cx="696871" cy="1760415"/>
          </a:xfrm>
          <a:prstGeom prst="rect">
            <a:avLst/>
          </a:prstGeom>
          <a:blipFill rotWithShape="1">
            <a:blip r:embed="rId14">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19" name="Google Shape;19;p18"/>
          <p:cNvSpPr/>
          <p:nvPr/>
        </p:nvSpPr>
        <p:spPr>
          <a:xfrm>
            <a:off x="11496718" y="5264021"/>
            <a:ext cx="696871" cy="1290547"/>
          </a:xfrm>
          <a:prstGeom prst="rect">
            <a:avLst/>
          </a:prstGeom>
          <a:blipFill rotWithShape="1">
            <a:blip r:embed="rId12">
              <a:alphaModFix/>
            </a:blip>
            <a:stretch>
              <a:fillRect/>
            </a:stretch>
          </a:blipFill>
          <a:ln>
            <a:noFill/>
          </a:ln>
        </p:spPr>
        <p:txBody>
          <a:bodyPr spcFirstLastPara="1" wrap="square" lIns="25375" tIns="25375" rIns="25375" bIns="25375" anchor="ctr" anchorCtr="0">
            <a:noAutofit/>
          </a:bodyPr>
          <a:lstStyle/>
          <a:p>
            <a:pPr marL="0" marR="0" lvl="0" indent="0" algn="ctr" rtl="0">
              <a:lnSpc>
                <a:spcPct val="100000"/>
              </a:lnSpc>
              <a:spcBef>
                <a:spcPts val="0"/>
              </a:spcBef>
              <a:spcAft>
                <a:spcPts val="0"/>
              </a:spcAft>
              <a:buClr>
                <a:schemeClr val="dk1"/>
              </a:buClr>
              <a:buSzPts val="1200"/>
              <a:buFont typeface="Arial"/>
              <a:buNone/>
            </a:pPr>
            <a:endParaRPr sz="1200" b="0" i="0" u="none" strike="noStrike" cap="none">
              <a:solidFill>
                <a:srgbClr val="5E5E5E"/>
              </a:solidFill>
              <a:latin typeface="Calibri"/>
              <a:ea typeface="Calibri"/>
              <a:cs typeface="Calibri"/>
              <a:sym typeface="Calibri"/>
            </a:endParaRPr>
          </a:p>
        </p:txBody>
      </p:sp>
      <p:sp>
        <p:nvSpPr>
          <p:cNvPr id="20" name="Google Shape;20;p18"/>
          <p:cNvSpPr txBox="1"/>
          <p:nvPr/>
        </p:nvSpPr>
        <p:spPr>
          <a:xfrm>
            <a:off x="8988425" y="6564183"/>
            <a:ext cx="2743200" cy="307771"/>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FFFFFF"/>
              </a:buClr>
              <a:buSzPts val="1400"/>
              <a:buFont typeface="Arial"/>
              <a:buNone/>
            </a:pPr>
            <a:fld id="{00000000-1234-1234-1234-123412341234}" type="slidenum">
              <a:rPr lang="ru-RU" sz="1400" b="1" i="0" u="none" strike="noStrike" cap="none">
                <a:solidFill>
                  <a:srgbClr val="FFFFFF"/>
                </a:solidFill>
                <a:latin typeface="Arial"/>
                <a:ea typeface="Arial"/>
                <a:cs typeface="Arial"/>
                <a:sym typeface="Arial"/>
              </a:rPr>
              <a:t>‹#›</a:t>
            </a:fld>
            <a:endParaRPr sz="1400" b="1"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2" name="Google Shape;42;p1" descr="IMG_6814.png"/>
          <p:cNvPicPr preferRelativeResize="0"/>
          <p:nvPr/>
        </p:nvPicPr>
        <p:blipFill rotWithShape="1">
          <a:blip r:embed="rId3">
            <a:alphaModFix/>
          </a:blip>
          <a:srcRect/>
          <a:stretch/>
        </p:blipFill>
        <p:spPr>
          <a:xfrm>
            <a:off x="-59892" y="240"/>
            <a:ext cx="12251465" cy="6892441"/>
          </a:xfrm>
          <a:prstGeom prst="rect">
            <a:avLst/>
          </a:prstGeom>
          <a:noFill/>
          <a:ln>
            <a:noFill/>
          </a:ln>
        </p:spPr>
      </p:pic>
      <p:sp>
        <p:nvSpPr>
          <p:cNvPr id="43" name="Google Shape;43;p1"/>
          <p:cNvSpPr txBox="1"/>
          <p:nvPr/>
        </p:nvSpPr>
        <p:spPr>
          <a:xfrm>
            <a:off x="5159897" y="3789040"/>
            <a:ext cx="1872208" cy="499435"/>
          </a:xfrm>
          <a:prstGeom prst="rect">
            <a:avLst/>
          </a:prstGeom>
          <a:noFill/>
          <a:ln>
            <a:noFill/>
          </a:ln>
        </p:spPr>
        <p:txBody>
          <a:bodyPr spcFirstLastPara="1" wrap="square" lIns="0" tIns="6925" rIns="0" bIns="0" anchor="t" anchorCtr="0">
            <a:spAutoFit/>
          </a:bodyPr>
          <a:lstStyle/>
          <a:p>
            <a:pPr algn="ctr">
              <a:buSzPts val="1600"/>
            </a:pPr>
            <a:endParaRPr lang="ru-RU" sz="1600" dirty="0">
              <a:solidFill>
                <a:srgbClr val="FFFFFF"/>
              </a:solidFill>
            </a:endParaRPr>
          </a:p>
          <a:p>
            <a:pPr marL="0" marR="0" lvl="0" indent="0" algn="ctr">
              <a:lnSpc>
                <a:spcPct val="100000"/>
              </a:lnSpc>
              <a:spcBef>
                <a:spcPts val="0"/>
              </a:spcBef>
              <a:spcAft>
                <a:spcPts val="0"/>
              </a:spcAft>
              <a:buSzPts val="1600"/>
              <a:buFont typeface="Arial"/>
              <a:buNone/>
            </a:pPr>
            <a:endParaRPr lang="ru-RU" sz="1600" b="0" i="0" u="none" strike="noStrike" cap="none" dirty="0">
              <a:solidFill>
                <a:srgbClr val="FFFFFF"/>
              </a:solidFill>
              <a:latin typeface="Arial"/>
              <a:ea typeface="Arial"/>
              <a:cs typeface="Arial"/>
            </a:endParaRPr>
          </a:p>
        </p:txBody>
      </p:sp>
      <p:sp>
        <p:nvSpPr>
          <p:cNvPr id="44" name="Google Shape;44;p1"/>
          <p:cNvSpPr txBox="1"/>
          <p:nvPr/>
        </p:nvSpPr>
        <p:spPr>
          <a:xfrm>
            <a:off x="227616" y="2123087"/>
            <a:ext cx="8820712" cy="657384"/>
          </a:xfrm>
          <a:prstGeom prst="rect">
            <a:avLst/>
          </a:prstGeom>
          <a:noFill/>
          <a:ln>
            <a:noFill/>
          </a:ln>
        </p:spPr>
        <p:txBody>
          <a:bodyPr spcFirstLastPara="1" wrap="square" lIns="91425" tIns="45700" rIns="91425" bIns="45700" anchor="t" anchorCtr="0">
            <a:spAutoFit/>
          </a:bodyPr>
          <a:lstStyle/>
          <a:p>
            <a:pPr marL="7620">
              <a:lnSpc>
                <a:spcPct val="101924"/>
              </a:lnSpc>
              <a:buSzPts val="3638"/>
            </a:pPr>
            <a:r>
              <a:rPr lang="ru-RU" sz="3600" b="1">
                <a:solidFill>
                  <a:srgbClr val="FFFFFF"/>
                </a:solidFill>
              </a:rPr>
              <a:t>СОЗДАНИЕ АГРОУСАДЬБЫ</a:t>
            </a:r>
            <a:endParaRPr lang="ru-RU" sz="3600" b="1" i="0" u="none" strike="noStrike" cap="none" dirty="0">
              <a:solidFill>
                <a:srgbClr val="FFFFFF"/>
              </a:solidFill>
              <a:latin typeface="Arial"/>
              <a:ea typeface="Arial"/>
              <a:cs typeface="Arial"/>
            </a:endParaRPr>
          </a:p>
        </p:txBody>
      </p:sp>
      <p:pic>
        <p:nvPicPr>
          <p:cNvPr id="45" name="Google Shape;45;p1"/>
          <p:cNvPicPr preferRelativeResize="0"/>
          <p:nvPr/>
        </p:nvPicPr>
        <p:blipFill rotWithShape="1">
          <a:blip r:embed="rId4">
            <a:alphaModFix/>
          </a:blip>
          <a:srcRect/>
          <a:stretch/>
        </p:blipFill>
        <p:spPr>
          <a:xfrm>
            <a:off x="119336" y="186317"/>
            <a:ext cx="2104735" cy="165850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a:buSzPts val="3600"/>
            </a:pPr>
            <a:r>
              <a:rPr lang="ru-RU" sz="3600" dirty="0"/>
              <a:t>ПОЛЬЗОВАТЕЛЬ И ПРОБЛЕМА</a:t>
            </a:r>
            <a:br>
              <a:rPr lang="ru-RU" sz="3600" dirty="0"/>
            </a:br>
            <a:br>
              <a:rPr lang="ru-RU" sz="3600" dirty="0"/>
            </a:br>
            <a:r>
              <a:rPr lang="ru-RU" sz="2000" dirty="0">
                <a:solidFill>
                  <a:srgbClr val="000000"/>
                </a:solidFill>
                <a:latin typeface="Times New Roman"/>
                <a:cs typeface="Times New Roman"/>
              </a:rPr>
              <a:t>Пользователь: Гости и жители Нижегородской области.</a:t>
            </a:r>
            <a:br>
              <a:rPr lang="ru-RU" sz="2000" dirty="0">
                <a:solidFill>
                  <a:srgbClr val="000000"/>
                </a:solidFill>
                <a:latin typeface="Times New Roman"/>
                <a:cs typeface="Times New Roman"/>
              </a:rPr>
            </a:br>
            <a:r>
              <a:rPr lang="ru-RU" sz="2000" dirty="0">
                <a:solidFill>
                  <a:srgbClr val="000000"/>
                </a:solidFill>
                <a:latin typeface="Times New Roman"/>
                <a:cs typeface="Times New Roman"/>
              </a:rPr>
              <a:t>Проблема: Гости и жители НН хотят иметь возможность отдыхать на природе, где нет городской суеты и шума, питаться свежей и чистой продукцией, а также найти развлечения, которых им не хватает в городе.</a:t>
            </a:r>
            <a:br>
              <a:rPr lang="ru-RU" sz="2000" dirty="0">
                <a:solidFill>
                  <a:srgbClr val="000000"/>
                </a:solidFill>
                <a:latin typeface="Times New Roman"/>
                <a:cs typeface="Times New Roman"/>
              </a:rPr>
            </a:br>
            <a:r>
              <a:rPr lang="ru-RU" sz="2000" dirty="0">
                <a:solidFill>
                  <a:srgbClr val="000000"/>
                </a:solidFill>
                <a:latin typeface="Times New Roman"/>
                <a:cs typeface="Times New Roman"/>
              </a:rPr>
              <a:t> Создание </a:t>
            </a:r>
            <a:r>
              <a:rPr lang="ru-RU" sz="2000" dirty="0" err="1">
                <a:solidFill>
                  <a:srgbClr val="000000"/>
                </a:solidFill>
                <a:latin typeface="Times New Roman"/>
                <a:cs typeface="Times New Roman"/>
              </a:rPr>
              <a:t>агроусадьбы</a:t>
            </a:r>
            <a:r>
              <a:rPr lang="ru-RU" sz="2000" dirty="0">
                <a:solidFill>
                  <a:srgbClr val="000000"/>
                </a:solidFill>
                <a:latin typeface="Times New Roman"/>
                <a:cs typeface="Times New Roman"/>
              </a:rPr>
              <a:t> может решить множество проблем, связанных с ограниченным выбором развлечений, недостатком комфортного размещения, ограниченным доступом к свежим продуктам, а также отсутствием возможности погружения в природу и наслаждения спокойствием. </a:t>
            </a:r>
            <a:r>
              <a:rPr lang="ru-RU" sz="2000" dirty="0" err="1">
                <a:solidFill>
                  <a:srgbClr val="000000"/>
                </a:solidFill>
                <a:latin typeface="Times New Roman"/>
                <a:cs typeface="Times New Roman"/>
              </a:rPr>
              <a:t>Агроусадьбы</a:t>
            </a:r>
            <a:r>
              <a:rPr lang="ru-RU" sz="2000" dirty="0">
                <a:solidFill>
                  <a:srgbClr val="000000"/>
                </a:solidFill>
                <a:latin typeface="Times New Roman"/>
                <a:cs typeface="Times New Roman"/>
              </a:rPr>
              <a:t> предлагают уникальный опыт проживания и участия в сельскохозяйственных занятиях, возможность насладиться уединением в окружении природы. Это может быть привлекательно для туристов, ищущих аутентичный и экологически чистый отдых.</a:t>
            </a:r>
          </a:p>
          <a:p>
            <a:pPr>
              <a:buSzPts val="3600"/>
            </a:pPr>
            <a:endParaRPr lang="ru-RU" sz="2000" dirty="0">
              <a:solidFill>
                <a:srgbClr val="000000"/>
              </a:solidFill>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4"/>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a:buSzPts val="3600"/>
            </a:pPr>
            <a:r>
              <a:rPr lang="ru-RU" sz="3600" dirty="0"/>
              <a:t>КАК УЖЕ РЕШАЕТСЯ ПРОБЛЕМА</a:t>
            </a:r>
          </a:p>
        </p:txBody>
      </p:sp>
      <p:sp>
        <p:nvSpPr>
          <p:cNvPr id="3" name="TextBox 2">
            <a:extLst>
              <a:ext uri="{FF2B5EF4-FFF2-40B4-BE49-F238E27FC236}">
                <a16:creationId xmlns:a16="http://schemas.microsoft.com/office/drawing/2014/main" id="{24D9E69A-0ABC-6775-B691-DAE5C49A49FE}"/>
              </a:ext>
            </a:extLst>
          </p:cNvPr>
          <p:cNvSpPr txBox="1"/>
          <p:nvPr/>
        </p:nvSpPr>
        <p:spPr>
          <a:xfrm>
            <a:off x="472440" y="1493520"/>
            <a:ext cx="1037757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dirty="0">
                <a:latin typeface="Times New Roman"/>
                <a:cs typeface="Times New Roman"/>
              </a:rPr>
              <a:t>Данная проблема уже активно решается. В Нижегородской области создается  все больше и больше мест, где люди могут отдохнуть от города и провести время в гармонии с природой:</a:t>
            </a:r>
          </a:p>
          <a:p>
            <a:r>
              <a:rPr lang="ru-RU" sz="2000" dirty="0">
                <a:latin typeface="Times New Roman"/>
                <a:cs typeface="Times New Roman"/>
              </a:rPr>
              <a:t>1)Загородные отели.</a:t>
            </a:r>
          </a:p>
          <a:p>
            <a:r>
              <a:rPr lang="ru-RU" sz="2000" dirty="0">
                <a:latin typeface="Times New Roman"/>
                <a:cs typeface="Times New Roman"/>
              </a:rPr>
              <a:t>2) Базы отдыха.</a:t>
            </a:r>
          </a:p>
          <a:p>
            <a:r>
              <a:rPr lang="ru-RU" sz="2000" dirty="0">
                <a:latin typeface="Times New Roman"/>
                <a:cs typeface="Times New Roman"/>
              </a:rPr>
              <a:t>3) </a:t>
            </a:r>
            <a:r>
              <a:rPr lang="ru-RU" sz="2000" dirty="0" err="1">
                <a:latin typeface="Times New Roman"/>
                <a:cs typeface="Times New Roman"/>
              </a:rPr>
              <a:t>Агротуристические</a:t>
            </a:r>
            <a:r>
              <a:rPr lang="ru-RU" sz="2000" dirty="0">
                <a:latin typeface="Times New Roman"/>
                <a:cs typeface="Times New Roman"/>
              </a:rPr>
              <a:t> комплексы.</a:t>
            </a:r>
          </a:p>
          <a:p>
            <a:r>
              <a:rPr lang="ru-RU" sz="2000" dirty="0">
                <a:latin typeface="Times New Roman"/>
                <a:cs typeface="Times New Roman"/>
              </a:rPr>
              <a:t>4)Дома для отдыха на природе.</a:t>
            </a:r>
          </a:p>
          <a:p>
            <a:r>
              <a:rPr lang="ru-RU" sz="2000" dirty="0">
                <a:latin typeface="Times New Roman"/>
                <a:cs typeface="Times New Roman"/>
              </a:rPr>
              <a:t>5)Эко-отели.</a:t>
            </a:r>
          </a:p>
          <a:p>
            <a:endParaRPr lang="ru-RU" sz="2000" dirty="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5"/>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РЕШЕНИЕ</a:t>
            </a:r>
            <a:br>
              <a:rPr lang="ru-RU"/>
            </a:br>
            <a:br>
              <a:rPr lang="ru-RU"/>
            </a:br>
            <a:endParaRPr/>
          </a:p>
        </p:txBody>
      </p:sp>
      <p:sp>
        <p:nvSpPr>
          <p:cNvPr id="2" name="TextBox 1">
            <a:extLst>
              <a:ext uri="{FF2B5EF4-FFF2-40B4-BE49-F238E27FC236}">
                <a16:creationId xmlns:a16="http://schemas.microsoft.com/office/drawing/2014/main" id="{718660A2-F340-D874-69FD-4EC80189C073}"/>
              </a:ext>
            </a:extLst>
          </p:cNvPr>
          <p:cNvSpPr txBox="1"/>
          <p:nvPr/>
        </p:nvSpPr>
        <p:spPr>
          <a:xfrm>
            <a:off x="201858" y="887946"/>
            <a:ext cx="10550105"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dirty="0">
                <a:latin typeface="Times New Roman"/>
                <a:cs typeface="Times New Roman"/>
              </a:rPr>
              <a:t>Для решения этой проблемы мы предлагаем создание </a:t>
            </a:r>
            <a:r>
              <a:rPr lang="ru-RU" sz="2000" dirty="0" err="1">
                <a:latin typeface="Times New Roman"/>
                <a:cs typeface="Times New Roman"/>
              </a:rPr>
              <a:t>агроусадьбы</a:t>
            </a:r>
            <a:r>
              <a:rPr lang="ru-RU" sz="2000" dirty="0">
                <a:latin typeface="Times New Roman"/>
                <a:cs typeface="Times New Roman"/>
              </a:rPr>
              <a:t> с большим выбором развлечений:</a:t>
            </a:r>
          </a:p>
          <a:p>
            <a:r>
              <a:rPr lang="ru-RU" sz="2000" dirty="0">
                <a:latin typeface="Times New Roman"/>
                <a:cs typeface="Times New Roman"/>
              </a:rPr>
              <a:t>-Дома из бруса.</a:t>
            </a:r>
          </a:p>
          <a:p>
            <a:r>
              <a:rPr lang="ru-RU" sz="2000" dirty="0">
                <a:latin typeface="Times New Roman"/>
                <a:cs typeface="Times New Roman"/>
              </a:rPr>
              <a:t>-Мини-ферма с коровами, курами, лошадьми, на которой люди смогут покормить животных, а так же поучаствовать в сборе продукции животноводства. Кроме того, есть возможность отправиться на конную прогулку.</a:t>
            </a:r>
          </a:p>
          <a:p>
            <a:r>
              <a:rPr lang="ru-RU" sz="2000" dirty="0">
                <a:latin typeface="Times New Roman"/>
                <a:cs typeface="Times New Roman"/>
              </a:rPr>
              <a:t>-Банный комплекс со спа услугами.</a:t>
            </a:r>
          </a:p>
          <a:p>
            <a:r>
              <a:rPr lang="ru-RU" sz="2000" dirty="0">
                <a:latin typeface="Times New Roman"/>
                <a:cs typeface="Times New Roman"/>
              </a:rPr>
              <a:t>-Небольшая сыроварня. Посетители сами могут поучаствовать в мастер-классах по приготовлению домашнего сыра.</a:t>
            </a:r>
            <a:endParaRPr lang="ru-RU"/>
          </a:p>
          <a:p>
            <a:r>
              <a:rPr lang="ru-RU" sz="2000" dirty="0">
                <a:latin typeface="Times New Roman"/>
                <a:cs typeface="Times New Roman"/>
              </a:rPr>
              <a:t>Кроме того, посетители могут приобрести свежие продукты домашнего происхождения, которые будут производиться на нашей территории.</a:t>
            </a:r>
          </a:p>
        </p:txBody>
      </p:sp>
      <p:pic>
        <p:nvPicPr>
          <p:cNvPr id="3" name="Рисунок 2" descr="Изображение выглядит как на открытом воздухе, небо, растение, имущество&#10;&#10;Автоматически созданное описание">
            <a:extLst>
              <a:ext uri="{FF2B5EF4-FFF2-40B4-BE49-F238E27FC236}">
                <a16:creationId xmlns:a16="http://schemas.microsoft.com/office/drawing/2014/main" id="{6F92C553-8A86-F7EA-1519-4FC626472F61}"/>
              </a:ext>
            </a:extLst>
          </p:cNvPr>
          <p:cNvPicPr>
            <a:picLocks noChangeAspect="1"/>
          </p:cNvPicPr>
          <p:nvPr/>
        </p:nvPicPr>
        <p:blipFill>
          <a:blip r:embed="rId3"/>
          <a:stretch>
            <a:fillRect/>
          </a:stretch>
        </p:blipFill>
        <p:spPr>
          <a:xfrm>
            <a:off x="7916174" y="4527240"/>
            <a:ext cx="3577086" cy="2016085"/>
          </a:xfrm>
          <a:prstGeom prst="rect">
            <a:avLst/>
          </a:prstGeom>
        </p:spPr>
      </p:pic>
      <p:pic>
        <p:nvPicPr>
          <p:cNvPr id="4" name="Рисунок 3" descr="Изображение выглядит как на открытом воздухе, небо, крупный рогатый скот, трава&#10;&#10;Автоматически созданное описание">
            <a:extLst>
              <a:ext uri="{FF2B5EF4-FFF2-40B4-BE49-F238E27FC236}">
                <a16:creationId xmlns:a16="http://schemas.microsoft.com/office/drawing/2014/main" id="{4202FC28-6A73-E8E6-80D6-9A3699967E3F}"/>
              </a:ext>
            </a:extLst>
          </p:cNvPr>
          <p:cNvPicPr>
            <a:picLocks noChangeAspect="1"/>
          </p:cNvPicPr>
          <p:nvPr/>
        </p:nvPicPr>
        <p:blipFill rotWithShape="1">
          <a:blip r:embed="rId4"/>
          <a:srcRect t="21053" r="7177" b="1435"/>
          <a:stretch/>
        </p:blipFill>
        <p:spPr>
          <a:xfrm>
            <a:off x="5103962" y="4363528"/>
            <a:ext cx="2631059" cy="2185362"/>
          </a:xfrm>
          <a:prstGeom prst="rect">
            <a:avLst/>
          </a:prstGeom>
        </p:spPr>
      </p:pic>
      <p:pic>
        <p:nvPicPr>
          <p:cNvPr id="5" name="Рисунок 4" descr="Изображение выглядит как сыр, молочные продукты, сыроварение, Овечий сыр&#10;&#10;Автоматически созданное описание">
            <a:extLst>
              <a:ext uri="{FF2B5EF4-FFF2-40B4-BE49-F238E27FC236}">
                <a16:creationId xmlns:a16="http://schemas.microsoft.com/office/drawing/2014/main" id="{A3FEC52E-588D-624D-BA96-19044DCD209A}"/>
              </a:ext>
            </a:extLst>
          </p:cNvPr>
          <p:cNvPicPr>
            <a:picLocks noChangeAspect="1"/>
          </p:cNvPicPr>
          <p:nvPr/>
        </p:nvPicPr>
        <p:blipFill>
          <a:blip r:embed="rId5"/>
          <a:stretch>
            <a:fillRect/>
          </a:stretch>
        </p:blipFill>
        <p:spPr>
          <a:xfrm>
            <a:off x="2480993" y="4630770"/>
            <a:ext cx="2542995" cy="1912188"/>
          </a:xfrm>
          <a:prstGeom prst="rect">
            <a:avLst/>
          </a:prstGeom>
        </p:spPr>
      </p:pic>
      <p:pic>
        <p:nvPicPr>
          <p:cNvPr id="6" name="Рисунок 5" descr="Изображение выглядит как в помещении, пиломатериалы, паркет, потолок&#10;&#10;Автоматически созданное описание">
            <a:extLst>
              <a:ext uri="{FF2B5EF4-FFF2-40B4-BE49-F238E27FC236}">
                <a16:creationId xmlns:a16="http://schemas.microsoft.com/office/drawing/2014/main" id="{C247DFFF-BD6E-0ED9-A25B-9788663FDE5F}"/>
              </a:ext>
            </a:extLst>
          </p:cNvPr>
          <p:cNvPicPr>
            <a:picLocks noChangeAspect="1"/>
          </p:cNvPicPr>
          <p:nvPr/>
        </p:nvPicPr>
        <p:blipFill>
          <a:blip r:embed="rId6"/>
          <a:stretch>
            <a:fillRect/>
          </a:stretch>
        </p:blipFill>
        <p:spPr>
          <a:xfrm>
            <a:off x="-431321" y="4602220"/>
            <a:ext cx="2760453" cy="18403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6"/>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РЫНОК</a:t>
            </a:r>
            <a:br>
              <a:rPr lang="ru-RU"/>
            </a:br>
            <a:br>
              <a:rPr lang="ru-RU"/>
            </a:br>
            <a:endParaRPr/>
          </a:p>
        </p:txBody>
      </p:sp>
      <p:pic>
        <p:nvPicPr>
          <p:cNvPr id="2" name="Рисунок 1" descr="Изображение выглядит как текст, снимок экрана, круг, диаграмма&#10;&#10;Автоматически созданное описание">
            <a:extLst>
              <a:ext uri="{FF2B5EF4-FFF2-40B4-BE49-F238E27FC236}">
                <a16:creationId xmlns:a16="http://schemas.microsoft.com/office/drawing/2014/main" id="{DF17D4CC-3791-DFD9-AEFB-9EDC37E99E08}"/>
              </a:ext>
            </a:extLst>
          </p:cNvPr>
          <p:cNvPicPr>
            <a:picLocks noChangeAspect="1"/>
          </p:cNvPicPr>
          <p:nvPr/>
        </p:nvPicPr>
        <p:blipFill rotWithShape="1">
          <a:blip r:embed="rId3"/>
          <a:srcRect l="31782" t="22535" r="27929" b="7606"/>
          <a:stretch/>
        </p:blipFill>
        <p:spPr>
          <a:xfrm>
            <a:off x="5673305" y="443362"/>
            <a:ext cx="5807311" cy="5739843"/>
          </a:xfrm>
          <a:prstGeom prst="rect">
            <a:avLst/>
          </a:prstGeom>
        </p:spPr>
      </p:pic>
      <p:sp>
        <p:nvSpPr>
          <p:cNvPr id="3" name="TextBox 2">
            <a:extLst>
              <a:ext uri="{FF2B5EF4-FFF2-40B4-BE49-F238E27FC236}">
                <a16:creationId xmlns:a16="http://schemas.microsoft.com/office/drawing/2014/main" id="{75B9E2D5-6D8E-8FB9-BA3D-192DC8527FDB}"/>
              </a:ext>
            </a:extLst>
          </p:cNvPr>
          <p:cNvSpPr txBox="1"/>
          <p:nvPr/>
        </p:nvSpPr>
        <p:spPr>
          <a:xfrm>
            <a:off x="73900" y="1092679"/>
            <a:ext cx="537425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dirty="0">
                <a:latin typeface="Times New Roman"/>
                <a:cs typeface="Times New Roman"/>
              </a:rPr>
              <a:t>ТАМ- количество баз отдыха в РФ: более 20 000.</a:t>
            </a:r>
          </a:p>
          <a:p>
            <a:r>
              <a:rPr lang="ru-RU" sz="2000" dirty="0">
                <a:latin typeface="Times New Roman"/>
                <a:cs typeface="Times New Roman"/>
              </a:rPr>
              <a:t>САМ- количество баз отдыха в Нижегородской области примерно 200.</a:t>
            </a:r>
            <a:br>
              <a:rPr lang="ru-RU" sz="2000" dirty="0">
                <a:latin typeface="Times New Roman"/>
                <a:cs typeface="Times New Roman"/>
              </a:rPr>
            </a:br>
            <a:r>
              <a:rPr lang="ru-RU" sz="2000" dirty="0">
                <a:latin typeface="Times New Roman"/>
                <a:cs typeface="Times New Roman"/>
              </a:rPr>
              <a:t>СОМ- количество </a:t>
            </a:r>
            <a:r>
              <a:rPr lang="ru-RU" sz="2000" dirty="0" err="1">
                <a:latin typeface="Times New Roman"/>
                <a:cs typeface="Times New Roman"/>
              </a:rPr>
              <a:t>агроусадеб</a:t>
            </a:r>
            <a:r>
              <a:rPr lang="ru-RU" sz="2000" dirty="0">
                <a:latin typeface="Times New Roman"/>
                <a:cs typeface="Times New Roman"/>
              </a:rPr>
              <a:t> в Нижегородской области: 11. </a:t>
            </a:r>
          </a:p>
          <a:p>
            <a:pPr algn="l"/>
            <a:endParaRPr lang="ru-RU" sz="2000" dirty="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29dfee84517_0_0"/>
          <p:cNvSpPr txBox="1">
            <a:spLocks noGrp="1"/>
          </p:cNvSpPr>
          <p:nvPr>
            <p:ph type="title"/>
          </p:nvPr>
        </p:nvSpPr>
        <p:spPr>
          <a:xfrm>
            <a:off x="202173" y="318641"/>
            <a:ext cx="10515000" cy="800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sz="3600" dirty="0"/>
              <a:t>БИЗНЕС МОДЕЛЬ</a:t>
            </a:r>
            <a:br>
              <a:rPr lang="ru-RU" sz="3600" dirty="0"/>
            </a:br>
            <a:endParaRPr lang="ru-RU" sz="1600">
              <a:solidFill>
                <a:schemeClr val="dk1"/>
              </a:solidFill>
            </a:endParaRPr>
          </a:p>
        </p:txBody>
      </p:sp>
      <p:sp>
        <p:nvSpPr>
          <p:cNvPr id="77" name="Google Shape;77;g29dfee84517_0_0"/>
          <p:cNvSpPr txBox="1"/>
          <p:nvPr/>
        </p:nvSpPr>
        <p:spPr>
          <a:xfrm>
            <a:off x="743415" y="2804532"/>
            <a:ext cx="1070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2EC71DE2-07C2-E3BF-AA9A-F8B7BDD18905}"/>
              </a:ext>
            </a:extLst>
          </p:cNvPr>
          <p:cNvSpPr txBox="1"/>
          <p:nvPr/>
        </p:nvSpPr>
        <p:spPr>
          <a:xfrm>
            <a:off x="196682" y="1004690"/>
            <a:ext cx="1092391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dirty="0">
                <a:latin typeface="Times New Roman"/>
              </a:rPr>
              <a:t>Обеспечение прибыльности может осуществляться через несколько основных способов:</a:t>
            </a:r>
          </a:p>
          <a:p>
            <a:pPr marL="457200" indent="-457200">
              <a:buAutoNum type="arabicPeriod"/>
            </a:pPr>
            <a:r>
              <a:rPr lang="ru-RU" sz="2000" dirty="0">
                <a:latin typeface="Times New Roman"/>
              </a:rPr>
              <a:t>Разнообразие продукции, которую посетители могут приобрести.</a:t>
            </a:r>
          </a:p>
          <a:p>
            <a:pPr marL="457200" indent="-457200">
              <a:buAutoNum type="arabicPeriod"/>
            </a:pPr>
            <a:r>
              <a:rPr lang="ru-RU" sz="2000" dirty="0">
                <a:latin typeface="Times New Roman"/>
              </a:rPr>
              <a:t>Гостиничное обслуживание.</a:t>
            </a:r>
          </a:p>
          <a:p>
            <a:pPr marL="457200" indent="-457200">
              <a:buAutoNum type="arabicPeriod"/>
            </a:pPr>
            <a:r>
              <a:rPr lang="ru-RU" sz="2000" dirty="0" err="1">
                <a:latin typeface="Times New Roman"/>
              </a:rPr>
              <a:t>Допольнительные</a:t>
            </a:r>
            <a:r>
              <a:rPr lang="ru-RU" sz="2000" dirty="0">
                <a:latin typeface="Times New Roman"/>
              </a:rPr>
              <a:t> услуги: мастер-классы, катание на лошадях, услуги банного комплекса и др.</a:t>
            </a:r>
          </a:p>
          <a:p>
            <a:pPr marL="457200" indent="-457200">
              <a:buAutoNum type="arabicPeriod"/>
            </a:pPr>
            <a:endParaRPr lang="ru-RU" sz="2000" dirty="0">
              <a:latin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g29dfee8460b_0_1"/>
          <p:cNvSpPr txBox="1">
            <a:spLocks noGrp="1"/>
          </p:cNvSpPr>
          <p:nvPr>
            <p:ph type="title"/>
          </p:nvPr>
        </p:nvSpPr>
        <p:spPr>
          <a:xfrm>
            <a:off x="377598" y="350941"/>
            <a:ext cx="10515000" cy="800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a:t>АНАЛИЗ КОНКУРЕНТОВ</a:t>
            </a:r>
            <a:endParaRPr/>
          </a:p>
        </p:txBody>
      </p:sp>
      <p:graphicFrame>
        <p:nvGraphicFramePr>
          <p:cNvPr id="3" name="Таблица 2">
            <a:extLst>
              <a:ext uri="{FF2B5EF4-FFF2-40B4-BE49-F238E27FC236}">
                <a16:creationId xmlns:a16="http://schemas.microsoft.com/office/drawing/2014/main" id="{B17BFE96-83F0-FA0A-8755-9EF19859F33E}"/>
              </a:ext>
            </a:extLst>
          </p:cNvPr>
          <p:cNvGraphicFramePr>
            <a:graphicFrameLocks noGrp="1"/>
          </p:cNvGraphicFramePr>
          <p:nvPr>
            <p:extLst>
              <p:ext uri="{D42A27DB-BD31-4B8C-83A1-F6EECF244321}">
                <p14:modId xmlns:p14="http://schemas.microsoft.com/office/powerpoint/2010/main" val="876696580"/>
              </p:ext>
            </p:extLst>
          </p:nvPr>
        </p:nvGraphicFramePr>
        <p:xfrm>
          <a:off x="503207" y="1020792"/>
          <a:ext cx="10408966" cy="4634327"/>
        </p:xfrm>
        <a:graphic>
          <a:graphicData uri="http://schemas.openxmlformats.org/drawingml/2006/table">
            <a:tbl>
              <a:tblPr firstRow="1" bandRow="1">
                <a:tableStyleId>{0CB60DEF-E4D2-4328-9374-F8487588C77A}</a:tableStyleId>
              </a:tblPr>
              <a:tblGrid>
                <a:gridCol w="2602241">
                  <a:extLst>
                    <a:ext uri="{9D8B030D-6E8A-4147-A177-3AD203B41FA5}">
                      <a16:colId xmlns:a16="http://schemas.microsoft.com/office/drawing/2014/main" val="4110525431"/>
                    </a:ext>
                  </a:extLst>
                </a:gridCol>
                <a:gridCol w="2667000">
                  <a:extLst>
                    <a:ext uri="{9D8B030D-6E8A-4147-A177-3AD203B41FA5}">
                      <a16:colId xmlns:a16="http://schemas.microsoft.com/office/drawing/2014/main" val="1501786923"/>
                    </a:ext>
                  </a:extLst>
                </a:gridCol>
                <a:gridCol w="2537484">
                  <a:extLst>
                    <a:ext uri="{9D8B030D-6E8A-4147-A177-3AD203B41FA5}">
                      <a16:colId xmlns:a16="http://schemas.microsoft.com/office/drawing/2014/main" val="4249087088"/>
                    </a:ext>
                  </a:extLst>
                </a:gridCol>
                <a:gridCol w="2602241">
                  <a:extLst>
                    <a:ext uri="{9D8B030D-6E8A-4147-A177-3AD203B41FA5}">
                      <a16:colId xmlns:a16="http://schemas.microsoft.com/office/drawing/2014/main" val="955360591"/>
                    </a:ext>
                  </a:extLst>
                </a:gridCol>
              </a:tblGrid>
              <a:tr h="462771">
                <a:tc>
                  <a:txBody>
                    <a:bodyPr/>
                    <a:lstStyle/>
                    <a:p>
                      <a:pPr lvl="0">
                        <a:buNone/>
                      </a:pPr>
                      <a:r>
                        <a:rPr lang="ru-RU" dirty="0"/>
                        <a:t>          Свойства</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ru-RU" dirty="0"/>
                        <a:t>          Наша компания</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ru-RU" dirty="0"/>
                        <a:t>Фермерское хоз-во "</a:t>
                      </a:r>
                      <a:r>
                        <a:rPr lang="ru-RU" err="1"/>
                        <a:t>Курцево</a:t>
                      </a:r>
                      <a:r>
                        <a:rPr lang="ru-RU" dirty="0"/>
                        <a:t>"</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ru-RU" dirty="0"/>
                        <a:t>Эко-ферма "Ивановское"</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extLst>
                  <a:ext uri="{0D108BD9-81ED-4DB2-BD59-A6C34878D82A}">
                    <a16:rowId xmlns:a16="http://schemas.microsoft.com/office/drawing/2014/main" val="4143099301"/>
                  </a:ext>
                </a:extLst>
              </a:tr>
              <a:tr h="544436">
                <a:tc>
                  <a:txBody>
                    <a:bodyPr/>
                    <a:lstStyle/>
                    <a:p>
                      <a:r>
                        <a:rPr lang="ru-RU" dirty="0"/>
                        <a:t>Размещение и проживание</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ru-RU" sz="1800" b="1" i="0" u="none" strike="noStrike" noProof="0" dirty="0">
                          <a:solidFill>
                            <a:srgbClr val="000000"/>
                          </a:solidFill>
                          <a:latin typeface="Gilroy"/>
                        </a:rPr>
                        <a:t>                  ✔</a:t>
                      </a:r>
                      <a:endParaRPr lang="ru-RU"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extLst>
                  <a:ext uri="{0D108BD9-81ED-4DB2-BD59-A6C34878D82A}">
                    <a16:rowId xmlns:a16="http://schemas.microsoft.com/office/drawing/2014/main" val="3054444223"/>
                  </a:ext>
                </a:extLst>
              </a:tr>
              <a:tr h="544436">
                <a:tc>
                  <a:txBody>
                    <a:bodyPr/>
                    <a:lstStyle/>
                    <a:p>
                      <a:r>
                        <a:rPr lang="ru-RU" dirty="0"/>
                        <a:t>Производство продукции животного происхождения</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ru-RU" sz="1800" b="1" i="0" u="none" strike="noStrike" noProof="0" dirty="0">
                          <a:solidFill>
                            <a:srgbClr val="000000"/>
                          </a:solidFill>
                          <a:latin typeface="Gilroy"/>
                        </a:rPr>
                        <a:t>                  ✔</a:t>
                      </a:r>
                      <a:endParaRPr lang="ru-RU"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1" i="0" u="none" strike="noStrike" noProof="0" dirty="0">
                          <a:solidFill>
                            <a:srgbClr val="000000"/>
                          </a:solidFill>
                        </a:rPr>
                        <a:t>✔</a:t>
                      </a:r>
                      <a:endParaRPr lang="ru-RU" sz="1800" b="0" i="0" u="none" strike="noStrike" noProof="0" dirty="0">
                        <a:solidFill>
                          <a:srgbClr val="000000"/>
                        </a:solidFill>
                      </a:endParaRPr>
                    </a:p>
                    <a:p>
                      <a:pPr lvl="0">
                        <a:buNone/>
                      </a:pPr>
                      <a:endParaRPr lang="ru-RU"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extLst>
                  <a:ext uri="{0D108BD9-81ED-4DB2-BD59-A6C34878D82A}">
                    <a16:rowId xmlns:a16="http://schemas.microsoft.com/office/drawing/2014/main" val="3057864697"/>
                  </a:ext>
                </a:extLst>
              </a:tr>
              <a:tr h="544436">
                <a:tc>
                  <a:txBody>
                    <a:bodyPr/>
                    <a:lstStyle/>
                    <a:p>
                      <a:r>
                        <a:rPr lang="ru-RU" dirty="0"/>
                        <a:t>Участие в мастер-классах</a:t>
                      </a: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dirty="0">
                          <a:solidFill>
                            <a:srgbClr val="000000"/>
                          </a:solidFill>
                        </a:rPr>
                        <a:t>                  </a:t>
                      </a:r>
                      <a:r>
                        <a:rPr lang="ru-RU" sz="1800" b="1" i="0" u="none" strike="noStrike" noProof="0" dirty="0">
                          <a:solidFill>
                            <a:srgbClr val="000000"/>
                          </a:solidFill>
                          <a:latin typeface="Gilroy"/>
                        </a:rPr>
                        <a:t>✔</a:t>
                      </a: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7096339"/>
                  </a:ext>
                </a:extLst>
              </a:tr>
              <a:tr h="653323">
                <a:tc>
                  <a:txBody>
                    <a:bodyPr/>
                    <a:lstStyle/>
                    <a:p>
                      <a:pPr lvl="0">
                        <a:buNone/>
                      </a:pPr>
                      <a:r>
                        <a:rPr lang="ru-RU" dirty="0"/>
                        <a:t>Возможность участия в сборе продуктов жив. происхождения</a:t>
                      </a: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dirty="0">
                          <a:solidFill>
                            <a:srgbClr val="000000"/>
                          </a:solidFill>
                        </a:rPr>
                        <a:t>                  </a:t>
                      </a:r>
                      <a:r>
                        <a:rPr lang="ru-RU" sz="1800" b="1" i="0" u="none" strike="noStrike" noProof="0" dirty="0">
                          <a:solidFill>
                            <a:srgbClr val="000000"/>
                          </a:solidFill>
                          <a:latin typeface="Gilroy"/>
                        </a:rPr>
                        <a:t>✔</a:t>
                      </a: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0236956"/>
                  </a:ext>
                </a:extLst>
              </a:tr>
              <a:tr h="544436">
                <a:tc>
                  <a:txBody>
                    <a:bodyPr/>
                    <a:lstStyle/>
                    <a:p>
                      <a:pPr lvl="0">
                        <a:buNone/>
                      </a:pPr>
                      <a:r>
                        <a:rPr lang="ru-RU" dirty="0"/>
                        <a:t>Банный комплекс</a:t>
                      </a: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dirty="0">
                          <a:solidFill>
                            <a:srgbClr val="000000"/>
                          </a:solidFill>
                        </a:rPr>
                        <a:t>                  </a:t>
                      </a:r>
                      <a:r>
                        <a:rPr lang="ru-RU" sz="1800" b="1" i="0" u="none" strike="noStrike" noProof="0" dirty="0">
                          <a:solidFill>
                            <a:srgbClr val="000000"/>
                          </a:solidFill>
                          <a:latin typeface="Gilroy"/>
                        </a:rPr>
                        <a:t>✔</a:t>
                      </a: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rPr>
                        <a:t>                  </a:t>
                      </a:r>
                      <a:r>
                        <a:rPr lang="ru-RU" sz="1800" b="0" i="0" u="none" strike="noStrike" noProof="0" dirty="0">
                          <a:solidFill>
                            <a:srgbClr val="000000"/>
                          </a:solidFill>
                        </a:rPr>
                        <a:t>❌</a:t>
                      </a:r>
                      <a:r>
                        <a:rPr lang="ru-RU" sz="1800" b="1" i="0" u="none" strike="noStrike" noProof="0" dirty="0">
                          <a:solidFill>
                            <a:srgbClr val="000000"/>
                          </a:solidFill>
                          <a:latin typeface="Gilroy"/>
                        </a:rPr>
                        <a:t>     </a:t>
                      </a:r>
                      <a:endParaRPr lang="ru-RU" sz="1800" b="0" i="0" u="none" strike="noStrike" noProof="0" dirty="0">
                        <a:solidFill>
                          <a:srgbClr val="000000"/>
                        </a:solidFill>
                        <a:latin typeface="Gilroy"/>
                      </a:endParaRP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753927"/>
                  </a:ext>
                </a:extLst>
              </a:tr>
              <a:tr h="544436">
                <a:tc>
                  <a:txBody>
                    <a:bodyPr/>
                    <a:lstStyle/>
                    <a:p>
                      <a:pPr lvl="0">
                        <a:buNone/>
                      </a:pPr>
                      <a:r>
                        <a:rPr lang="ru-RU" dirty="0"/>
                        <a:t>Конный спорт</a:t>
                      </a: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1" i="0" u="none" strike="noStrike" noProof="0" dirty="0">
                          <a:solidFill>
                            <a:srgbClr val="000000"/>
                          </a:solidFill>
                        </a:rPr>
                        <a:t>✔</a:t>
                      </a:r>
                      <a:endParaRPr lang="ru-RU" sz="1800" b="0" i="0" u="none" strike="noStrike" noProof="0" dirty="0">
                        <a:solidFill>
                          <a:srgbClr val="000000"/>
                        </a:solidFill>
                      </a:endParaRPr>
                    </a:p>
                    <a:p>
                      <a:pPr lvl="0">
                        <a:buNone/>
                      </a:pP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1" i="0" u="none" strike="noStrike" noProof="0" dirty="0">
                          <a:solidFill>
                            <a:srgbClr val="000000"/>
                          </a:solidFill>
                        </a:rPr>
                        <a:t>✔</a:t>
                      </a:r>
                      <a:endParaRPr lang="ru-RU" sz="1800" b="0" i="0" u="none" strike="noStrike" noProof="0" dirty="0">
                        <a:solidFill>
                          <a:srgbClr val="000000"/>
                        </a:solidFill>
                      </a:endParaRPr>
                    </a:p>
                    <a:p>
                      <a:pPr lvl="0">
                        <a:buNone/>
                      </a:pP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ru-RU" sz="1800" b="1" i="0" u="none" strike="noStrike" noProof="0" dirty="0">
                          <a:solidFill>
                            <a:srgbClr val="000000"/>
                          </a:solidFill>
                          <a:latin typeface="Gilroy"/>
                        </a:rPr>
                        <a:t>                  </a:t>
                      </a:r>
                      <a:r>
                        <a:rPr lang="ru-RU" sz="1800" b="0" i="0" u="none" strike="noStrike" noProof="0" dirty="0">
                          <a:solidFill>
                            <a:srgbClr val="000000"/>
                          </a:solidFill>
                        </a:rPr>
                        <a:t>❌</a:t>
                      </a:r>
                      <a:endParaRPr lang="ru-RU" sz="1800" b="0" i="0" u="none" strike="noStrike" noProof="0" dirty="0">
                        <a:solidFill>
                          <a:srgbClr val="000000"/>
                        </a:solidFill>
                        <a:latin typeface="Gilroy"/>
                      </a:endParaRPr>
                    </a:p>
                    <a:p>
                      <a:pPr lvl="0">
                        <a:buNone/>
                      </a:pPr>
                      <a:endParaRPr lang="ru-RU" dirty="0"/>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5548451"/>
                  </a:ext>
                </a:extLst>
              </a:tr>
              <a:tr h="544436">
                <a:tc>
                  <a:txBody>
                    <a:bodyPr/>
                    <a:lstStyle/>
                    <a:p>
                      <a:pPr lvl="0">
                        <a:buNone/>
                      </a:pPr>
                      <a:r>
                        <a:rPr lang="ru-RU" dirty="0"/>
                        <a:t>Разнообразие животных на ферме</a:t>
                      </a: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dirty="0">
                          <a:solidFill>
                            <a:srgbClr val="000000"/>
                          </a:solidFill>
                          <a:latin typeface="Gilroy"/>
                        </a:rPr>
                        <a:t>                 </a:t>
                      </a:r>
                      <a:r>
                        <a:rPr lang="ru-RU" sz="1800" b="0" i="0" u="none" strike="noStrike" noProof="0" dirty="0">
                          <a:solidFill>
                            <a:srgbClr val="000000"/>
                          </a:solidFill>
                          <a:latin typeface="Gilroy"/>
                        </a:rPr>
                        <a:t>❌</a:t>
                      </a:r>
                      <a:endParaRPr lang="ru-RU" dirty="0"/>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dirty="0">
                          <a:solidFill>
                            <a:srgbClr val="000000"/>
                          </a:solidFill>
                          <a:latin typeface="Gilroy"/>
                        </a:rPr>
                        <a:t>                  </a:t>
                      </a:r>
                      <a:r>
                        <a:rPr lang="ru-RU" sz="1800" b="1" i="0" u="none" strike="noStrike" noProof="0" dirty="0">
                          <a:solidFill>
                            <a:srgbClr val="000000"/>
                          </a:solidFill>
                        </a:rPr>
                        <a:t>✔</a:t>
                      </a:r>
                      <a:endParaRPr lang="ru-RU" sz="1800" b="0" i="0" u="none" strike="noStrike" noProof="0" dirty="0">
                        <a:solidFill>
                          <a:srgbClr val="000000"/>
                        </a:solidFill>
                      </a:endParaRP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buNone/>
                      </a:pPr>
                      <a:r>
                        <a:rPr lang="ru-RU" sz="1800" b="1" i="0" u="none" strike="noStrike" noProof="0">
                          <a:solidFill>
                            <a:srgbClr val="000000"/>
                          </a:solidFill>
                          <a:latin typeface="Gilroy"/>
                        </a:rPr>
                        <a:t>                   ✔</a:t>
                      </a:r>
                      <a:endParaRPr lang="ru-RU"/>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849614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7"/>
          <p:cNvSpPr txBox="1">
            <a:spLocks noGrp="1"/>
          </p:cNvSpPr>
          <p:nvPr>
            <p:ph type="title"/>
          </p:nvPr>
        </p:nvSpPr>
        <p:spPr>
          <a:xfrm>
            <a:off x="202173" y="318641"/>
            <a:ext cx="10514926" cy="7999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3600"/>
              <a:buFont typeface="Arial"/>
              <a:buNone/>
            </a:pPr>
            <a:r>
              <a:rPr lang="ru-RU"/>
              <a:t>КОМАНДА</a:t>
            </a:r>
            <a:br>
              <a:rPr lang="ru-RU"/>
            </a:br>
            <a:br>
              <a:rPr lang="ru-RU"/>
            </a:br>
            <a:endParaRPr sz="4038"/>
          </a:p>
        </p:txBody>
      </p:sp>
      <p:sp>
        <p:nvSpPr>
          <p:cNvPr id="108" name="Google Shape;108;p7"/>
          <p:cNvSpPr txBox="1"/>
          <p:nvPr/>
        </p:nvSpPr>
        <p:spPr>
          <a:xfrm>
            <a:off x="1936600" y="1754450"/>
            <a:ext cx="10292700" cy="430857"/>
          </a:xfrm>
          <a:prstGeom prst="rect">
            <a:avLst/>
          </a:prstGeom>
          <a:noFill/>
          <a:ln>
            <a:noFill/>
          </a:ln>
        </p:spPr>
        <p:txBody>
          <a:bodyPr spcFirstLastPara="1" wrap="square" lIns="91425" tIns="91425" rIns="91425" bIns="91425" anchor="t" anchorCtr="0">
            <a:spAutoFit/>
          </a:bodyPr>
          <a:lstStyle/>
          <a:p>
            <a:endParaRPr lang="ru-RU" sz="1600" dirty="0"/>
          </a:p>
        </p:txBody>
      </p:sp>
      <p:pic>
        <p:nvPicPr>
          <p:cNvPr id="2" name="Рисунок 1" descr="Изображение выглядит как текст, Человеческое лицо, снимок экрана, человек&#10;&#10;Автоматически созданное описание">
            <a:extLst>
              <a:ext uri="{FF2B5EF4-FFF2-40B4-BE49-F238E27FC236}">
                <a16:creationId xmlns:a16="http://schemas.microsoft.com/office/drawing/2014/main" id="{13067C63-7F36-6E31-B496-D281E0E69BE1}"/>
              </a:ext>
            </a:extLst>
          </p:cNvPr>
          <p:cNvPicPr>
            <a:picLocks noChangeAspect="1"/>
          </p:cNvPicPr>
          <p:nvPr/>
        </p:nvPicPr>
        <p:blipFill rotWithShape="1">
          <a:blip r:embed="rId3"/>
          <a:srcRect l="4481" t="10714" r="41469" b="5612"/>
          <a:stretch/>
        </p:blipFill>
        <p:spPr>
          <a:xfrm>
            <a:off x="205885" y="886733"/>
            <a:ext cx="7694359" cy="55325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55" name="Google Shape;255;p17"/>
          <p:cNvSpPr/>
          <p:nvPr/>
        </p:nvSpPr>
        <p:spPr>
          <a:xfrm>
            <a:off x="11731625" y="5229200"/>
            <a:ext cx="488950" cy="1652614"/>
          </a:xfrm>
          <a:prstGeom prst="rect">
            <a:avLst/>
          </a:prstGeom>
          <a:blipFill rotWithShape="1">
            <a:blip r:embed="rId3">
              <a:alphaModFix/>
            </a:blip>
            <a:stretch>
              <a:fillRect/>
            </a:stretch>
          </a:blip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E5E5E"/>
              </a:solidFill>
              <a:latin typeface="Arial"/>
              <a:ea typeface="Arial"/>
              <a:cs typeface="Arial"/>
              <a:sym typeface="Arial"/>
            </a:endParaRPr>
          </a:p>
        </p:txBody>
      </p:sp>
      <p:sp>
        <p:nvSpPr>
          <p:cNvPr id="256" name="Google Shape;256;p17"/>
          <p:cNvSpPr txBox="1"/>
          <p:nvPr/>
        </p:nvSpPr>
        <p:spPr>
          <a:xfrm>
            <a:off x="316349" y="1169960"/>
            <a:ext cx="6844042" cy="4529333"/>
          </a:xfrm>
          <a:prstGeom prst="rect">
            <a:avLst/>
          </a:prstGeom>
          <a:noFill/>
          <a:ln>
            <a:noFill/>
          </a:ln>
        </p:spPr>
        <p:txBody>
          <a:bodyPr spcFirstLastPara="1" wrap="square" lIns="45700" tIns="45700" rIns="45700" bIns="45700" anchor="ctr" anchorCtr="0">
            <a:normAutofit/>
          </a:bodyPr>
          <a:lstStyle/>
          <a:p>
            <a:pPr>
              <a:buSzPts val="6900"/>
            </a:pPr>
            <a:r>
              <a:rPr lang="ru-RU" sz="6900" b="1" i="1" u="none" strike="noStrike" cap="none" dirty="0">
                <a:solidFill>
                  <a:srgbClr val="8F00FF"/>
                </a:solidFill>
                <a:latin typeface="Arial"/>
                <a:ea typeface="Arial"/>
                <a:cs typeface="Arial"/>
                <a:sym typeface="Arial"/>
              </a:rPr>
              <a:t>СПАСИБО</a:t>
            </a:r>
            <a:r>
              <a:rPr lang="ru-RU" sz="6900" b="1" i="1" dirty="0">
                <a:solidFill>
                  <a:srgbClr val="8F00FF"/>
                </a:solidFill>
              </a:rPr>
              <a:t> ЗА ВНИМАНИЕ!</a:t>
            </a:r>
            <a:endParaRPr lang="ru-RU" sz="1800" b="1" u="none" strike="noStrike" cap="none" dirty="0">
              <a:latin typeface="Arial"/>
              <a:ea typeface="Arial"/>
              <a:cs typeface="Arial"/>
            </a:endParaRPr>
          </a:p>
        </p:txBody>
      </p:sp>
      <p:pic>
        <p:nvPicPr>
          <p:cNvPr id="2" name="Рисунок 1" descr="Изображение выглядит как радуга, трава, на открытом воздухе, небо&#10;&#10;Автоматически созданное описание">
            <a:extLst>
              <a:ext uri="{FF2B5EF4-FFF2-40B4-BE49-F238E27FC236}">
                <a16:creationId xmlns:a16="http://schemas.microsoft.com/office/drawing/2014/main" id="{ECA9AD2D-4844-68B2-D5D9-BF892A84706A}"/>
              </a:ext>
            </a:extLst>
          </p:cNvPr>
          <p:cNvPicPr>
            <a:picLocks noChangeAspect="1"/>
          </p:cNvPicPr>
          <p:nvPr/>
        </p:nvPicPr>
        <p:blipFill>
          <a:blip r:embed="rId4"/>
          <a:stretch>
            <a:fillRect/>
          </a:stretch>
        </p:blipFill>
        <p:spPr>
          <a:xfrm>
            <a:off x="7155978" y="-2082129"/>
            <a:ext cx="5042843" cy="8974347"/>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9</Slides>
  <Notes>9</Notes>
  <HiddenSlides>0</HiddenSlide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Презентация PowerPoint</vt:lpstr>
      <vt:lpstr>ПОЛЬЗОВАТЕЛЬ И ПРОБЛЕМА  Пользователь: Гости и жители Нижегородской области. Проблема: Гости и жители НН хотят иметь возможность отдыхать на природе, где нет городской суеты и шума, питаться свежей и чистой продукцией, а также найти развлечения, которых им не хватает в городе.  Создание агроусадьбы может решить множество проблем, связанных с ограниченным выбором развлечений, недостатком комфортного размещения, ограниченным доступом к свежим продуктам, а также отсутствием возможности погружения в природу и наслаждения спокойствием. Агроусадьбы предлагают уникальный опыт проживания и участия в сельскохозяйственных занятиях, возможность насладиться уединением в окружении природы. Это может быть привлекательно для туристов, ищущих аутентичный и экологически чистый отдых. </vt:lpstr>
      <vt:lpstr>КАК УЖЕ РЕШАЕТСЯ ПРОБЛЕМА</vt:lpstr>
      <vt:lpstr>РЕШЕНИЕ  </vt:lpstr>
      <vt:lpstr>РЫНОК  </vt:lpstr>
      <vt:lpstr>БИЗНЕС МОДЕЛЬ </vt:lpstr>
      <vt:lpstr>АНАЛИЗ КОНКУРЕНТОВ</vt:lpstr>
      <vt:lpstr>КОМАНДА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Mikely</dc:creator>
  <cp:revision>377</cp:revision>
  <dcterms:created xsi:type="dcterms:W3CDTF">2022-11-28T09:29:04Z</dcterms:created>
  <dcterms:modified xsi:type="dcterms:W3CDTF">2023-12-11T20:38:55Z</dcterms:modified>
</cp:coreProperties>
</file>