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2" r:id="rId7"/>
    <p:sldId id="263" r:id="rId8"/>
    <p:sldId id="264"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4658E"/>
    <a:srgbClr val="F4F7FA"/>
    <a:srgbClr val="E0E7F0"/>
    <a:srgbClr val="B6D2EC"/>
    <a:srgbClr val="ABCDE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96" y="-57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7516DB-5449-456F-86A3-A237A34A53B8}" type="doc">
      <dgm:prSet loTypeId="urn:microsoft.com/office/officeart/2009/3/layout/PieProcess" loCatId="process" qsTypeId="urn:microsoft.com/office/officeart/2005/8/quickstyle/simple1" qsCatId="simple" csTypeId="urn:microsoft.com/office/officeart/2005/8/colors/accent1_4" csCatId="accent1" phldr="1"/>
      <dgm:spPr/>
    </dgm:pt>
    <dgm:pt modelId="{193BA76F-BC34-48CD-B747-0492B280E1E1}">
      <dgm:prSet phldrT="[Текст]"/>
      <dgm:spPr/>
      <dgm:t>
        <a:bodyPr/>
        <a:lstStyle/>
        <a:p>
          <a:r>
            <a:rPr lang="ru-RU" dirty="0" smtClean="0">
              <a:latin typeface="Montserrat ExtraBold" panose="00000900000000000000" pitchFamily="2" charset="-52"/>
            </a:rPr>
            <a:t>Начало 2025</a:t>
          </a:r>
          <a:endParaRPr lang="ru-RU" dirty="0">
            <a:latin typeface="Montserrat ExtraBold" panose="00000900000000000000" pitchFamily="2" charset="-52"/>
          </a:endParaRPr>
        </a:p>
      </dgm:t>
    </dgm:pt>
    <dgm:pt modelId="{2A5542A6-A835-4F02-9E19-7518F608EEC0}" type="parTrans" cxnId="{083868D2-664B-4515-808C-722E0DC458A7}">
      <dgm:prSet/>
      <dgm:spPr/>
      <dgm:t>
        <a:bodyPr/>
        <a:lstStyle/>
        <a:p>
          <a:endParaRPr lang="ru-RU"/>
        </a:p>
      </dgm:t>
    </dgm:pt>
    <dgm:pt modelId="{08A78EC6-1D79-46A3-B366-73398955F993}" type="sibTrans" cxnId="{083868D2-664B-4515-808C-722E0DC458A7}">
      <dgm:prSet/>
      <dgm:spPr/>
      <dgm:t>
        <a:bodyPr/>
        <a:lstStyle/>
        <a:p>
          <a:endParaRPr lang="ru-RU"/>
        </a:p>
      </dgm:t>
    </dgm:pt>
    <dgm:pt modelId="{468952AB-CD53-464B-A842-F682DA6D7939}">
      <dgm:prSet phldrT="[Текст]"/>
      <dgm:spPr/>
      <dgm:t>
        <a:bodyPr/>
        <a:lstStyle/>
        <a:p>
          <a:r>
            <a:rPr lang="ru-RU" dirty="0" smtClean="0">
              <a:latin typeface="Montserrat ExtraBold" panose="00000900000000000000" pitchFamily="2" charset="-52"/>
            </a:rPr>
            <a:t>Конец 2025</a:t>
          </a:r>
          <a:endParaRPr lang="ru-RU" dirty="0">
            <a:latin typeface="Montserrat ExtraBold" panose="00000900000000000000" pitchFamily="2" charset="-52"/>
          </a:endParaRPr>
        </a:p>
      </dgm:t>
    </dgm:pt>
    <dgm:pt modelId="{3D60D787-91CA-4C73-968C-69E65D89F46F}" type="parTrans" cxnId="{0F42CD53-E988-4C08-8EEC-5671BD11E7C3}">
      <dgm:prSet/>
      <dgm:spPr/>
      <dgm:t>
        <a:bodyPr/>
        <a:lstStyle/>
        <a:p>
          <a:endParaRPr lang="ru-RU"/>
        </a:p>
      </dgm:t>
    </dgm:pt>
    <dgm:pt modelId="{375FC85C-88A9-46DA-9389-A1180CD00123}" type="sibTrans" cxnId="{0F42CD53-E988-4C08-8EEC-5671BD11E7C3}">
      <dgm:prSet/>
      <dgm:spPr/>
      <dgm:t>
        <a:bodyPr/>
        <a:lstStyle/>
        <a:p>
          <a:endParaRPr lang="ru-RU"/>
        </a:p>
      </dgm:t>
    </dgm:pt>
    <dgm:pt modelId="{FDE3A320-403B-40C0-A72D-40AE448FBE59}">
      <dgm:prSet phldrT="[Текст]"/>
      <dgm:spPr/>
      <dgm:t>
        <a:bodyPr/>
        <a:lstStyle/>
        <a:p>
          <a:r>
            <a:rPr lang="ru-RU" dirty="0" smtClean="0">
              <a:latin typeface="Montserrat ExtraBold" panose="00000900000000000000" pitchFamily="2" charset="-52"/>
            </a:rPr>
            <a:t>Конец 2024</a:t>
          </a:r>
          <a:endParaRPr lang="ru-RU" dirty="0">
            <a:latin typeface="Montserrat ExtraBold" panose="00000900000000000000" pitchFamily="2" charset="-52"/>
          </a:endParaRPr>
        </a:p>
      </dgm:t>
    </dgm:pt>
    <dgm:pt modelId="{02860A75-9367-4B21-B901-94228EA2F5AB}" type="sibTrans" cxnId="{C97C9EA2-F181-409F-A208-AFFAE50A7B68}">
      <dgm:prSet/>
      <dgm:spPr/>
      <dgm:t>
        <a:bodyPr/>
        <a:lstStyle/>
        <a:p>
          <a:endParaRPr lang="ru-RU"/>
        </a:p>
      </dgm:t>
    </dgm:pt>
    <dgm:pt modelId="{1DE93609-22EE-438B-BC98-C5CDBEFA9E5C}" type="parTrans" cxnId="{C97C9EA2-F181-409F-A208-AFFAE50A7B68}">
      <dgm:prSet/>
      <dgm:spPr/>
      <dgm:t>
        <a:bodyPr/>
        <a:lstStyle/>
        <a:p>
          <a:endParaRPr lang="ru-RU"/>
        </a:p>
      </dgm:t>
    </dgm:pt>
    <dgm:pt modelId="{72C9A76A-E529-4151-9387-F089146E2E67}">
      <dgm:prSet/>
      <dgm:spPr/>
      <dgm:t>
        <a:bodyPr/>
        <a:lstStyle/>
        <a:p>
          <a:r>
            <a:rPr lang="ru-RU" dirty="0" smtClean="0">
              <a:latin typeface="Montserrat" panose="00000500000000000000" pitchFamily="2" charset="-52"/>
            </a:rPr>
            <a:t>Изучение алгебраических критериев устойчивости Рауса и Гурвица </a:t>
          </a:r>
          <a:endParaRPr lang="ru-RU" dirty="0">
            <a:latin typeface="Montserrat" panose="00000500000000000000" pitchFamily="2" charset="-52"/>
          </a:endParaRPr>
        </a:p>
      </dgm:t>
    </dgm:pt>
    <dgm:pt modelId="{CD9CF4B4-BAA1-4C2F-AE64-1DB38BA21DDA}" type="parTrans" cxnId="{881FE988-08D1-46DB-B615-C68B6FAE44BE}">
      <dgm:prSet/>
      <dgm:spPr/>
      <dgm:t>
        <a:bodyPr/>
        <a:lstStyle/>
        <a:p>
          <a:endParaRPr lang="ru-RU"/>
        </a:p>
      </dgm:t>
    </dgm:pt>
    <dgm:pt modelId="{9A054AFA-A36D-4CC2-94C0-1D9FE6D95FC1}" type="sibTrans" cxnId="{881FE988-08D1-46DB-B615-C68B6FAE44BE}">
      <dgm:prSet/>
      <dgm:spPr/>
      <dgm:t>
        <a:bodyPr/>
        <a:lstStyle/>
        <a:p>
          <a:endParaRPr lang="ru-RU"/>
        </a:p>
      </dgm:t>
    </dgm:pt>
    <dgm:pt modelId="{F98F7F35-BFF2-41D8-8964-C247E020885B}">
      <dgm:prSet/>
      <dgm:spPr/>
      <dgm:t>
        <a:bodyPr/>
        <a:lstStyle/>
        <a:p>
          <a:r>
            <a:rPr lang="ru-RU" dirty="0" smtClean="0">
              <a:latin typeface="Montserrat" panose="00000500000000000000" pitchFamily="2" charset="-52"/>
            </a:rPr>
            <a:t>Разработка программ вычисления критериев для определения устойчивости САУ</a:t>
          </a:r>
          <a:endParaRPr lang="ru-RU" dirty="0">
            <a:latin typeface="Montserrat" panose="00000500000000000000" pitchFamily="2" charset="-52"/>
          </a:endParaRPr>
        </a:p>
      </dgm:t>
    </dgm:pt>
    <dgm:pt modelId="{D46A0363-2A0D-436B-A735-25E972C22503}" type="parTrans" cxnId="{39099354-41DE-4018-BE20-5F32A4036FD3}">
      <dgm:prSet/>
      <dgm:spPr/>
      <dgm:t>
        <a:bodyPr/>
        <a:lstStyle/>
        <a:p>
          <a:endParaRPr lang="ru-RU"/>
        </a:p>
      </dgm:t>
    </dgm:pt>
    <dgm:pt modelId="{EA149905-E438-42FE-BA37-2E74B9A730A3}" type="sibTrans" cxnId="{39099354-41DE-4018-BE20-5F32A4036FD3}">
      <dgm:prSet/>
      <dgm:spPr/>
      <dgm:t>
        <a:bodyPr/>
        <a:lstStyle/>
        <a:p>
          <a:endParaRPr lang="ru-RU"/>
        </a:p>
      </dgm:t>
    </dgm:pt>
    <dgm:pt modelId="{84251B5C-B1E8-4996-826F-BAD643715ABE}">
      <dgm:prSet/>
      <dgm:spPr/>
      <dgm:t>
        <a:bodyPr/>
        <a:lstStyle/>
        <a:p>
          <a:r>
            <a:rPr lang="ru-RU" dirty="0" smtClean="0">
              <a:latin typeface="Montserrat" panose="00000500000000000000" pitchFamily="2" charset="-52"/>
            </a:rPr>
            <a:t>Применение разработанных программ в обучении</a:t>
          </a:r>
          <a:endParaRPr lang="ru-RU" dirty="0">
            <a:latin typeface="Montserrat" panose="00000500000000000000" pitchFamily="2" charset="-52"/>
          </a:endParaRPr>
        </a:p>
      </dgm:t>
    </dgm:pt>
    <dgm:pt modelId="{222FC413-8F96-4F7A-B5E3-D586ABB2EBEE}" type="parTrans" cxnId="{6854E602-0074-4906-ACA6-47FC0F6BC202}">
      <dgm:prSet/>
      <dgm:spPr/>
      <dgm:t>
        <a:bodyPr/>
        <a:lstStyle/>
        <a:p>
          <a:endParaRPr lang="ru-RU"/>
        </a:p>
      </dgm:t>
    </dgm:pt>
    <dgm:pt modelId="{93830509-8B30-401E-95C9-1B478B41FD89}" type="sibTrans" cxnId="{6854E602-0074-4906-ACA6-47FC0F6BC202}">
      <dgm:prSet/>
      <dgm:spPr/>
      <dgm:t>
        <a:bodyPr/>
        <a:lstStyle/>
        <a:p>
          <a:endParaRPr lang="ru-RU"/>
        </a:p>
      </dgm:t>
    </dgm:pt>
    <dgm:pt modelId="{F83ACF3D-98DD-4120-BE3B-C48ACF3DE41A}" type="pres">
      <dgm:prSet presAssocID="{F17516DB-5449-456F-86A3-A237A34A53B8}" presName="Name0" presStyleCnt="0">
        <dgm:presLayoutVars>
          <dgm:chMax val="7"/>
          <dgm:chPref val="7"/>
          <dgm:dir/>
          <dgm:animOne val="branch"/>
          <dgm:animLvl val="lvl"/>
        </dgm:presLayoutVars>
      </dgm:prSet>
      <dgm:spPr/>
    </dgm:pt>
    <dgm:pt modelId="{6C7E93AD-6E7B-4864-B8E5-A43FFC2DAE28}" type="pres">
      <dgm:prSet presAssocID="{FDE3A320-403B-40C0-A72D-40AE448FBE59}" presName="ParentComposite" presStyleCnt="0"/>
      <dgm:spPr/>
    </dgm:pt>
    <dgm:pt modelId="{B406F12A-09E6-443A-A7CD-9292C20F64F0}" type="pres">
      <dgm:prSet presAssocID="{FDE3A320-403B-40C0-A72D-40AE448FBE59}" presName="Chord" presStyleLbl="bgShp" presStyleIdx="0" presStyleCnt="3"/>
      <dgm:spPr/>
    </dgm:pt>
    <dgm:pt modelId="{22DE4D5F-CD24-485F-A7B4-89EE92C947B0}" type="pres">
      <dgm:prSet presAssocID="{FDE3A320-403B-40C0-A72D-40AE448FBE59}" presName="Pie" presStyleLbl="alignNode1" presStyleIdx="0" presStyleCnt="3" custLinFactNeighborX="-544" custLinFactNeighborY="-1171"/>
      <dgm:spPr/>
    </dgm:pt>
    <dgm:pt modelId="{502F4484-F4CB-477E-BCF7-B5395F3D835D}" type="pres">
      <dgm:prSet presAssocID="{FDE3A320-403B-40C0-A72D-40AE448FBE59}" presName="Parent" presStyleLbl="revTx" presStyleIdx="0" presStyleCnt="6" custLinFactX="-190199" custLinFactNeighborX="-200000">
        <dgm:presLayoutVars>
          <dgm:chMax val="1"/>
          <dgm:chPref val="1"/>
          <dgm:bulletEnabled val="1"/>
        </dgm:presLayoutVars>
      </dgm:prSet>
      <dgm:spPr/>
      <dgm:t>
        <a:bodyPr/>
        <a:lstStyle/>
        <a:p>
          <a:endParaRPr lang="ru-RU"/>
        </a:p>
      </dgm:t>
    </dgm:pt>
    <dgm:pt modelId="{23310D7D-C76A-4719-B769-A70ECDDCEE30}" type="pres">
      <dgm:prSet presAssocID="{9A054AFA-A36D-4CC2-94C0-1D9FE6D95FC1}" presName="negSibTrans" presStyleCnt="0"/>
      <dgm:spPr/>
    </dgm:pt>
    <dgm:pt modelId="{0F7425BF-C7A2-4525-8572-A8341BA72B0C}" type="pres">
      <dgm:prSet presAssocID="{FDE3A320-403B-40C0-A72D-40AE448FBE59}" presName="composite" presStyleCnt="0"/>
      <dgm:spPr/>
    </dgm:pt>
    <dgm:pt modelId="{C1A82622-07BA-481C-8150-B2611A7D6815}" type="pres">
      <dgm:prSet presAssocID="{FDE3A320-403B-40C0-A72D-40AE448FBE59}" presName="Child" presStyleLbl="revTx" presStyleIdx="1" presStyleCnt="6" custScaleX="136258" custScaleY="52107" custLinFactNeighborX="-2387" custLinFactNeighborY="-32194">
        <dgm:presLayoutVars>
          <dgm:chMax val="0"/>
          <dgm:chPref val="0"/>
          <dgm:bulletEnabled val="1"/>
        </dgm:presLayoutVars>
      </dgm:prSet>
      <dgm:spPr/>
      <dgm:t>
        <a:bodyPr/>
        <a:lstStyle/>
        <a:p>
          <a:endParaRPr lang="ru-RU"/>
        </a:p>
      </dgm:t>
    </dgm:pt>
    <dgm:pt modelId="{EAB4EFAF-C6F7-493E-9C22-DEE8F0358F38}" type="pres">
      <dgm:prSet presAssocID="{02860A75-9367-4B21-B901-94228EA2F5AB}" presName="sibTrans" presStyleCnt="0"/>
      <dgm:spPr/>
    </dgm:pt>
    <dgm:pt modelId="{2B688A80-7FA6-4E42-88EB-19049B4E4B83}" type="pres">
      <dgm:prSet presAssocID="{193BA76F-BC34-48CD-B747-0492B280E1E1}" presName="ParentComposite" presStyleCnt="0"/>
      <dgm:spPr/>
    </dgm:pt>
    <dgm:pt modelId="{B43D71BE-8320-49DC-AD5B-592BAD34A085}" type="pres">
      <dgm:prSet presAssocID="{193BA76F-BC34-48CD-B747-0492B280E1E1}" presName="Chord" presStyleLbl="bgShp" presStyleIdx="1" presStyleCnt="3"/>
      <dgm:spPr/>
    </dgm:pt>
    <dgm:pt modelId="{A5BFD835-95C7-4483-B768-01CD3A8BF18B}" type="pres">
      <dgm:prSet presAssocID="{193BA76F-BC34-48CD-B747-0492B280E1E1}" presName="Pie" presStyleLbl="alignNode1" presStyleIdx="1" presStyleCnt="3"/>
      <dgm:spPr/>
    </dgm:pt>
    <dgm:pt modelId="{FB0F03D1-B11F-4ED8-BBBA-42E25BB481A0}" type="pres">
      <dgm:prSet presAssocID="{193BA76F-BC34-48CD-B747-0492B280E1E1}" presName="Parent" presStyleLbl="revTx" presStyleIdx="2" presStyleCnt="6">
        <dgm:presLayoutVars>
          <dgm:chMax val="1"/>
          <dgm:chPref val="1"/>
          <dgm:bulletEnabled val="1"/>
        </dgm:presLayoutVars>
      </dgm:prSet>
      <dgm:spPr/>
      <dgm:t>
        <a:bodyPr/>
        <a:lstStyle/>
        <a:p>
          <a:endParaRPr lang="ru-RU"/>
        </a:p>
      </dgm:t>
    </dgm:pt>
    <dgm:pt modelId="{0EDD5CD0-4D0C-4DCA-9943-BC028CE2811D}" type="pres">
      <dgm:prSet presAssocID="{EA149905-E438-42FE-BA37-2E74B9A730A3}" presName="negSibTrans" presStyleCnt="0"/>
      <dgm:spPr/>
    </dgm:pt>
    <dgm:pt modelId="{8BEC35EA-80DF-4A43-8998-2BEC47A660FB}" type="pres">
      <dgm:prSet presAssocID="{193BA76F-BC34-48CD-B747-0492B280E1E1}" presName="composite" presStyleCnt="0"/>
      <dgm:spPr/>
    </dgm:pt>
    <dgm:pt modelId="{F861B6AF-8AE7-4BE2-98A1-683EC735347B}" type="pres">
      <dgm:prSet presAssocID="{193BA76F-BC34-48CD-B747-0492B280E1E1}" presName="Child" presStyleLbl="revTx" presStyleIdx="3" presStyleCnt="6" custScaleX="140486" custScaleY="68487" custLinFactNeighborX="374" custLinFactNeighborY="-27516">
        <dgm:presLayoutVars>
          <dgm:chMax val="0"/>
          <dgm:chPref val="0"/>
          <dgm:bulletEnabled val="1"/>
        </dgm:presLayoutVars>
      </dgm:prSet>
      <dgm:spPr/>
      <dgm:t>
        <a:bodyPr/>
        <a:lstStyle/>
        <a:p>
          <a:endParaRPr lang="ru-RU"/>
        </a:p>
      </dgm:t>
    </dgm:pt>
    <dgm:pt modelId="{F173A6F9-783F-4CD3-8F29-F0ABC50D7A4D}" type="pres">
      <dgm:prSet presAssocID="{08A78EC6-1D79-46A3-B366-73398955F993}" presName="sibTrans" presStyleCnt="0"/>
      <dgm:spPr/>
    </dgm:pt>
    <dgm:pt modelId="{18DB99C3-C6BA-49CA-826B-EBF5572E11FE}" type="pres">
      <dgm:prSet presAssocID="{468952AB-CD53-464B-A842-F682DA6D7939}" presName="ParentComposite" presStyleCnt="0"/>
      <dgm:spPr/>
    </dgm:pt>
    <dgm:pt modelId="{EA23F15C-E0E2-4A03-B03E-05FBEF9446A7}" type="pres">
      <dgm:prSet presAssocID="{468952AB-CD53-464B-A842-F682DA6D7939}" presName="Chord" presStyleLbl="bgShp" presStyleIdx="2" presStyleCnt="3"/>
      <dgm:spPr/>
    </dgm:pt>
    <dgm:pt modelId="{3A781FFF-225D-45D9-BD9E-28FDB3323095}" type="pres">
      <dgm:prSet presAssocID="{468952AB-CD53-464B-A842-F682DA6D7939}" presName="Pie" presStyleLbl="alignNode1" presStyleIdx="2" presStyleCnt="3"/>
      <dgm:spPr/>
    </dgm:pt>
    <dgm:pt modelId="{0361009F-8F8B-447B-B426-CACDA5222FB1}" type="pres">
      <dgm:prSet presAssocID="{468952AB-CD53-464B-A842-F682DA6D7939}" presName="Parent" presStyleLbl="revTx" presStyleIdx="4" presStyleCnt="6">
        <dgm:presLayoutVars>
          <dgm:chMax val="1"/>
          <dgm:chPref val="1"/>
          <dgm:bulletEnabled val="1"/>
        </dgm:presLayoutVars>
      </dgm:prSet>
      <dgm:spPr/>
      <dgm:t>
        <a:bodyPr/>
        <a:lstStyle/>
        <a:p>
          <a:endParaRPr lang="ru-RU"/>
        </a:p>
      </dgm:t>
    </dgm:pt>
    <dgm:pt modelId="{815155BF-DD9B-4558-8F46-415E7209135D}" type="pres">
      <dgm:prSet presAssocID="{93830509-8B30-401E-95C9-1B478B41FD89}" presName="negSibTrans" presStyleCnt="0"/>
      <dgm:spPr/>
    </dgm:pt>
    <dgm:pt modelId="{58F01BDA-7507-472A-A1A2-5C2244F0BA38}" type="pres">
      <dgm:prSet presAssocID="{468952AB-CD53-464B-A842-F682DA6D7939}" presName="composite" presStyleCnt="0"/>
      <dgm:spPr/>
    </dgm:pt>
    <dgm:pt modelId="{FA382023-1D9A-4A0A-8478-008C913F8289}" type="pres">
      <dgm:prSet presAssocID="{468952AB-CD53-464B-A842-F682DA6D7939}" presName="Child" presStyleLbl="revTx" presStyleIdx="5" presStyleCnt="6" custScaleY="47279" custLinFactNeighborX="1045" custLinFactNeighborY="-27163">
        <dgm:presLayoutVars>
          <dgm:chMax val="0"/>
          <dgm:chPref val="0"/>
          <dgm:bulletEnabled val="1"/>
        </dgm:presLayoutVars>
      </dgm:prSet>
      <dgm:spPr/>
      <dgm:t>
        <a:bodyPr/>
        <a:lstStyle/>
        <a:p>
          <a:endParaRPr lang="ru-RU"/>
        </a:p>
      </dgm:t>
    </dgm:pt>
  </dgm:ptLst>
  <dgm:cxnLst>
    <dgm:cxn modelId="{39099354-41DE-4018-BE20-5F32A4036FD3}" srcId="{193BA76F-BC34-48CD-B747-0492B280E1E1}" destId="{F98F7F35-BFF2-41D8-8964-C247E020885B}" srcOrd="0" destOrd="0" parTransId="{D46A0363-2A0D-436B-A735-25E972C22503}" sibTransId="{EA149905-E438-42FE-BA37-2E74B9A730A3}"/>
    <dgm:cxn modelId="{083868D2-664B-4515-808C-722E0DC458A7}" srcId="{F17516DB-5449-456F-86A3-A237A34A53B8}" destId="{193BA76F-BC34-48CD-B747-0492B280E1E1}" srcOrd="1" destOrd="0" parTransId="{2A5542A6-A835-4F02-9E19-7518F608EEC0}" sibTransId="{08A78EC6-1D79-46A3-B366-73398955F993}"/>
    <dgm:cxn modelId="{9714C3F8-3F8E-4CF3-8ACA-A1A60AD621C4}" type="presOf" srcId="{193BA76F-BC34-48CD-B747-0492B280E1E1}" destId="{FB0F03D1-B11F-4ED8-BBBA-42E25BB481A0}" srcOrd="0" destOrd="0" presId="urn:microsoft.com/office/officeart/2009/3/layout/PieProcess"/>
    <dgm:cxn modelId="{332F8C97-2DAE-44E9-BED7-E90EC72DA6A0}" type="presOf" srcId="{468952AB-CD53-464B-A842-F682DA6D7939}" destId="{0361009F-8F8B-447B-B426-CACDA5222FB1}" srcOrd="0" destOrd="0" presId="urn:microsoft.com/office/officeart/2009/3/layout/PieProcess"/>
    <dgm:cxn modelId="{C97C9EA2-F181-409F-A208-AFFAE50A7B68}" srcId="{F17516DB-5449-456F-86A3-A237A34A53B8}" destId="{FDE3A320-403B-40C0-A72D-40AE448FBE59}" srcOrd="0" destOrd="0" parTransId="{1DE93609-22EE-438B-BC98-C5CDBEFA9E5C}" sibTransId="{02860A75-9367-4B21-B901-94228EA2F5AB}"/>
    <dgm:cxn modelId="{FB164D29-0550-4FA6-84ED-BD87A5DD6CF2}" type="presOf" srcId="{72C9A76A-E529-4151-9387-F089146E2E67}" destId="{C1A82622-07BA-481C-8150-B2611A7D6815}" srcOrd="0" destOrd="0" presId="urn:microsoft.com/office/officeart/2009/3/layout/PieProcess"/>
    <dgm:cxn modelId="{EC324075-B0A0-49C2-BF74-6FEFD2F0F65E}" type="presOf" srcId="{84251B5C-B1E8-4996-826F-BAD643715ABE}" destId="{FA382023-1D9A-4A0A-8478-008C913F8289}" srcOrd="0" destOrd="0" presId="urn:microsoft.com/office/officeart/2009/3/layout/PieProcess"/>
    <dgm:cxn modelId="{6854E602-0074-4906-ACA6-47FC0F6BC202}" srcId="{468952AB-CD53-464B-A842-F682DA6D7939}" destId="{84251B5C-B1E8-4996-826F-BAD643715ABE}" srcOrd="0" destOrd="0" parTransId="{222FC413-8F96-4F7A-B5E3-D586ABB2EBEE}" sibTransId="{93830509-8B30-401E-95C9-1B478B41FD89}"/>
    <dgm:cxn modelId="{A46634AD-62B1-47CB-8AFD-E86CBB0F17C9}" type="presOf" srcId="{F17516DB-5449-456F-86A3-A237A34A53B8}" destId="{F83ACF3D-98DD-4120-BE3B-C48ACF3DE41A}" srcOrd="0" destOrd="0" presId="urn:microsoft.com/office/officeart/2009/3/layout/PieProcess"/>
    <dgm:cxn modelId="{74D6EA3C-2E3A-471B-AC78-29D34D3023B1}" type="presOf" srcId="{F98F7F35-BFF2-41D8-8964-C247E020885B}" destId="{F861B6AF-8AE7-4BE2-98A1-683EC735347B}" srcOrd="0" destOrd="0" presId="urn:microsoft.com/office/officeart/2009/3/layout/PieProcess"/>
    <dgm:cxn modelId="{E82431E1-3870-40A5-8506-1264604A6571}" type="presOf" srcId="{FDE3A320-403B-40C0-A72D-40AE448FBE59}" destId="{502F4484-F4CB-477E-BCF7-B5395F3D835D}" srcOrd="0" destOrd="0" presId="urn:microsoft.com/office/officeart/2009/3/layout/PieProcess"/>
    <dgm:cxn modelId="{881FE988-08D1-46DB-B615-C68B6FAE44BE}" srcId="{FDE3A320-403B-40C0-A72D-40AE448FBE59}" destId="{72C9A76A-E529-4151-9387-F089146E2E67}" srcOrd="0" destOrd="0" parTransId="{CD9CF4B4-BAA1-4C2F-AE64-1DB38BA21DDA}" sibTransId="{9A054AFA-A36D-4CC2-94C0-1D9FE6D95FC1}"/>
    <dgm:cxn modelId="{0F42CD53-E988-4C08-8EEC-5671BD11E7C3}" srcId="{F17516DB-5449-456F-86A3-A237A34A53B8}" destId="{468952AB-CD53-464B-A842-F682DA6D7939}" srcOrd="2" destOrd="0" parTransId="{3D60D787-91CA-4C73-968C-69E65D89F46F}" sibTransId="{375FC85C-88A9-46DA-9389-A1180CD00123}"/>
    <dgm:cxn modelId="{2F8DE80D-1BE4-4B3B-B538-719070F73B07}" type="presParOf" srcId="{F83ACF3D-98DD-4120-BE3B-C48ACF3DE41A}" destId="{6C7E93AD-6E7B-4864-B8E5-A43FFC2DAE28}" srcOrd="0" destOrd="0" presId="urn:microsoft.com/office/officeart/2009/3/layout/PieProcess"/>
    <dgm:cxn modelId="{FA088604-F248-4D9F-81A3-1532AA8E9B39}" type="presParOf" srcId="{6C7E93AD-6E7B-4864-B8E5-A43FFC2DAE28}" destId="{B406F12A-09E6-443A-A7CD-9292C20F64F0}" srcOrd="0" destOrd="0" presId="urn:microsoft.com/office/officeart/2009/3/layout/PieProcess"/>
    <dgm:cxn modelId="{3235581D-91CA-481F-8FF7-7D1C6E7DED76}" type="presParOf" srcId="{6C7E93AD-6E7B-4864-B8E5-A43FFC2DAE28}" destId="{22DE4D5F-CD24-485F-A7B4-89EE92C947B0}" srcOrd="1" destOrd="0" presId="urn:microsoft.com/office/officeart/2009/3/layout/PieProcess"/>
    <dgm:cxn modelId="{A03504B0-36A9-46AB-8487-1C5C7C77A1A5}" type="presParOf" srcId="{6C7E93AD-6E7B-4864-B8E5-A43FFC2DAE28}" destId="{502F4484-F4CB-477E-BCF7-B5395F3D835D}" srcOrd="2" destOrd="0" presId="urn:microsoft.com/office/officeart/2009/3/layout/PieProcess"/>
    <dgm:cxn modelId="{1A6B88AE-6CC2-48B0-9B68-79109BAD0516}" type="presParOf" srcId="{F83ACF3D-98DD-4120-BE3B-C48ACF3DE41A}" destId="{23310D7D-C76A-4719-B769-A70ECDDCEE30}" srcOrd="1" destOrd="0" presId="urn:microsoft.com/office/officeart/2009/3/layout/PieProcess"/>
    <dgm:cxn modelId="{86944794-1991-4C5F-94BE-29B03BD7B098}" type="presParOf" srcId="{F83ACF3D-98DD-4120-BE3B-C48ACF3DE41A}" destId="{0F7425BF-C7A2-4525-8572-A8341BA72B0C}" srcOrd="2" destOrd="0" presId="urn:microsoft.com/office/officeart/2009/3/layout/PieProcess"/>
    <dgm:cxn modelId="{FF851B68-ABCA-4940-9DFC-40BD96290E0E}" type="presParOf" srcId="{0F7425BF-C7A2-4525-8572-A8341BA72B0C}" destId="{C1A82622-07BA-481C-8150-B2611A7D6815}" srcOrd="0" destOrd="0" presId="urn:microsoft.com/office/officeart/2009/3/layout/PieProcess"/>
    <dgm:cxn modelId="{244DAE0F-8778-4596-84CA-7374972FDC15}" type="presParOf" srcId="{F83ACF3D-98DD-4120-BE3B-C48ACF3DE41A}" destId="{EAB4EFAF-C6F7-493E-9C22-DEE8F0358F38}" srcOrd="3" destOrd="0" presId="urn:microsoft.com/office/officeart/2009/3/layout/PieProcess"/>
    <dgm:cxn modelId="{8ECDF89A-8E5A-4EA0-B97E-17CDF2D11471}" type="presParOf" srcId="{F83ACF3D-98DD-4120-BE3B-C48ACF3DE41A}" destId="{2B688A80-7FA6-4E42-88EB-19049B4E4B83}" srcOrd="4" destOrd="0" presId="urn:microsoft.com/office/officeart/2009/3/layout/PieProcess"/>
    <dgm:cxn modelId="{72173A7A-89B9-414E-98B3-795DEF07777A}" type="presParOf" srcId="{2B688A80-7FA6-4E42-88EB-19049B4E4B83}" destId="{B43D71BE-8320-49DC-AD5B-592BAD34A085}" srcOrd="0" destOrd="0" presId="urn:microsoft.com/office/officeart/2009/3/layout/PieProcess"/>
    <dgm:cxn modelId="{A80AEE1B-1AB5-418B-A6C2-E5EEB49D4340}" type="presParOf" srcId="{2B688A80-7FA6-4E42-88EB-19049B4E4B83}" destId="{A5BFD835-95C7-4483-B768-01CD3A8BF18B}" srcOrd="1" destOrd="0" presId="urn:microsoft.com/office/officeart/2009/3/layout/PieProcess"/>
    <dgm:cxn modelId="{DF32ECEF-26B9-4E65-8988-69F97C85ADE9}" type="presParOf" srcId="{2B688A80-7FA6-4E42-88EB-19049B4E4B83}" destId="{FB0F03D1-B11F-4ED8-BBBA-42E25BB481A0}" srcOrd="2" destOrd="0" presId="urn:microsoft.com/office/officeart/2009/3/layout/PieProcess"/>
    <dgm:cxn modelId="{8E372BAC-AF61-4E27-8E02-1E187138CD79}" type="presParOf" srcId="{F83ACF3D-98DD-4120-BE3B-C48ACF3DE41A}" destId="{0EDD5CD0-4D0C-4DCA-9943-BC028CE2811D}" srcOrd="5" destOrd="0" presId="urn:microsoft.com/office/officeart/2009/3/layout/PieProcess"/>
    <dgm:cxn modelId="{CBF6C8AE-70C4-419B-94C8-0FA117B06D88}" type="presParOf" srcId="{F83ACF3D-98DD-4120-BE3B-C48ACF3DE41A}" destId="{8BEC35EA-80DF-4A43-8998-2BEC47A660FB}" srcOrd="6" destOrd="0" presId="urn:microsoft.com/office/officeart/2009/3/layout/PieProcess"/>
    <dgm:cxn modelId="{0B9769F6-39E1-47B6-B98D-D63AB2394D8D}" type="presParOf" srcId="{8BEC35EA-80DF-4A43-8998-2BEC47A660FB}" destId="{F861B6AF-8AE7-4BE2-98A1-683EC735347B}" srcOrd="0" destOrd="0" presId="urn:microsoft.com/office/officeart/2009/3/layout/PieProcess"/>
    <dgm:cxn modelId="{952F7125-C283-4C98-8784-F834E9CF6A16}" type="presParOf" srcId="{F83ACF3D-98DD-4120-BE3B-C48ACF3DE41A}" destId="{F173A6F9-783F-4CD3-8F29-F0ABC50D7A4D}" srcOrd="7" destOrd="0" presId="urn:microsoft.com/office/officeart/2009/3/layout/PieProcess"/>
    <dgm:cxn modelId="{A0F35756-9FAE-4139-8C83-735F949E280A}" type="presParOf" srcId="{F83ACF3D-98DD-4120-BE3B-C48ACF3DE41A}" destId="{18DB99C3-C6BA-49CA-826B-EBF5572E11FE}" srcOrd="8" destOrd="0" presId="urn:microsoft.com/office/officeart/2009/3/layout/PieProcess"/>
    <dgm:cxn modelId="{0B6AF887-E904-4B4A-9143-45923CA1CF2F}" type="presParOf" srcId="{18DB99C3-C6BA-49CA-826B-EBF5572E11FE}" destId="{EA23F15C-E0E2-4A03-B03E-05FBEF9446A7}" srcOrd="0" destOrd="0" presId="urn:microsoft.com/office/officeart/2009/3/layout/PieProcess"/>
    <dgm:cxn modelId="{4E09A5AD-20D7-486B-AE06-0643EECA1217}" type="presParOf" srcId="{18DB99C3-C6BA-49CA-826B-EBF5572E11FE}" destId="{3A781FFF-225D-45D9-BD9E-28FDB3323095}" srcOrd="1" destOrd="0" presId="urn:microsoft.com/office/officeart/2009/3/layout/PieProcess"/>
    <dgm:cxn modelId="{F5C28642-6A8E-40E7-8F89-3829306E46A5}" type="presParOf" srcId="{18DB99C3-C6BA-49CA-826B-EBF5572E11FE}" destId="{0361009F-8F8B-447B-B426-CACDA5222FB1}" srcOrd="2" destOrd="0" presId="urn:microsoft.com/office/officeart/2009/3/layout/PieProcess"/>
    <dgm:cxn modelId="{36CC74A7-ABD8-4A5E-A553-AFE8BC075D37}" type="presParOf" srcId="{F83ACF3D-98DD-4120-BE3B-C48ACF3DE41A}" destId="{815155BF-DD9B-4558-8F46-415E7209135D}" srcOrd="9" destOrd="0" presId="urn:microsoft.com/office/officeart/2009/3/layout/PieProcess"/>
    <dgm:cxn modelId="{A86213CF-E896-4D82-B2F6-CCFB1FB5D3EB}" type="presParOf" srcId="{F83ACF3D-98DD-4120-BE3B-C48ACF3DE41A}" destId="{58F01BDA-7507-472A-A1A2-5C2244F0BA38}" srcOrd="10" destOrd="0" presId="urn:microsoft.com/office/officeart/2009/3/layout/PieProcess"/>
    <dgm:cxn modelId="{EBCA1842-21EA-4A62-B6B5-5C800B41D765}" type="presParOf" srcId="{58F01BDA-7507-472A-A1A2-5C2244F0BA38}" destId="{FA382023-1D9A-4A0A-8478-008C913F8289}" srcOrd="0" destOrd="0" presId="urn:microsoft.com/office/officeart/2009/3/layout/PieProcess"/>
  </dgm:cxnLst>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406F12A-09E6-443A-A7CD-9292C20F64F0}">
      <dsp:nvSpPr>
        <dsp:cNvPr id="0" name=""/>
        <dsp:cNvSpPr/>
      </dsp:nvSpPr>
      <dsp:spPr>
        <a:xfrm>
          <a:off x="3571" y="270889"/>
          <a:ext cx="848210" cy="848210"/>
        </a:xfrm>
        <a:prstGeom prst="chord">
          <a:avLst>
            <a:gd name="adj1" fmla="val 4800000"/>
            <a:gd name="adj2" fmla="val 1680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DE4D5F-CD24-485F-A7B4-89EE92C947B0}">
      <dsp:nvSpPr>
        <dsp:cNvPr id="0" name=""/>
        <dsp:cNvSpPr/>
      </dsp:nvSpPr>
      <dsp:spPr>
        <a:xfrm>
          <a:off x="84701" y="347764"/>
          <a:ext cx="678568" cy="678568"/>
        </a:xfrm>
        <a:prstGeom prst="pie">
          <a:avLst>
            <a:gd name="adj1" fmla="val 12600000"/>
            <a:gd name="adj2" fmla="val 16200000"/>
          </a:avLst>
        </a:prstGeom>
        <a:solidFill>
          <a:schemeClr val="accent1">
            <a:shade val="5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2F4484-F4CB-477E-BCF7-B5395F3D835D}">
      <dsp:nvSpPr>
        <dsp:cNvPr id="0" name=""/>
        <dsp:cNvSpPr/>
      </dsp:nvSpPr>
      <dsp:spPr>
        <a:xfrm rot="16200000">
          <a:off x="-975442" y="2179364"/>
          <a:ext cx="2459811" cy="50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066800">
            <a:lnSpc>
              <a:spcPct val="90000"/>
            </a:lnSpc>
            <a:spcBef>
              <a:spcPct val="0"/>
            </a:spcBef>
            <a:spcAft>
              <a:spcPct val="35000"/>
            </a:spcAft>
          </a:pPr>
          <a:r>
            <a:rPr lang="ru-RU" sz="2400" kern="1200" dirty="0" smtClean="0">
              <a:latin typeface="Montserrat ExtraBold" panose="00000900000000000000" pitchFamily="2" charset="-52"/>
            </a:rPr>
            <a:t>Конец 2024</a:t>
          </a:r>
          <a:endParaRPr lang="ru-RU" sz="2400" kern="1200" dirty="0">
            <a:latin typeface="Montserrat ExtraBold" panose="00000900000000000000" pitchFamily="2" charset="-52"/>
          </a:endParaRPr>
        </a:p>
      </dsp:txBody>
      <dsp:txXfrm rot="16200000">
        <a:off x="-975442" y="2179364"/>
        <a:ext cx="2459811" cy="508926"/>
      </dsp:txXfrm>
    </dsp:sp>
    <dsp:sp modelId="{C1A82622-07BA-481C-8150-B2611A7D6815}">
      <dsp:nvSpPr>
        <dsp:cNvPr id="0" name=""/>
        <dsp:cNvSpPr/>
      </dsp:nvSpPr>
      <dsp:spPr>
        <a:xfrm>
          <a:off x="556825" y="0"/>
          <a:ext cx="2311510" cy="176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ru-RU" sz="1600" kern="1200" dirty="0" smtClean="0">
              <a:latin typeface="Montserrat" panose="00000500000000000000" pitchFamily="2" charset="-52"/>
            </a:rPr>
            <a:t>Изучение алгебраических критериев устойчивости Рауса и Гурвица </a:t>
          </a:r>
          <a:endParaRPr lang="ru-RU" sz="1600" kern="1200" dirty="0">
            <a:latin typeface="Montserrat" panose="00000500000000000000" pitchFamily="2" charset="-52"/>
          </a:endParaRPr>
        </a:p>
      </dsp:txBody>
      <dsp:txXfrm>
        <a:off x="556825" y="0"/>
        <a:ext cx="2311510" cy="1767909"/>
      </dsp:txXfrm>
    </dsp:sp>
    <dsp:sp modelId="{B43D71BE-8320-49DC-AD5B-592BAD34A085}">
      <dsp:nvSpPr>
        <dsp:cNvPr id="0" name=""/>
        <dsp:cNvSpPr/>
      </dsp:nvSpPr>
      <dsp:spPr>
        <a:xfrm>
          <a:off x="3232303" y="270889"/>
          <a:ext cx="848210" cy="848210"/>
        </a:xfrm>
        <a:prstGeom prst="chord">
          <a:avLst>
            <a:gd name="adj1" fmla="val 4800000"/>
            <a:gd name="adj2" fmla="val 1680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BFD835-95C7-4483-B768-01CD3A8BF18B}">
      <dsp:nvSpPr>
        <dsp:cNvPr id="0" name=""/>
        <dsp:cNvSpPr/>
      </dsp:nvSpPr>
      <dsp:spPr>
        <a:xfrm>
          <a:off x="3317124" y="355710"/>
          <a:ext cx="678568" cy="678568"/>
        </a:xfrm>
        <a:prstGeom prst="pie">
          <a:avLst>
            <a:gd name="adj1" fmla="val 9000000"/>
            <a:gd name="adj2" fmla="val 16200000"/>
          </a:avLst>
        </a:prstGeom>
        <a:solidFill>
          <a:schemeClr val="accent1">
            <a:shade val="50000"/>
            <a:hueOff val="222839"/>
            <a:satOff val="5970"/>
            <a:lumOff val="26302"/>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0F03D1-B11F-4ED8-BBBA-42E25BB481A0}">
      <dsp:nvSpPr>
        <dsp:cNvPr id="0" name=""/>
        <dsp:cNvSpPr/>
      </dsp:nvSpPr>
      <dsp:spPr>
        <a:xfrm rot="16200000">
          <a:off x="2256860" y="2179364"/>
          <a:ext cx="2459811" cy="50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066800">
            <a:lnSpc>
              <a:spcPct val="90000"/>
            </a:lnSpc>
            <a:spcBef>
              <a:spcPct val="0"/>
            </a:spcBef>
            <a:spcAft>
              <a:spcPct val="35000"/>
            </a:spcAft>
          </a:pPr>
          <a:r>
            <a:rPr lang="ru-RU" sz="2400" kern="1200" dirty="0" smtClean="0">
              <a:latin typeface="Montserrat ExtraBold" panose="00000900000000000000" pitchFamily="2" charset="-52"/>
            </a:rPr>
            <a:t>Начало 2025</a:t>
          </a:r>
          <a:endParaRPr lang="ru-RU" sz="2400" kern="1200" dirty="0">
            <a:latin typeface="Montserrat ExtraBold" panose="00000900000000000000" pitchFamily="2" charset="-52"/>
          </a:endParaRPr>
        </a:p>
      </dsp:txBody>
      <dsp:txXfrm rot="16200000">
        <a:off x="2256860" y="2179364"/>
        <a:ext cx="2459811" cy="508926"/>
      </dsp:txXfrm>
    </dsp:sp>
    <dsp:sp modelId="{F861B6AF-8AE7-4BE2-98A1-683EC735347B}">
      <dsp:nvSpPr>
        <dsp:cNvPr id="0" name=""/>
        <dsp:cNvSpPr/>
      </dsp:nvSpPr>
      <dsp:spPr>
        <a:xfrm>
          <a:off x="3832395" y="0"/>
          <a:ext cx="2383235" cy="2323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ru-RU" sz="1600" kern="1200" dirty="0" smtClean="0">
              <a:latin typeface="Montserrat" panose="00000500000000000000" pitchFamily="2" charset="-52"/>
            </a:rPr>
            <a:t>Разработка программ вычисления критериев для определения устойчивости САУ</a:t>
          </a:r>
          <a:endParaRPr lang="ru-RU" sz="1600" kern="1200" dirty="0">
            <a:latin typeface="Montserrat" panose="00000500000000000000" pitchFamily="2" charset="-52"/>
          </a:endParaRPr>
        </a:p>
      </dsp:txBody>
      <dsp:txXfrm>
        <a:off x="3832395" y="0"/>
        <a:ext cx="2383235" cy="2323656"/>
      </dsp:txXfrm>
    </dsp:sp>
    <dsp:sp modelId="{EA23F15C-E0E2-4A03-B03E-05FBEF9446A7}">
      <dsp:nvSpPr>
        <dsp:cNvPr id="0" name=""/>
        <dsp:cNvSpPr/>
      </dsp:nvSpPr>
      <dsp:spPr>
        <a:xfrm>
          <a:off x="6532759" y="270889"/>
          <a:ext cx="848210" cy="848210"/>
        </a:xfrm>
        <a:prstGeom prst="chord">
          <a:avLst>
            <a:gd name="adj1" fmla="val 4800000"/>
            <a:gd name="adj2" fmla="val 1680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781FFF-225D-45D9-BD9E-28FDB3323095}">
      <dsp:nvSpPr>
        <dsp:cNvPr id="0" name=""/>
        <dsp:cNvSpPr/>
      </dsp:nvSpPr>
      <dsp:spPr>
        <a:xfrm>
          <a:off x="6617580" y="355710"/>
          <a:ext cx="678568" cy="678568"/>
        </a:xfrm>
        <a:prstGeom prst="pie">
          <a:avLst>
            <a:gd name="adj1" fmla="val 5400000"/>
            <a:gd name="adj2" fmla="val 16200000"/>
          </a:avLst>
        </a:prstGeom>
        <a:solidFill>
          <a:schemeClr val="accent1">
            <a:shade val="50000"/>
            <a:hueOff val="222839"/>
            <a:satOff val="5970"/>
            <a:lumOff val="26302"/>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61009F-8F8B-447B-B426-CACDA5222FB1}">
      <dsp:nvSpPr>
        <dsp:cNvPr id="0" name=""/>
        <dsp:cNvSpPr/>
      </dsp:nvSpPr>
      <dsp:spPr>
        <a:xfrm rot="16200000">
          <a:off x="5557316" y="2179364"/>
          <a:ext cx="2459811" cy="50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066800">
            <a:lnSpc>
              <a:spcPct val="90000"/>
            </a:lnSpc>
            <a:spcBef>
              <a:spcPct val="0"/>
            </a:spcBef>
            <a:spcAft>
              <a:spcPct val="35000"/>
            </a:spcAft>
          </a:pPr>
          <a:r>
            <a:rPr lang="ru-RU" sz="2400" kern="1200" dirty="0" smtClean="0">
              <a:latin typeface="Montserrat ExtraBold" panose="00000900000000000000" pitchFamily="2" charset="-52"/>
            </a:rPr>
            <a:t>Конец 2025</a:t>
          </a:r>
          <a:endParaRPr lang="ru-RU" sz="2400" kern="1200" dirty="0">
            <a:latin typeface="Montserrat ExtraBold" panose="00000900000000000000" pitchFamily="2" charset="-52"/>
          </a:endParaRPr>
        </a:p>
      </dsp:txBody>
      <dsp:txXfrm rot="16200000">
        <a:off x="5557316" y="2179364"/>
        <a:ext cx="2459811" cy="508926"/>
      </dsp:txXfrm>
    </dsp:sp>
    <dsp:sp modelId="{FA382023-1D9A-4A0A-8478-008C913F8289}">
      <dsp:nvSpPr>
        <dsp:cNvPr id="0" name=""/>
        <dsp:cNvSpPr/>
      </dsp:nvSpPr>
      <dsp:spPr>
        <a:xfrm>
          <a:off x="7130079" y="243661"/>
          <a:ext cx="1696421" cy="1604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ru-RU" sz="1600" kern="1200" dirty="0" smtClean="0">
              <a:latin typeface="Montserrat" panose="00000500000000000000" pitchFamily="2" charset="-52"/>
            </a:rPr>
            <a:t>Применение разработанных программ в обучении</a:t>
          </a:r>
          <a:endParaRPr lang="ru-RU" sz="1600" kern="1200" dirty="0">
            <a:latin typeface="Montserrat" panose="00000500000000000000" pitchFamily="2" charset="-52"/>
          </a:endParaRPr>
        </a:p>
      </dsp:txBody>
      <dsp:txXfrm>
        <a:off x="7130079" y="243661"/>
        <a:ext cx="1696421" cy="1604102"/>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1A44A1-418C-4A91-94B2-EA6C0FFFBF0B}" type="datetimeFigureOut">
              <a:rPr lang="ru-RU" smtClean="0"/>
              <a:pPr/>
              <a:t>27.09.2024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0F12E8-AC2C-45EF-A7E3-4B293D450AC5}" type="slidenum">
              <a:rPr lang="ru-RU" smtClean="0"/>
              <a:pPr/>
              <a:t>‹#›</a:t>
            </a:fld>
            <a:endParaRPr lang="ru-RU"/>
          </a:p>
        </p:txBody>
      </p:sp>
    </p:spTree>
    <p:extLst>
      <p:ext uri="{BB962C8B-B14F-4D97-AF65-F5344CB8AC3E}">
        <p14:creationId xmlns:p14="http://schemas.microsoft.com/office/powerpoint/2010/main" xmlns="" val="412745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0F12E8-AC2C-45EF-A7E3-4B293D450AC5}" type="slidenum">
              <a:rPr lang="ru-RU" smtClean="0"/>
              <a:pPr/>
              <a:t>4</a:t>
            </a:fld>
            <a:endParaRPr lang="ru-RU"/>
          </a:p>
        </p:txBody>
      </p:sp>
    </p:spTree>
    <p:extLst>
      <p:ext uri="{BB962C8B-B14F-4D97-AF65-F5344CB8AC3E}">
        <p14:creationId xmlns:p14="http://schemas.microsoft.com/office/powerpoint/2010/main" xmlns="" val="117525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0F12E8-AC2C-45EF-A7E3-4B293D450AC5}" type="slidenum">
              <a:rPr lang="ru-RU" smtClean="0"/>
              <a:pPr/>
              <a:t>5</a:t>
            </a:fld>
            <a:endParaRPr lang="ru-RU"/>
          </a:p>
        </p:txBody>
      </p:sp>
    </p:spTree>
    <p:extLst>
      <p:ext uri="{BB962C8B-B14F-4D97-AF65-F5344CB8AC3E}">
        <p14:creationId xmlns:p14="http://schemas.microsoft.com/office/powerpoint/2010/main" xmlns="" val="2116054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0F12E8-AC2C-45EF-A7E3-4B293D450AC5}" type="slidenum">
              <a:rPr lang="ru-RU" smtClean="0"/>
              <a:pPr/>
              <a:t>6</a:t>
            </a:fld>
            <a:endParaRPr lang="ru-RU"/>
          </a:p>
        </p:txBody>
      </p:sp>
    </p:spTree>
    <p:extLst>
      <p:ext uri="{BB962C8B-B14F-4D97-AF65-F5344CB8AC3E}">
        <p14:creationId xmlns:p14="http://schemas.microsoft.com/office/powerpoint/2010/main" xmlns="" val="285596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0F12E8-AC2C-45EF-A7E3-4B293D450AC5}" type="slidenum">
              <a:rPr lang="ru-RU" smtClean="0"/>
              <a:pPr/>
              <a:t>7</a:t>
            </a:fld>
            <a:endParaRPr lang="ru-RU"/>
          </a:p>
        </p:txBody>
      </p:sp>
    </p:spTree>
    <p:extLst>
      <p:ext uri="{BB962C8B-B14F-4D97-AF65-F5344CB8AC3E}">
        <p14:creationId xmlns:p14="http://schemas.microsoft.com/office/powerpoint/2010/main" xmlns="" val="907346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268576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407735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880485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1852639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426391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4172923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294463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422987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628854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406310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56AA25-2306-45B1-A2BB-AD0E9EA02961}" type="datetimeFigureOut">
              <a:rPr lang="ru-RU" smtClean="0"/>
              <a:pPr/>
              <a:t>27.09.2024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326105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6AA25-2306-45B1-A2BB-AD0E9EA02961}" type="datetimeFigureOut">
              <a:rPr lang="ru-RU" smtClean="0"/>
              <a:pPr/>
              <a:t>27.09.2024</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5A238-7B17-457F-A320-48B48426D054}" type="slidenum">
              <a:rPr lang="ru-RU" smtClean="0"/>
              <a:pPr/>
              <a:t>‹#›</a:t>
            </a:fld>
            <a:endParaRPr lang="ru-RU"/>
          </a:p>
        </p:txBody>
      </p:sp>
    </p:spTree>
    <p:extLst>
      <p:ext uri="{BB962C8B-B14F-4D97-AF65-F5344CB8AC3E}">
        <p14:creationId xmlns:p14="http://schemas.microsoft.com/office/powerpoint/2010/main" xmlns="" val="3198208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4658E"/>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00486" y="1122363"/>
            <a:ext cx="8057965" cy="2387600"/>
          </a:xfrm>
        </p:spPr>
        <p:txBody>
          <a:bodyPr>
            <a:noAutofit/>
          </a:bodyPr>
          <a:lstStyle/>
          <a:p>
            <a:r>
              <a:rPr lang="ru-RU" sz="4800" b="1" dirty="0" smtClean="0">
                <a:solidFill>
                  <a:schemeClr val="bg1"/>
                </a:solidFill>
                <a:latin typeface="Montserrat Medium" panose="00000600000000000000" pitchFamily="2" charset="-52"/>
              </a:rPr>
              <a:t>Обучающие программы определения устойчивости при помощи критериев Рауса и Гурвица</a:t>
            </a:r>
          </a:p>
        </p:txBody>
      </p:sp>
      <p:sp>
        <p:nvSpPr>
          <p:cNvPr id="3" name="Подзаголовок 2"/>
          <p:cNvSpPr>
            <a:spLocks noGrp="1"/>
          </p:cNvSpPr>
          <p:nvPr>
            <p:ph type="subTitle" idx="1"/>
          </p:nvPr>
        </p:nvSpPr>
        <p:spPr>
          <a:xfrm>
            <a:off x="4052888" y="5930370"/>
            <a:ext cx="7134225" cy="483734"/>
          </a:xfrm>
        </p:spPr>
        <p:txBody>
          <a:bodyPr/>
          <a:lstStyle/>
          <a:p>
            <a:pPr algn="l"/>
            <a:r>
              <a:rPr lang="ru-RU" dirty="0">
                <a:solidFill>
                  <a:schemeClr val="bg1"/>
                </a:solidFill>
                <a:latin typeface="Montserrat Light" panose="00000400000000000000" pitchFamily="2" charset="-52"/>
              </a:rPr>
              <a:t>2024, РГАТУ имени П.А. Соловьева</a:t>
            </a:r>
          </a:p>
        </p:txBody>
      </p:sp>
      <p:cxnSp>
        <p:nvCxnSpPr>
          <p:cNvPr id="5" name="Прямая соединительная линия 4"/>
          <p:cNvCxnSpPr/>
          <p:nvPr/>
        </p:nvCxnSpPr>
        <p:spPr>
          <a:xfrm>
            <a:off x="3657599" y="951819"/>
            <a:ext cx="0" cy="49421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Подзаголовок 2"/>
          <p:cNvSpPr txBox="1">
            <a:spLocks/>
          </p:cNvSpPr>
          <p:nvPr/>
        </p:nvSpPr>
        <p:spPr>
          <a:xfrm>
            <a:off x="3900487" y="3628898"/>
            <a:ext cx="7286625"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ru-RU" dirty="0">
                <a:solidFill>
                  <a:schemeClr val="bg1"/>
                </a:solidFill>
                <a:latin typeface="Montserrat Light" panose="00000400000000000000" pitchFamily="2" charset="-52"/>
              </a:rPr>
              <a:t>Рынок НТИ: </a:t>
            </a:r>
            <a:r>
              <a:rPr lang="ru-RU" dirty="0" err="1" smtClean="0">
                <a:solidFill>
                  <a:schemeClr val="bg1"/>
                </a:solidFill>
                <a:latin typeface="Montserrat Light" panose="00000400000000000000" pitchFamily="2" charset="-52"/>
              </a:rPr>
              <a:t>Технет</a:t>
            </a:r>
            <a:r>
              <a:rPr lang="ru-RU" dirty="0" smtClean="0">
                <a:solidFill>
                  <a:schemeClr val="bg1"/>
                </a:solidFill>
                <a:latin typeface="Montserrat Light" panose="00000400000000000000" pitchFamily="2" charset="-52"/>
              </a:rPr>
              <a:t>, </a:t>
            </a:r>
            <a:r>
              <a:rPr lang="ru-RU" dirty="0" err="1" smtClean="0">
                <a:solidFill>
                  <a:schemeClr val="bg1"/>
                </a:solidFill>
                <a:latin typeface="Montserrat Light" panose="00000400000000000000" pitchFamily="2" charset="-52"/>
              </a:rPr>
              <a:t>Аэронет</a:t>
            </a:r>
            <a:r>
              <a:rPr lang="ru-RU" dirty="0" smtClean="0">
                <a:solidFill>
                  <a:schemeClr val="bg1"/>
                </a:solidFill>
                <a:latin typeface="Montserrat Light" panose="00000400000000000000" pitchFamily="2" charset="-52"/>
              </a:rPr>
              <a:t> </a:t>
            </a:r>
            <a:r>
              <a:rPr lang="ru-RU" dirty="0">
                <a:solidFill>
                  <a:schemeClr val="bg1"/>
                </a:solidFill>
                <a:latin typeface="Montserrat Light" panose="00000400000000000000" pitchFamily="2" charset="-52"/>
              </a:rPr>
              <a:t/>
            </a:r>
            <a:br>
              <a:rPr lang="ru-RU" dirty="0">
                <a:solidFill>
                  <a:schemeClr val="bg1"/>
                </a:solidFill>
                <a:latin typeface="Montserrat Light" panose="00000400000000000000" pitchFamily="2" charset="-52"/>
              </a:rPr>
            </a:br>
            <a:r>
              <a:rPr lang="ru-RU" dirty="0">
                <a:solidFill>
                  <a:schemeClr val="bg1"/>
                </a:solidFill>
                <a:latin typeface="Montserrat Light" panose="00000400000000000000" pitchFamily="2" charset="-52"/>
              </a:rPr>
              <a:t>Сквозная технология</a:t>
            </a:r>
            <a:r>
              <a:rPr lang="ru-RU" dirty="0" smtClean="0">
                <a:solidFill>
                  <a:schemeClr val="bg1"/>
                </a:solidFill>
                <a:latin typeface="Montserrat Light" panose="00000400000000000000" pitchFamily="2" charset="-52"/>
              </a:rPr>
              <a:t>:</a:t>
            </a:r>
            <a:r>
              <a:rPr lang="en-US" dirty="0" smtClean="0">
                <a:solidFill>
                  <a:schemeClr val="bg1"/>
                </a:solidFill>
                <a:latin typeface="Montserrat Light" panose="00000400000000000000" pitchFamily="2" charset="-52"/>
              </a:rPr>
              <a:t> </a:t>
            </a:r>
            <a:endParaRPr lang="ru-RU" dirty="0" smtClean="0">
              <a:solidFill>
                <a:schemeClr val="bg1"/>
              </a:solidFill>
              <a:latin typeface="Montserrat Light" panose="00000400000000000000" pitchFamily="2" charset="-52"/>
            </a:endParaRPr>
          </a:p>
          <a:p>
            <a:pPr algn="l">
              <a:lnSpc>
                <a:spcPct val="100000"/>
              </a:lnSpc>
              <a:spcBef>
                <a:spcPts val="0"/>
              </a:spcBef>
            </a:pPr>
            <a:r>
              <a:rPr lang="ru-RU" dirty="0" smtClean="0">
                <a:solidFill>
                  <a:schemeClr val="bg1"/>
                </a:solidFill>
                <a:latin typeface="Montserrat Light" panose="00000400000000000000" pitchFamily="2" charset="-52"/>
              </a:rPr>
              <a:t>«Новые </a:t>
            </a:r>
            <a:r>
              <a:rPr lang="ru-RU" dirty="0" smtClean="0">
                <a:solidFill>
                  <a:schemeClr val="bg1"/>
                </a:solidFill>
                <a:latin typeface="Montserrat Light" panose="00000400000000000000" pitchFamily="2" charset="-52"/>
              </a:rPr>
              <a:t>производственные технологии </a:t>
            </a:r>
            <a:r>
              <a:rPr lang="en-US" dirty="0" smtClean="0">
                <a:solidFill>
                  <a:schemeClr val="bg1"/>
                </a:solidFill>
                <a:latin typeface="Montserrat Light" panose="00000400000000000000" pitchFamily="2" charset="-52"/>
              </a:rPr>
              <a:t>TechNet</a:t>
            </a:r>
            <a:r>
              <a:rPr lang="ru-RU" dirty="0" smtClean="0">
                <a:solidFill>
                  <a:schemeClr val="bg1"/>
                </a:solidFill>
                <a:latin typeface="Montserrat Light" panose="00000400000000000000" pitchFamily="2" charset="-52"/>
              </a:rPr>
              <a:t>»</a:t>
            </a:r>
            <a:r>
              <a:rPr lang="en-US" dirty="0" smtClean="0">
                <a:solidFill>
                  <a:schemeClr val="bg1"/>
                </a:solidFill>
                <a:latin typeface="Montserrat Light" panose="00000400000000000000" pitchFamily="2" charset="-52"/>
              </a:rPr>
              <a:t> </a:t>
            </a: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8441" y="1160864"/>
            <a:ext cx="2742950" cy="1327323"/>
          </a:xfrm>
          <a:prstGeom prst="rect">
            <a:avLst/>
          </a:prstGeom>
        </p:spPr>
      </p:pic>
      <p:pic>
        <p:nvPicPr>
          <p:cNvPr id="12" name="Рисунок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12622" y="2355768"/>
            <a:ext cx="2240091" cy="862256"/>
          </a:xfrm>
          <a:prstGeom prst="rect">
            <a:avLst/>
          </a:prstGeom>
        </p:spPr>
      </p:pic>
      <p:pic>
        <p:nvPicPr>
          <p:cNvPr id="13" name="Рисунок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42629" y="3113558"/>
            <a:ext cx="1847258" cy="1439915"/>
          </a:xfrm>
          <a:prstGeom prst="rect">
            <a:avLst/>
          </a:prstGeom>
        </p:spPr>
      </p:pic>
      <p:pic>
        <p:nvPicPr>
          <p:cNvPr id="15" name="Рисунок 14"/>
          <p:cNvPicPr>
            <a:picLocks noChangeAspect="1"/>
          </p:cNvPicPr>
          <p:nvPr/>
        </p:nvPicPr>
        <p:blipFill rotWithShape="1">
          <a:blip r:embed="rId5" cstate="print">
            <a:extLst>
              <a:ext uri="{28A0092B-C50C-407E-A947-70E740481C1C}">
                <a14:useLocalDpi xmlns:a14="http://schemas.microsoft.com/office/drawing/2010/main" xmlns="" val="0"/>
              </a:ext>
            </a:extLst>
          </a:blip>
          <a:srcRect l="33854" t="36667" r="34063" b="37592"/>
          <a:stretch/>
        </p:blipFill>
        <p:spPr>
          <a:xfrm>
            <a:off x="690137" y="229461"/>
            <a:ext cx="2378991" cy="1073636"/>
          </a:xfrm>
          <a:prstGeom prst="rect">
            <a:avLst/>
          </a:prstGeom>
        </p:spPr>
      </p:pic>
      <p:pic>
        <p:nvPicPr>
          <p:cNvPr id="16" name="Рисунок 1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46310" y="4456779"/>
            <a:ext cx="2471284" cy="1262159"/>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15454" y="5422707"/>
            <a:ext cx="2746858" cy="1499060"/>
          </a:xfrm>
          <a:prstGeom prst="rect">
            <a:avLst/>
          </a:prstGeom>
        </p:spPr>
      </p:pic>
    </p:spTree>
    <p:extLst>
      <p:ext uri="{BB962C8B-B14F-4D97-AF65-F5344CB8AC3E}">
        <p14:creationId xmlns:p14="http://schemas.microsoft.com/office/powerpoint/2010/main" xmlns="" val="369967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6000" b="1" dirty="0">
                <a:solidFill>
                  <a:srgbClr val="44658E"/>
                </a:solidFill>
                <a:latin typeface="Montserrat Medium" panose="00000600000000000000" pitchFamily="2" charset="-52"/>
              </a:rPr>
              <a:t>Команда проекта</a:t>
            </a:r>
          </a:p>
        </p:txBody>
      </p:sp>
      <p:sp>
        <p:nvSpPr>
          <p:cNvPr id="14" name="Полилиния 13"/>
          <p:cNvSpPr/>
          <p:nvPr/>
        </p:nvSpPr>
        <p:spPr>
          <a:xfrm>
            <a:off x="1263396" y="5397669"/>
            <a:ext cx="1511808" cy="762238"/>
          </a:xfrm>
          <a:custGeom>
            <a:avLst/>
            <a:gdLst>
              <a:gd name="connsiteX0" fmla="*/ 0 w 780288"/>
              <a:gd name="connsiteY0" fmla="*/ 0 h 402336"/>
              <a:gd name="connsiteX1" fmla="*/ 780288 w 780288"/>
              <a:gd name="connsiteY1" fmla="*/ 0 h 402336"/>
              <a:gd name="connsiteX2" fmla="*/ 780288 w 780288"/>
              <a:gd name="connsiteY2" fmla="*/ 402336 h 402336"/>
              <a:gd name="connsiteX3" fmla="*/ 0 w 780288"/>
              <a:gd name="connsiteY3" fmla="*/ 402336 h 402336"/>
              <a:gd name="connsiteX4" fmla="*/ 0 w 780288"/>
              <a:gd name="connsiteY4" fmla="*/ 0 h 402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288" h="402336">
                <a:moveTo>
                  <a:pt x="0" y="0"/>
                </a:moveTo>
                <a:lnTo>
                  <a:pt x="780288" y="0"/>
                </a:lnTo>
                <a:lnTo>
                  <a:pt x="780288" y="402336"/>
                </a:lnTo>
                <a:lnTo>
                  <a:pt x="0" y="402336"/>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b" anchorCtr="0">
            <a:noAutofit/>
          </a:bodyPr>
          <a:lstStyle/>
          <a:p>
            <a:pPr lvl="0" algn="ctr" defTabSz="977900">
              <a:lnSpc>
                <a:spcPct val="90000"/>
              </a:lnSpc>
              <a:spcBef>
                <a:spcPct val="0"/>
              </a:spcBef>
              <a:spcAft>
                <a:spcPct val="35000"/>
              </a:spcAft>
            </a:pPr>
            <a:endParaRPr lang="ru-RU" sz="2200" kern="1200" dirty="0"/>
          </a:p>
        </p:txBody>
      </p:sp>
      <p:sp>
        <p:nvSpPr>
          <p:cNvPr id="33" name="Подзаголовок 2"/>
          <p:cNvSpPr txBox="1">
            <a:spLocks/>
          </p:cNvSpPr>
          <p:nvPr/>
        </p:nvSpPr>
        <p:spPr>
          <a:xfrm>
            <a:off x="894284" y="2158277"/>
            <a:ext cx="4865247" cy="3925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2100" dirty="0" smtClean="0">
                <a:solidFill>
                  <a:srgbClr val="44658E"/>
                </a:solidFill>
                <a:latin typeface="Montserrat Medium" panose="00000600000000000000" pitchFamily="2" charset="-52"/>
              </a:rPr>
              <a:t>Тимофеева Софья Александровна</a:t>
            </a:r>
            <a:endParaRPr lang="ru-RU" sz="2100" dirty="0" smtClean="0">
              <a:solidFill>
                <a:srgbClr val="44658E"/>
              </a:solidFill>
              <a:latin typeface="Montserrat Medium" panose="00000600000000000000" pitchFamily="2" charset="-52"/>
            </a:endParaRPr>
          </a:p>
          <a:p>
            <a:pPr algn="l"/>
            <a:endParaRPr lang="ru-RU" sz="1600" dirty="0">
              <a:solidFill>
                <a:srgbClr val="44658E"/>
              </a:solidFill>
              <a:latin typeface="Montserrat Medium" panose="00000600000000000000" pitchFamily="2" charset="-52"/>
            </a:endParaRPr>
          </a:p>
        </p:txBody>
      </p:sp>
      <p:sp>
        <p:nvSpPr>
          <p:cNvPr id="26" name="Подзаголовок 2">
            <a:extLst>
              <a:ext uri="{FF2B5EF4-FFF2-40B4-BE49-F238E27FC236}">
                <a16:creationId xmlns:a16="http://schemas.microsoft.com/office/drawing/2014/main" xmlns="" id="{9C1F50E5-1A44-435A-88A2-0DF439019E1F}"/>
              </a:ext>
            </a:extLst>
          </p:cNvPr>
          <p:cNvSpPr txBox="1">
            <a:spLocks/>
          </p:cNvSpPr>
          <p:nvPr/>
        </p:nvSpPr>
        <p:spPr>
          <a:xfrm>
            <a:off x="2421469" y="2645785"/>
            <a:ext cx="1473637" cy="5011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1800" dirty="0" smtClean="0">
                <a:solidFill>
                  <a:srgbClr val="44658E"/>
                </a:solidFill>
                <a:latin typeface="Montserrat Light" panose="00000400000000000000" pitchFamily="2" charset="-52"/>
              </a:rPr>
              <a:t>студент</a:t>
            </a:r>
            <a:endParaRPr lang="ru-RU" sz="1800" dirty="0">
              <a:solidFill>
                <a:srgbClr val="44658E"/>
              </a:solidFill>
              <a:latin typeface="Montserrat Light" panose="00000400000000000000" pitchFamily="2" charset="-52"/>
            </a:endParaRPr>
          </a:p>
        </p:txBody>
      </p:sp>
      <p:sp>
        <p:nvSpPr>
          <p:cNvPr id="31" name="Подзаголовок 2"/>
          <p:cNvSpPr txBox="1">
            <a:spLocks/>
          </p:cNvSpPr>
          <p:nvPr/>
        </p:nvSpPr>
        <p:spPr>
          <a:xfrm>
            <a:off x="7326753" y="2132546"/>
            <a:ext cx="4132935" cy="3925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2100" dirty="0" smtClean="0">
                <a:solidFill>
                  <a:srgbClr val="44658E"/>
                </a:solidFill>
                <a:latin typeface="Montserrat Medium" panose="00000600000000000000" pitchFamily="2" charset="-52"/>
              </a:rPr>
              <a:t>Тюрикова Вера Алексеевна</a:t>
            </a:r>
            <a:endParaRPr lang="ru-RU" sz="2100" dirty="0" smtClean="0">
              <a:solidFill>
                <a:srgbClr val="44658E"/>
              </a:solidFill>
              <a:latin typeface="Montserrat Medium" panose="00000600000000000000" pitchFamily="2" charset="-52"/>
            </a:endParaRPr>
          </a:p>
          <a:p>
            <a:pPr algn="l"/>
            <a:endParaRPr lang="ru-RU" sz="1600" dirty="0">
              <a:solidFill>
                <a:srgbClr val="44658E"/>
              </a:solidFill>
              <a:latin typeface="Montserrat Medium" panose="00000600000000000000" pitchFamily="2" charset="-52"/>
            </a:endParaRPr>
          </a:p>
        </p:txBody>
      </p:sp>
      <p:sp>
        <p:nvSpPr>
          <p:cNvPr id="34" name="Подзаголовок 2">
            <a:extLst>
              <a:ext uri="{FF2B5EF4-FFF2-40B4-BE49-F238E27FC236}">
                <a16:creationId xmlns:a16="http://schemas.microsoft.com/office/drawing/2014/main" xmlns="" id="{9C1F50E5-1A44-435A-88A2-0DF439019E1F}"/>
              </a:ext>
            </a:extLst>
          </p:cNvPr>
          <p:cNvSpPr txBox="1">
            <a:spLocks/>
          </p:cNvSpPr>
          <p:nvPr/>
        </p:nvSpPr>
        <p:spPr>
          <a:xfrm>
            <a:off x="8832165" y="2631929"/>
            <a:ext cx="1473637" cy="5011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1800" dirty="0" smtClean="0">
                <a:solidFill>
                  <a:srgbClr val="44658E"/>
                </a:solidFill>
                <a:latin typeface="Montserrat Light" panose="00000400000000000000" pitchFamily="2" charset="-52"/>
              </a:rPr>
              <a:t>студент</a:t>
            </a:r>
            <a:endParaRPr lang="ru-RU" sz="1800" dirty="0">
              <a:solidFill>
                <a:srgbClr val="44658E"/>
              </a:solidFill>
              <a:latin typeface="Montserrat Light" panose="00000400000000000000" pitchFamily="2" charset="-52"/>
            </a:endParaRPr>
          </a:p>
        </p:txBody>
      </p:sp>
      <p:sp>
        <p:nvSpPr>
          <p:cNvPr id="35" name="Подзаголовок 2"/>
          <p:cNvSpPr txBox="1">
            <a:spLocks/>
          </p:cNvSpPr>
          <p:nvPr/>
        </p:nvSpPr>
        <p:spPr>
          <a:xfrm>
            <a:off x="3623629" y="3640714"/>
            <a:ext cx="4865247" cy="3925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2100" dirty="0" smtClean="0">
                <a:solidFill>
                  <a:srgbClr val="44658E"/>
                </a:solidFill>
                <a:latin typeface="Montserrat Medium" panose="00000600000000000000" pitchFamily="2" charset="-52"/>
              </a:rPr>
              <a:t>Гусаров Александр Вячеславович</a:t>
            </a:r>
            <a:endParaRPr lang="ru-RU" sz="2100" dirty="0" smtClean="0">
              <a:solidFill>
                <a:srgbClr val="44658E"/>
              </a:solidFill>
              <a:latin typeface="Montserrat Medium" panose="00000600000000000000" pitchFamily="2" charset="-52"/>
            </a:endParaRPr>
          </a:p>
          <a:p>
            <a:pPr algn="l"/>
            <a:endParaRPr lang="ru-RU" sz="1600" dirty="0">
              <a:solidFill>
                <a:srgbClr val="44658E"/>
              </a:solidFill>
              <a:latin typeface="Montserrat Medium" panose="00000600000000000000" pitchFamily="2" charset="-52"/>
            </a:endParaRPr>
          </a:p>
        </p:txBody>
      </p:sp>
      <p:sp>
        <p:nvSpPr>
          <p:cNvPr id="37" name="Подзаголовок 2">
            <a:extLst>
              <a:ext uri="{FF2B5EF4-FFF2-40B4-BE49-F238E27FC236}">
                <a16:creationId xmlns:a16="http://schemas.microsoft.com/office/drawing/2014/main" xmlns="" id="{9C1F50E5-1A44-435A-88A2-0DF439019E1F}"/>
              </a:ext>
            </a:extLst>
          </p:cNvPr>
          <p:cNvSpPr txBox="1">
            <a:spLocks/>
          </p:cNvSpPr>
          <p:nvPr/>
        </p:nvSpPr>
        <p:spPr>
          <a:xfrm>
            <a:off x="3396344" y="4199474"/>
            <a:ext cx="5450774" cy="823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1800" dirty="0" smtClean="0">
                <a:solidFill>
                  <a:srgbClr val="44658E"/>
                </a:solidFill>
                <a:latin typeface="Montserrat Light" panose="00000400000000000000" pitchFamily="2" charset="-52"/>
              </a:rPr>
              <a:t>Преподаватель, доцент</a:t>
            </a:r>
            <a:r>
              <a:rPr lang="ru-RU" sz="1800" dirty="0" smtClean="0">
                <a:solidFill>
                  <a:srgbClr val="44658E"/>
                </a:solidFill>
                <a:latin typeface="Montserrat Light" panose="00000400000000000000" pitchFamily="2" charset="-52"/>
              </a:rPr>
              <a:t>, канд. техн. наук, </a:t>
            </a:r>
            <a:endParaRPr lang="ru-RU" sz="1800" dirty="0" smtClean="0">
              <a:solidFill>
                <a:srgbClr val="44658E"/>
              </a:solidFill>
              <a:latin typeface="Montserrat Light" panose="00000400000000000000" pitchFamily="2" charset="-52"/>
            </a:endParaRPr>
          </a:p>
          <a:p>
            <a:r>
              <a:rPr lang="ru-RU" sz="1800" dirty="0" smtClean="0">
                <a:solidFill>
                  <a:srgbClr val="44658E"/>
                </a:solidFill>
                <a:latin typeface="Montserrat Light" panose="00000400000000000000" pitchFamily="2" charset="-52"/>
              </a:rPr>
              <a:t>РГАТУ </a:t>
            </a:r>
            <a:r>
              <a:rPr lang="ru-RU" sz="1800" dirty="0" smtClean="0">
                <a:solidFill>
                  <a:srgbClr val="44658E"/>
                </a:solidFill>
                <a:latin typeface="Montserrat Light" panose="00000400000000000000" pitchFamily="2" charset="-52"/>
              </a:rPr>
              <a:t>имени П. А. Соловьева</a:t>
            </a:r>
            <a:endParaRPr lang="ru-RU" sz="1800" dirty="0">
              <a:solidFill>
                <a:srgbClr val="44658E"/>
              </a:solidFill>
              <a:latin typeface="Montserrat Light" panose="00000400000000000000" pitchFamily="2" charset="-52"/>
            </a:endParaRPr>
          </a:p>
        </p:txBody>
      </p:sp>
    </p:spTree>
    <p:extLst>
      <p:ext uri="{BB962C8B-B14F-4D97-AF65-F5344CB8AC3E}">
        <p14:creationId xmlns:p14="http://schemas.microsoft.com/office/powerpoint/2010/main" xmlns="" val="7238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352550" y="3368702"/>
            <a:ext cx="2371725" cy="3128962"/>
          </a:xfrm>
          <a:prstGeom prst="rect">
            <a:avLst/>
          </a:prstGeom>
          <a:solidFill>
            <a:srgbClr val="B6D2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724275" y="3361559"/>
            <a:ext cx="2371725" cy="31289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6096000" y="3368702"/>
            <a:ext cx="2371725" cy="31289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8467725" y="3362197"/>
            <a:ext cx="2371725" cy="312896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6000" b="1" dirty="0">
                <a:solidFill>
                  <a:srgbClr val="44658E"/>
                </a:solidFill>
                <a:latin typeface="Montserrat Medium" panose="00000600000000000000" pitchFamily="2" charset="-52"/>
              </a:rPr>
              <a:t>Цели и задачи проекта</a:t>
            </a:r>
          </a:p>
        </p:txBody>
      </p:sp>
      <p:sp>
        <p:nvSpPr>
          <p:cNvPr id="3" name="Объект 2"/>
          <p:cNvSpPr>
            <a:spLocks noGrp="1"/>
          </p:cNvSpPr>
          <p:nvPr>
            <p:ph idx="1"/>
          </p:nvPr>
        </p:nvSpPr>
        <p:spPr>
          <a:xfrm>
            <a:off x="1677466" y="3723870"/>
            <a:ext cx="1721893" cy="410517"/>
          </a:xfrm>
        </p:spPr>
        <p:txBody>
          <a:bodyPr>
            <a:noAutofit/>
          </a:bodyPr>
          <a:lstStyle/>
          <a:p>
            <a:pPr marL="0" indent="0">
              <a:buNone/>
            </a:pPr>
            <a:r>
              <a:rPr lang="ru-RU" sz="1600" dirty="0">
                <a:solidFill>
                  <a:schemeClr val="bg1"/>
                </a:solidFill>
                <a:latin typeface="Montserrat Medium" panose="00000600000000000000" pitchFamily="2" charset="-52"/>
              </a:rPr>
              <a:t>Задача 1.</a:t>
            </a:r>
          </a:p>
        </p:txBody>
      </p:sp>
      <p:sp>
        <p:nvSpPr>
          <p:cNvPr id="14" name="Объект 2"/>
          <p:cNvSpPr txBox="1">
            <a:spLocks/>
          </p:cNvSpPr>
          <p:nvPr/>
        </p:nvSpPr>
        <p:spPr>
          <a:xfrm>
            <a:off x="838200" y="1425039"/>
            <a:ext cx="10668000" cy="18644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400" dirty="0">
                <a:latin typeface="Montserrat" panose="00000500000000000000" pitchFamily="2" charset="-52"/>
              </a:rPr>
              <a:t>Цель проекта:</a:t>
            </a:r>
          </a:p>
          <a:p>
            <a:pPr marL="0" indent="0">
              <a:lnSpc>
                <a:spcPct val="120000"/>
              </a:lnSpc>
              <a:buNone/>
            </a:pPr>
            <a:r>
              <a:rPr lang="ru-RU" sz="1900" dirty="0" smtClean="0">
                <a:latin typeface="Montserrat" panose="00000500000000000000" pitchFamily="2" charset="-52"/>
              </a:rPr>
              <a:t>Разработать программы предназначенные </a:t>
            </a:r>
            <a:r>
              <a:rPr lang="ru-RU" sz="1900" dirty="0" smtClean="0">
                <a:latin typeface="Montserrat" panose="00000500000000000000" pitchFamily="2" charset="-52"/>
              </a:rPr>
              <a:t>для использования в учебном процессе при изучении теории управления техническими системами, а также </a:t>
            </a:r>
            <a:r>
              <a:rPr lang="ru-RU" sz="1900" dirty="0" smtClean="0">
                <a:latin typeface="Montserrat" panose="00000500000000000000" pitchFamily="2" charset="-52"/>
              </a:rPr>
              <a:t>для применения </a:t>
            </a:r>
            <a:r>
              <a:rPr lang="ru-RU" sz="1900" dirty="0" smtClean="0">
                <a:latin typeface="Montserrat" panose="00000500000000000000" pitchFamily="2" charset="-52"/>
              </a:rPr>
              <a:t>в практических задачах, требующих оценки устойчивости системы автоматического управления.</a:t>
            </a:r>
            <a:endParaRPr lang="ru-RU" sz="1900" dirty="0">
              <a:latin typeface="Montserrat" panose="00000500000000000000" pitchFamily="2" charset="-52"/>
            </a:endParaRPr>
          </a:p>
        </p:txBody>
      </p:sp>
      <p:sp>
        <p:nvSpPr>
          <p:cNvPr id="15" name="Объект 2"/>
          <p:cNvSpPr txBox="1">
            <a:spLocks/>
          </p:cNvSpPr>
          <p:nvPr/>
        </p:nvSpPr>
        <p:spPr>
          <a:xfrm>
            <a:off x="1413163" y="4193764"/>
            <a:ext cx="2232562"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400" dirty="0" smtClean="0">
                <a:solidFill>
                  <a:schemeClr val="bg1"/>
                </a:solidFill>
                <a:latin typeface="Montserrat" panose="00000500000000000000" pitchFamily="2" charset="-52"/>
              </a:rPr>
              <a:t>Изучить алгебраические критерии устойчивости Рауса и Гурвица</a:t>
            </a:r>
          </a:p>
        </p:txBody>
      </p:sp>
      <p:sp>
        <p:nvSpPr>
          <p:cNvPr id="18" name="Объект 2"/>
          <p:cNvSpPr txBox="1">
            <a:spLocks/>
          </p:cNvSpPr>
          <p:nvPr/>
        </p:nvSpPr>
        <p:spPr>
          <a:xfrm>
            <a:off x="4086225" y="3723870"/>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2.</a:t>
            </a:r>
          </a:p>
        </p:txBody>
      </p:sp>
      <p:sp>
        <p:nvSpPr>
          <p:cNvPr id="19" name="Объект 2"/>
          <p:cNvSpPr txBox="1">
            <a:spLocks/>
          </p:cNvSpPr>
          <p:nvPr/>
        </p:nvSpPr>
        <p:spPr>
          <a:xfrm>
            <a:off x="3752603" y="4134387"/>
            <a:ext cx="2291937"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400" dirty="0" smtClean="0">
                <a:solidFill>
                  <a:schemeClr val="bg1"/>
                </a:solidFill>
                <a:latin typeface="Montserrat" panose="00000500000000000000" pitchFamily="2" charset="-52"/>
              </a:rPr>
              <a:t>Провести теоретическое и экспериментальное </a:t>
            </a:r>
            <a:r>
              <a:rPr lang="ru-RU" sz="1400" dirty="0" smtClean="0">
                <a:solidFill>
                  <a:schemeClr val="bg1"/>
                </a:solidFill>
                <a:latin typeface="Montserrat" panose="00000500000000000000" pitchFamily="2" charset="-52"/>
              </a:rPr>
              <a:t>исследования </a:t>
            </a:r>
            <a:r>
              <a:rPr lang="ru-RU" sz="1400" dirty="0" smtClean="0">
                <a:solidFill>
                  <a:schemeClr val="bg1"/>
                </a:solidFill>
                <a:latin typeface="Montserrat" panose="00000500000000000000" pitchFamily="2" charset="-52"/>
              </a:rPr>
              <a:t>для оценки вычислительной эффективности критериев устойчивости</a:t>
            </a:r>
          </a:p>
        </p:txBody>
      </p:sp>
      <p:sp>
        <p:nvSpPr>
          <p:cNvPr id="20" name="Объект 2"/>
          <p:cNvSpPr txBox="1">
            <a:spLocks/>
          </p:cNvSpPr>
          <p:nvPr/>
        </p:nvSpPr>
        <p:spPr>
          <a:xfrm>
            <a:off x="6410449" y="374762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3.</a:t>
            </a:r>
          </a:p>
        </p:txBody>
      </p:sp>
      <p:sp>
        <p:nvSpPr>
          <p:cNvPr id="21" name="Объект 2"/>
          <p:cNvSpPr txBox="1">
            <a:spLocks/>
          </p:cNvSpPr>
          <p:nvPr/>
        </p:nvSpPr>
        <p:spPr>
          <a:xfrm>
            <a:off x="6066063" y="4146263"/>
            <a:ext cx="2484171"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400" dirty="0" smtClean="0">
                <a:solidFill>
                  <a:schemeClr val="bg1"/>
                </a:solidFill>
                <a:latin typeface="Montserrat" panose="00000500000000000000" pitchFamily="2" charset="-52"/>
              </a:rPr>
              <a:t>Разработать обучающую программу</a:t>
            </a:r>
            <a:r>
              <a:rPr lang="ru-RU" sz="1400" dirty="0" smtClean="0">
                <a:solidFill>
                  <a:schemeClr val="bg1"/>
                </a:solidFill>
                <a:latin typeface="Montserrat" panose="00000500000000000000" pitchFamily="2" charset="-52"/>
              </a:rPr>
              <a:t> определения устойчивости САУ при помощи расчёта критерия Э. Дж. </a:t>
            </a:r>
            <a:r>
              <a:rPr lang="ru-RU" sz="1400" dirty="0" smtClean="0">
                <a:solidFill>
                  <a:schemeClr val="bg1"/>
                </a:solidFill>
                <a:latin typeface="Montserrat" panose="00000500000000000000" pitchFamily="2" charset="-52"/>
              </a:rPr>
              <a:t>Рауса</a:t>
            </a:r>
            <a:endParaRPr lang="ru-RU" sz="1400" dirty="0">
              <a:solidFill>
                <a:schemeClr val="bg1"/>
              </a:solidFill>
              <a:latin typeface="Montserrat" panose="00000500000000000000" pitchFamily="2" charset="-52"/>
            </a:endParaRPr>
          </a:p>
        </p:txBody>
      </p:sp>
      <p:sp>
        <p:nvSpPr>
          <p:cNvPr id="22" name="Объект 2"/>
          <p:cNvSpPr txBox="1">
            <a:spLocks/>
          </p:cNvSpPr>
          <p:nvPr/>
        </p:nvSpPr>
        <p:spPr>
          <a:xfrm>
            <a:off x="8782174" y="374762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4.</a:t>
            </a:r>
          </a:p>
        </p:txBody>
      </p:sp>
      <p:sp>
        <p:nvSpPr>
          <p:cNvPr id="23" name="Объект 2"/>
          <p:cNvSpPr txBox="1">
            <a:spLocks/>
          </p:cNvSpPr>
          <p:nvPr/>
        </p:nvSpPr>
        <p:spPr>
          <a:xfrm>
            <a:off x="8556543" y="4146263"/>
            <a:ext cx="2036247"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400" dirty="0" smtClean="0">
                <a:solidFill>
                  <a:schemeClr val="bg1"/>
                </a:solidFill>
                <a:latin typeface="Montserrat" panose="00000500000000000000" pitchFamily="2" charset="-52"/>
              </a:rPr>
              <a:t>Разработать </a:t>
            </a:r>
            <a:r>
              <a:rPr lang="ru-RU" sz="1400" dirty="0" smtClean="0">
                <a:solidFill>
                  <a:schemeClr val="bg1"/>
                </a:solidFill>
                <a:latin typeface="Montserrat" panose="00000500000000000000" pitchFamily="2" charset="-52"/>
              </a:rPr>
              <a:t>программу определения </a:t>
            </a:r>
            <a:r>
              <a:rPr lang="ru-RU" sz="1400" dirty="0" smtClean="0">
                <a:solidFill>
                  <a:schemeClr val="bg1"/>
                </a:solidFill>
                <a:latin typeface="Montserrat" panose="00000500000000000000" pitchFamily="2" charset="-52"/>
              </a:rPr>
              <a:t>устойчивости системы при помощи критерия Гурвица</a:t>
            </a:r>
            <a:endParaRPr lang="ru-RU" sz="1400" dirty="0">
              <a:solidFill>
                <a:schemeClr val="bg1"/>
              </a:solidFill>
              <a:latin typeface="Montserrat" panose="00000500000000000000" pitchFamily="2" charset="-52"/>
            </a:endParaRPr>
          </a:p>
        </p:txBody>
      </p:sp>
    </p:spTree>
    <p:extLst>
      <p:ext uri="{BB962C8B-B14F-4D97-AF65-F5344CB8AC3E}">
        <p14:creationId xmlns:p14="http://schemas.microsoft.com/office/powerpoint/2010/main" xmlns="" val="2527926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6000" b="1" dirty="0">
                <a:solidFill>
                  <a:srgbClr val="44658E"/>
                </a:solidFill>
                <a:latin typeface="Montserrat Medium" panose="00000600000000000000" pitchFamily="2" charset="-52"/>
              </a:rPr>
              <a:t>Дорожная карта проекта</a:t>
            </a:r>
          </a:p>
        </p:txBody>
      </p:sp>
      <p:sp>
        <p:nvSpPr>
          <p:cNvPr id="3" name="Объект 2"/>
          <p:cNvSpPr>
            <a:spLocks noGrp="1"/>
          </p:cNvSpPr>
          <p:nvPr>
            <p:ph idx="1"/>
          </p:nvPr>
        </p:nvSpPr>
        <p:spPr>
          <a:xfrm>
            <a:off x="1677466" y="3582464"/>
            <a:ext cx="1721893" cy="410517"/>
          </a:xfrm>
        </p:spPr>
        <p:txBody>
          <a:bodyPr>
            <a:noAutofit/>
          </a:bodyPr>
          <a:lstStyle/>
          <a:p>
            <a:pPr marL="0" indent="0">
              <a:buNone/>
            </a:pPr>
            <a:r>
              <a:rPr lang="ru-RU" sz="1600" dirty="0">
                <a:solidFill>
                  <a:schemeClr val="bg1"/>
                </a:solidFill>
                <a:latin typeface="Montserrat Medium" panose="00000600000000000000" pitchFamily="2" charset="-52"/>
              </a:rPr>
              <a:t>Задача 1.</a:t>
            </a:r>
          </a:p>
        </p:txBody>
      </p:sp>
      <p:sp>
        <p:nvSpPr>
          <p:cNvPr id="15" name="Объект 2"/>
          <p:cNvSpPr txBox="1">
            <a:spLocks/>
          </p:cNvSpPr>
          <p:nvPr/>
        </p:nvSpPr>
        <p:spPr>
          <a:xfrm>
            <a:off x="1677466" y="3992981"/>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18" name="Объект 2"/>
          <p:cNvSpPr txBox="1">
            <a:spLocks/>
          </p:cNvSpPr>
          <p:nvPr/>
        </p:nvSpPr>
        <p:spPr>
          <a:xfrm>
            <a:off x="4086225" y="3582464"/>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2.</a:t>
            </a:r>
          </a:p>
        </p:txBody>
      </p:sp>
      <p:sp>
        <p:nvSpPr>
          <p:cNvPr id="19" name="Объект 2"/>
          <p:cNvSpPr txBox="1">
            <a:spLocks/>
          </p:cNvSpPr>
          <p:nvPr/>
        </p:nvSpPr>
        <p:spPr>
          <a:xfrm>
            <a:off x="4086225" y="3992981"/>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0" name="Объект 2"/>
          <p:cNvSpPr txBox="1">
            <a:spLocks/>
          </p:cNvSpPr>
          <p:nvPr/>
        </p:nvSpPr>
        <p:spPr>
          <a:xfrm>
            <a:off x="6457950" y="3582464"/>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3.</a:t>
            </a:r>
          </a:p>
        </p:txBody>
      </p:sp>
      <p:sp>
        <p:nvSpPr>
          <p:cNvPr id="21" name="Объект 2"/>
          <p:cNvSpPr txBox="1">
            <a:spLocks/>
          </p:cNvSpPr>
          <p:nvPr/>
        </p:nvSpPr>
        <p:spPr>
          <a:xfrm>
            <a:off x="6457950" y="3992981"/>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2" name="Объект 2"/>
          <p:cNvSpPr txBox="1">
            <a:spLocks/>
          </p:cNvSpPr>
          <p:nvPr/>
        </p:nvSpPr>
        <p:spPr>
          <a:xfrm>
            <a:off x="8829675" y="3582464"/>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4.</a:t>
            </a:r>
          </a:p>
        </p:txBody>
      </p:sp>
      <p:sp>
        <p:nvSpPr>
          <p:cNvPr id="23" name="Объект 2"/>
          <p:cNvSpPr txBox="1">
            <a:spLocks/>
          </p:cNvSpPr>
          <p:nvPr/>
        </p:nvSpPr>
        <p:spPr>
          <a:xfrm>
            <a:off x="8829675" y="3992981"/>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graphicFrame>
        <p:nvGraphicFramePr>
          <p:cNvPr id="24" name="Схема 23"/>
          <p:cNvGraphicFramePr/>
          <p:nvPr>
            <p:extLst>
              <p:ext uri="{D42A27DB-BD31-4B8C-83A1-F6EECF244321}">
                <p14:modId xmlns:p14="http://schemas.microsoft.com/office/powerpoint/2010/main" xmlns="" val="270102988"/>
              </p:ext>
            </p:extLst>
          </p:nvPr>
        </p:nvGraphicFramePr>
        <p:xfrm>
          <a:off x="1682750" y="2107671"/>
          <a:ext cx="8826501" cy="39346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72211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4839" y="0"/>
            <a:ext cx="6300787" cy="1325563"/>
          </a:xfrm>
        </p:spPr>
        <p:txBody>
          <a:bodyPr>
            <a:normAutofit fontScale="90000"/>
          </a:bodyPr>
          <a:lstStyle/>
          <a:p>
            <a:r>
              <a:rPr lang="ru-RU" sz="5400" b="1" dirty="0">
                <a:solidFill>
                  <a:srgbClr val="44658E"/>
                </a:solidFill>
                <a:latin typeface="Montserrat Medium" panose="00000600000000000000" pitchFamily="2" charset="-52"/>
              </a:rPr>
              <a:t>Продукт проекта</a:t>
            </a:r>
          </a:p>
        </p:txBody>
      </p:sp>
      <p:sp>
        <p:nvSpPr>
          <p:cNvPr id="3" name="Объект 2"/>
          <p:cNvSpPr>
            <a:spLocks noGrp="1"/>
          </p:cNvSpPr>
          <p:nvPr>
            <p:ph idx="1"/>
          </p:nvPr>
        </p:nvSpPr>
        <p:spPr>
          <a:xfrm>
            <a:off x="1677466" y="4175131"/>
            <a:ext cx="1721893" cy="410517"/>
          </a:xfrm>
        </p:spPr>
        <p:txBody>
          <a:bodyPr>
            <a:noAutofit/>
          </a:bodyPr>
          <a:lstStyle/>
          <a:p>
            <a:pPr marL="0" indent="0">
              <a:buNone/>
            </a:pPr>
            <a:r>
              <a:rPr lang="ru-RU" sz="1600" dirty="0">
                <a:solidFill>
                  <a:schemeClr val="bg1"/>
                </a:solidFill>
                <a:latin typeface="Montserrat Medium" panose="00000600000000000000" pitchFamily="2" charset="-52"/>
              </a:rPr>
              <a:t>Задача 1.</a:t>
            </a:r>
          </a:p>
        </p:txBody>
      </p:sp>
      <p:sp>
        <p:nvSpPr>
          <p:cNvPr id="15" name="Объект 2"/>
          <p:cNvSpPr txBox="1">
            <a:spLocks/>
          </p:cNvSpPr>
          <p:nvPr/>
        </p:nvSpPr>
        <p:spPr>
          <a:xfrm>
            <a:off x="1677466"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18" name="Объект 2"/>
          <p:cNvSpPr txBox="1">
            <a:spLocks/>
          </p:cNvSpPr>
          <p:nvPr/>
        </p:nvSpPr>
        <p:spPr>
          <a:xfrm>
            <a:off x="408622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2.</a:t>
            </a:r>
          </a:p>
        </p:txBody>
      </p:sp>
      <p:sp>
        <p:nvSpPr>
          <p:cNvPr id="19" name="Объект 2"/>
          <p:cNvSpPr txBox="1">
            <a:spLocks/>
          </p:cNvSpPr>
          <p:nvPr/>
        </p:nvSpPr>
        <p:spPr>
          <a:xfrm>
            <a:off x="408622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0" name="Объект 2"/>
          <p:cNvSpPr txBox="1">
            <a:spLocks/>
          </p:cNvSpPr>
          <p:nvPr/>
        </p:nvSpPr>
        <p:spPr>
          <a:xfrm>
            <a:off x="6457950"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3.</a:t>
            </a:r>
          </a:p>
        </p:txBody>
      </p:sp>
      <p:sp>
        <p:nvSpPr>
          <p:cNvPr id="21" name="Объект 2"/>
          <p:cNvSpPr txBox="1">
            <a:spLocks/>
          </p:cNvSpPr>
          <p:nvPr/>
        </p:nvSpPr>
        <p:spPr>
          <a:xfrm>
            <a:off x="6457950"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2" name="Объект 2"/>
          <p:cNvSpPr txBox="1">
            <a:spLocks/>
          </p:cNvSpPr>
          <p:nvPr/>
        </p:nvSpPr>
        <p:spPr>
          <a:xfrm>
            <a:off x="882967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4.</a:t>
            </a:r>
          </a:p>
        </p:txBody>
      </p:sp>
      <p:sp>
        <p:nvSpPr>
          <p:cNvPr id="23" name="Объект 2"/>
          <p:cNvSpPr txBox="1">
            <a:spLocks/>
          </p:cNvSpPr>
          <p:nvPr/>
        </p:nvSpPr>
        <p:spPr>
          <a:xfrm>
            <a:off x="882967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pic>
        <p:nvPicPr>
          <p:cNvPr id="6" name="Рисунок 5"/>
          <p:cNvPicPr>
            <a:picLocks noChangeAspect="1"/>
          </p:cNvPicPr>
          <p:nvPr/>
        </p:nvPicPr>
        <p:blipFill rotWithShape="1">
          <a:blip r:embed="rId3" cstate="print">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rcRect l="35069" r="30451"/>
          <a:stretch/>
        </p:blipFill>
        <p:spPr>
          <a:xfrm>
            <a:off x="7462837" y="0"/>
            <a:ext cx="4729163" cy="6858000"/>
          </a:xfrm>
          <a:prstGeom prst="rect">
            <a:avLst/>
          </a:prstGeom>
        </p:spPr>
      </p:pic>
      <p:sp>
        <p:nvSpPr>
          <p:cNvPr id="16" name="Объект 2"/>
          <p:cNvSpPr txBox="1">
            <a:spLocks/>
          </p:cNvSpPr>
          <p:nvPr/>
        </p:nvSpPr>
        <p:spPr>
          <a:xfrm>
            <a:off x="249382" y="1064331"/>
            <a:ext cx="7374576" cy="622711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400" dirty="0">
                <a:latin typeface="Montserrat" panose="00000500000000000000" pitchFamily="2" charset="-52"/>
              </a:rPr>
              <a:t>Цель проекта</a:t>
            </a:r>
            <a:r>
              <a:rPr lang="ru-RU" sz="2400" dirty="0" smtClean="0">
                <a:latin typeface="Montserrat" panose="00000500000000000000" pitchFamily="2" charset="-52"/>
              </a:rPr>
              <a:t>:</a:t>
            </a:r>
          </a:p>
          <a:p>
            <a:pPr>
              <a:lnSpc>
                <a:spcPct val="120000"/>
              </a:lnSpc>
            </a:pPr>
            <a:r>
              <a:rPr lang="ru-RU" sz="2400" dirty="0" smtClean="0">
                <a:latin typeface="Montserrat Medium"/>
              </a:rPr>
              <a:t>"Обучающая программа определения устойчивости САУ при помощи расчёта критерия Э. Дж. Рауса" позволяет оценить устойчивость системы автоматического управления и изучить способ вычисления критерия Рауса. В программе существует возможность редактирования характеристического полинома системы автоматического управления, предусмотрена возможность выбора степени данного полинома. По результатам вычисления критерия программа определяет устойчивость системы, а также формирует заполненную таблицу Рауса для повышения наглядности при изучении вычисления критерия. Программа предоставляет пользователю справочные материалы, описывающие вычисление критерия Рауса. </a:t>
            </a:r>
          </a:p>
          <a:p>
            <a:pPr>
              <a:lnSpc>
                <a:spcPct val="120000"/>
              </a:lnSpc>
            </a:pPr>
            <a:r>
              <a:rPr lang="ru-RU" sz="2400" dirty="0" smtClean="0">
                <a:latin typeface="Montserrat Medium"/>
              </a:rPr>
              <a:t>Программа "Определение устойчивости системы при помощи критерия Гурвица" позволяет судить об устойчивости системы по коэффициентам характеристического полинома знаменателя передаточной функции САУ. Данная программа позволяет исследовать влияние коэффициентов усиления звеньев САУ на ее устойчивость при помощи перебора различных значений коэффициентов в заданном интервале.  По результатам вычисления критерия программа определяет устойчивость системы, а также формирует таблицу со всеми возможными коэффициентами в заданном интервале.</a:t>
            </a:r>
          </a:p>
          <a:p>
            <a:pPr marL="0" indent="0">
              <a:buFont typeface="Arial" panose="020B0604020202020204" pitchFamily="34" charset="0"/>
              <a:buNone/>
            </a:pPr>
            <a:endParaRPr lang="ru-RU" sz="2400" dirty="0">
              <a:latin typeface="Montserrat" panose="00000500000000000000" pitchFamily="2" charset="-52"/>
            </a:endParaRPr>
          </a:p>
        </p:txBody>
      </p:sp>
    </p:spTree>
    <p:extLst>
      <p:ext uri="{BB962C8B-B14F-4D97-AF65-F5344CB8AC3E}">
        <p14:creationId xmlns:p14="http://schemas.microsoft.com/office/powerpoint/2010/main" xmlns="" val="2642822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6000" b="1" dirty="0">
                <a:solidFill>
                  <a:srgbClr val="44658E"/>
                </a:solidFill>
                <a:latin typeface="Montserrat Medium" panose="00000600000000000000" pitchFamily="2" charset="-52"/>
              </a:rPr>
              <a:t>Потребители</a:t>
            </a:r>
          </a:p>
        </p:txBody>
      </p:sp>
      <p:sp>
        <p:nvSpPr>
          <p:cNvPr id="3" name="Объект 2"/>
          <p:cNvSpPr>
            <a:spLocks noGrp="1"/>
          </p:cNvSpPr>
          <p:nvPr>
            <p:ph idx="1"/>
          </p:nvPr>
        </p:nvSpPr>
        <p:spPr>
          <a:xfrm>
            <a:off x="1677466" y="4175131"/>
            <a:ext cx="1721893" cy="410517"/>
          </a:xfrm>
        </p:spPr>
        <p:txBody>
          <a:bodyPr>
            <a:noAutofit/>
          </a:bodyPr>
          <a:lstStyle/>
          <a:p>
            <a:pPr marL="0" indent="0">
              <a:buNone/>
            </a:pPr>
            <a:r>
              <a:rPr lang="ru-RU" sz="1600" dirty="0">
                <a:solidFill>
                  <a:schemeClr val="bg1"/>
                </a:solidFill>
                <a:latin typeface="Montserrat Medium" panose="00000600000000000000" pitchFamily="2" charset="-52"/>
              </a:rPr>
              <a:t>Задача 1.</a:t>
            </a:r>
          </a:p>
        </p:txBody>
      </p:sp>
      <p:sp>
        <p:nvSpPr>
          <p:cNvPr id="15" name="Объект 2"/>
          <p:cNvSpPr txBox="1">
            <a:spLocks/>
          </p:cNvSpPr>
          <p:nvPr/>
        </p:nvSpPr>
        <p:spPr>
          <a:xfrm>
            <a:off x="1677466"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18" name="Объект 2"/>
          <p:cNvSpPr txBox="1">
            <a:spLocks/>
          </p:cNvSpPr>
          <p:nvPr/>
        </p:nvSpPr>
        <p:spPr>
          <a:xfrm>
            <a:off x="408622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2.</a:t>
            </a:r>
          </a:p>
        </p:txBody>
      </p:sp>
      <p:sp>
        <p:nvSpPr>
          <p:cNvPr id="19" name="Объект 2"/>
          <p:cNvSpPr txBox="1">
            <a:spLocks/>
          </p:cNvSpPr>
          <p:nvPr/>
        </p:nvSpPr>
        <p:spPr>
          <a:xfrm>
            <a:off x="408622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0" name="Объект 2"/>
          <p:cNvSpPr txBox="1">
            <a:spLocks/>
          </p:cNvSpPr>
          <p:nvPr/>
        </p:nvSpPr>
        <p:spPr>
          <a:xfrm>
            <a:off x="6457950"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3.</a:t>
            </a:r>
          </a:p>
        </p:txBody>
      </p:sp>
      <p:sp>
        <p:nvSpPr>
          <p:cNvPr id="21" name="Объект 2"/>
          <p:cNvSpPr txBox="1">
            <a:spLocks/>
          </p:cNvSpPr>
          <p:nvPr/>
        </p:nvSpPr>
        <p:spPr>
          <a:xfrm>
            <a:off x="6457950"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2" name="Объект 2"/>
          <p:cNvSpPr txBox="1">
            <a:spLocks/>
          </p:cNvSpPr>
          <p:nvPr/>
        </p:nvSpPr>
        <p:spPr>
          <a:xfrm>
            <a:off x="882967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4.</a:t>
            </a:r>
          </a:p>
        </p:txBody>
      </p:sp>
      <p:sp>
        <p:nvSpPr>
          <p:cNvPr id="23" name="Объект 2"/>
          <p:cNvSpPr txBox="1">
            <a:spLocks/>
          </p:cNvSpPr>
          <p:nvPr/>
        </p:nvSpPr>
        <p:spPr>
          <a:xfrm>
            <a:off x="882967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4" name="Объект 2"/>
          <p:cNvSpPr txBox="1">
            <a:spLocks/>
          </p:cNvSpPr>
          <p:nvPr/>
        </p:nvSpPr>
        <p:spPr>
          <a:xfrm>
            <a:off x="838200" y="1800601"/>
            <a:ext cx="10668000" cy="4200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400" dirty="0" smtClean="0">
                <a:latin typeface="Montserrat" panose="00000500000000000000" pitchFamily="2" charset="-52"/>
              </a:rPr>
              <a:t>Программы </a:t>
            </a:r>
            <a:r>
              <a:rPr lang="ru-RU" sz="2400" dirty="0" smtClean="0">
                <a:latin typeface="Montserrat" panose="00000500000000000000" pitchFamily="2" charset="-52"/>
              </a:rPr>
              <a:t>предназначены для использования в учебном процессе при изучении теории управления техническими системами, а также может быть применена в практических задачах, требующих оценки устойчивости системы автоматического управления.</a:t>
            </a:r>
            <a:endParaRPr lang="ru-RU" sz="2000" dirty="0">
              <a:latin typeface="Montserrat" panose="00000500000000000000" pitchFamily="2" charset="-52"/>
            </a:endParaRPr>
          </a:p>
        </p:txBody>
      </p:sp>
    </p:spTree>
    <p:extLst>
      <p:ext uri="{BB962C8B-B14F-4D97-AF65-F5344CB8AC3E}">
        <p14:creationId xmlns:p14="http://schemas.microsoft.com/office/powerpoint/2010/main" xmlns="" val="299170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6000" b="1" dirty="0">
                <a:solidFill>
                  <a:srgbClr val="44658E"/>
                </a:solidFill>
                <a:latin typeface="Montserrat Medium" panose="00000600000000000000" pitchFamily="2" charset="-52"/>
              </a:rPr>
              <a:t>Аналоги и конкурентные преимущества</a:t>
            </a:r>
          </a:p>
        </p:txBody>
      </p:sp>
      <p:sp>
        <p:nvSpPr>
          <p:cNvPr id="3" name="Объект 2"/>
          <p:cNvSpPr>
            <a:spLocks noGrp="1"/>
          </p:cNvSpPr>
          <p:nvPr>
            <p:ph idx="1"/>
          </p:nvPr>
        </p:nvSpPr>
        <p:spPr>
          <a:xfrm>
            <a:off x="1677466" y="4175131"/>
            <a:ext cx="1721893" cy="410517"/>
          </a:xfrm>
        </p:spPr>
        <p:txBody>
          <a:bodyPr>
            <a:noAutofit/>
          </a:bodyPr>
          <a:lstStyle/>
          <a:p>
            <a:pPr marL="0" indent="0">
              <a:buNone/>
            </a:pPr>
            <a:r>
              <a:rPr lang="ru-RU" sz="1600" dirty="0">
                <a:solidFill>
                  <a:schemeClr val="bg1"/>
                </a:solidFill>
                <a:latin typeface="Montserrat Medium" panose="00000600000000000000" pitchFamily="2" charset="-52"/>
              </a:rPr>
              <a:t>Задача 1.</a:t>
            </a:r>
          </a:p>
        </p:txBody>
      </p:sp>
      <p:sp>
        <p:nvSpPr>
          <p:cNvPr id="15" name="Объект 2"/>
          <p:cNvSpPr txBox="1">
            <a:spLocks/>
          </p:cNvSpPr>
          <p:nvPr/>
        </p:nvSpPr>
        <p:spPr>
          <a:xfrm>
            <a:off x="1677466"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18" name="Объект 2"/>
          <p:cNvSpPr txBox="1">
            <a:spLocks/>
          </p:cNvSpPr>
          <p:nvPr/>
        </p:nvSpPr>
        <p:spPr>
          <a:xfrm>
            <a:off x="408622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2.</a:t>
            </a:r>
          </a:p>
        </p:txBody>
      </p:sp>
      <p:sp>
        <p:nvSpPr>
          <p:cNvPr id="19" name="Объект 2"/>
          <p:cNvSpPr txBox="1">
            <a:spLocks/>
          </p:cNvSpPr>
          <p:nvPr/>
        </p:nvSpPr>
        <p:spPr>
          <a:xfrm>
            <a:off x="408622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0" name="Объект 2"/>
          <p:cNvSpPr txBox="1">
            <a:spLocks/>
          </p:cNvSpPr>
          <p:nvPr/>
        </p:nvSpPr>
        <p:spPr>
          <a:xfrm>
            <a:off x="6457950"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3.</a:t>
            </a:r>
          </a:p>
        </p:txBody>
      </p:sp>
      <p:sp>
        <p:nvSpPr>
          <p:cNvPr id="21" name="Объект 2"/>
          <p:cNvSpPr txBox="1">
            <a:spLocks/>
          </p:cNvSpPr>
          <p:nvPr/>
        </p:nvSpPr>
        <p:spPr>
          <a:xfrm>
            <a:off x="6457950"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22" name="Объект 2"/>
          <p:cNvSpPr txBox="1">
            <a:spLocks/>
          </p:cNvSpPr>
          <p:nvPr/>
        </p:nvSpPr>
        <p:spPr>
          <a:xfrm>
            <a:off x="8829675" y="4175131"/>
            <a:ext cx="1721893" cy="4105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600" dirty="0">
                <a:solidFill>
                  <a:schemeClr val="bg1"/>
                </a:solidFill>
                <a:latin typeface="Montserrat Medium" panose="00000600000000000000" pitchFamily="2" charset="-52"/>
              </a:rPr>
              <a:t>Задача 4.</a:t>
            </a:r>
          </a:p>
        </p:txBody>
      </p:sp>
      <p:sp>
        <p:nvSpPr>
          <p:cNvPr id="23" name="Объект 2"/>
          <p:cNvSpPr txBox="1">
            <a:spLocks/>
          </p:cNvSpPr>
          <p:nvPr/>
        </p:nvSpPr>
        <p:spPr>
          <a:xfrm>
            <a:off x="8829675" y="4585648"/>
            <a:ext cx="1721893" cy="1093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1400" dirty="0">
                <a:solidFill>
                  <a:schemeClr val="bg1"/>
                </a:solidFill>
                <a:latin typeface="Montserrat" panose="00000500000000000000" pitchFamily="2" charset="-52"/>
              </a:rPr>
              <a:t>Небольшое описание задачи, может быть тезисы.</a:t>
            </a:r>
          </a:p>
        </p:txBody>
      </p:sp>
      <p:sp>
        <p:nvSpPr>
          <p:cNvPr id="12" name="Объект 2"/>
          <p:cNvSpPr txBox="1">
            <a:spLocks/>
          </p:cNvSpPr>
          <p:nvPr/>
        </p:nvSpPr>
        <p:spPr>
          <a:xfrm>
            <a:off x="850076" y="2026232"/>
            <a:ext cx="10668000" cy="4200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dirty="0" smtClean="0">
                <a:latin typeface="Montserrat" panose="00000500000000000000" pitchFamily="2" charset="-52"/>
              </a:rPr>
              <a:t>Аналогичных программ не существует.</a:t>
            </a:r>
            <a:endParaRPr lang="ru-RU" sz="2400" dirty="0">
              <a:latin typeface="Montserrat" panose="00000500000000000000" pitchFamily="2" charset="-52"/>
            </a:endParaRPr>
          </a:p>
        </p:txBody>
      </p:sp>
    </p:spTree>
    <p:extLst>
      <p:ext uri="{BB962C8B-B14F-4D97-AF65-F5344CB8AC3E}">
        <p14:creationId xmlns:p14="http://schemas.microsoft.com/office/powerpoint/2010/main" xmlns="" val="3584158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4658E"/>
        </a:solidFill>
        <a:effectLst/>
      </p:bgPr>
    </p:bg>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1313736" y="1808163"/>
            <a:ext cx="10015324" cy="2387600"/>
          </a:xfrm>
        </p:spPr>
        <p:txBody>
          <a:bodyPr>
            <a:normAutofit/>
          </a:bodyPr>
          <a:lstStyle/>
          <a:p>
            <a:pPr algn="l"/>
            <a:r>
              <a:rPr lang="ru-RU" sz="6600" b="1" dirty="0">
                <a:solidFill>
                  <a:schemeClr val="bg1"/>
                </a:solidFill>
                <a:latin typeface="Montserrat Medium" panose="00000600000000000000" pitchFamily="2" charset="-52"/>
              </a:rPr>
              <a:t>Спасибо за </a:t>
            </a:r>
            <a:r>
              <a:rPr lang="ru-RU" sz="6600" b="1" dirty="0" smtClean="0">
                <a:solidFill>
                  <a:schemeClr val="bg1"/>
                </a:solidFill>
                <a:latin typeface="Montserrat Medium" panose="00000600000000000000" pitchFamily="2" charset="-52"/>
              </a:rPr>
              <a:t>внимание</a:t>
            </a:r>
            <a:endParaRPr lang="ru-RU" sz="6600" b="1" dirty="0">
              <a:solidFill>
                <a:schemeClr val="bg1"/>
              </a:solidFill>
              <a:latin typeface="Montserrat Medium" panose="00000600000000000000" pitchFamily="2" charset="-52"/>
            </a:endParaRPr>
          </a:p>
        </p:txBody>
      </p:sp>
    </p:spTree>
    <p:extLst>
      <p:ext uri="{BB962C8B-B14F-4D97-AF65-F5344CB8AC3E}">
        <p14:creationId xmlns:p14="http://schemas.microsoft.com/office/powerpoint/2010/main" xmlns="" val="162902206"/>
      </p:ext>
    </p:extLst>
  </p:cSld>
  <p:clrMapOvr>
    <a:masterClrMapping/>
  </p:clrMapOvr>
</p:sld>
</file>

<file path=ppt/theme/theme1.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481</TotalTime>
  <Words>392</Words>
  <Application>Microsoft Office PowerPoint</Application>
  <PresentationFormat>Произвольный</PresentationFormat>
  <Paragraphs>75</Paragraphs>
  <Slides>8</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Office Theme</vt:lpstr>
      <vt:lpstr>Обучающие программы определения устойчивости при помощи критериев Рауса и Гурвица</vt:lpstr>
      <vt:lpstr>Команда проекта</vt:lpstr>
      <vt:lpstr>Цели и задачи проекта</vt:lpstr>
      <vt:lpstr>Дорожная карта проекта</vt:lpstr>
      <vt:lpstr>Продукт проекта</vt:lpstr>
      <vt:lpstr>Потребители</vt:lpstr>
      <vt:lpstr>Аналоги и конкурентные преимущества</vt:lpstr>
      <vt:lpstr>Спасибо за внимание</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Полное название проекта</dc:title>
  <dc:creator>Точка Кипения</dc:creator>
  <cp:lastModifiedBy>SOFI</cp:lastModifiedBy>
  <cp:revision>26</cp:revision>
  <dcterms:created xsi:type="dcterms:W3CDTF">2024-04-03T12:11:42Z</dcterms:created>
  <dcterms:modified xsi:type="dcterms:W3CDTF">2024-09-27T12:21:59Z</dcterms:modified>
</cp:coreProperties>
</file>