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7" r:id="rId1"/>
  </p:sldMasterIdLst>
  <p:sldIdLst>
    <p:sldId id="256" r:id="rId2"/>
    <p:sldId id="257" r:id="rId3"/>
    <p:sldId id="258" r:id="rId4"/>
    <p:sldId id="276" r:id="rId5"/>
    <p:sldId id="278" r:id="rId6"/>
    <p:sldId id="259" r:id="rId7"/>
    <p:sldId id="260" r:id="rId8"/>
    <p:sldId id="270" r:id="rId9"/>
    <p:sldId id="281" r:id="rId10"/>
    <p:sldId id="271" r:id="rId11"/>
    <p:sldId id="269" r:id="rId12"/>
    <p:sldId id="273" r:id="rId13"/>
    <p:sldId id="272" r:id="rId14"/>
    <p:sldId id="274" r:id="rId15"/>
    <p:sldId id="277" r:id="rId16"/>
    <p:sldId id="275" r:id="rId17"/>
    <p:sldId id="279" r:id="rId18"/>
    <p:sldId id="282" r:id="rId19"/>
    <p:sldId id="283" r:id="rId20"/>
    <p:sldId id="284" r:id="rId21"/>
    <p:sldId id="285" r:id="rId22"/>
    <p:sldId id="280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982" autoAdjust="0"/>
    <p:restoredTop sz="94660"/>
  </p:normalViewPr>
  <p:slideViewPr>
    <p:cSldViewPr snapToGrid="0">
      <p:cViewPr varScale="1">
        <p:scale>
          <a:sx n="40" d="100"/>
          <a:sy n="40" d="100"/>
        </p:scale>
        <p:origin x="-80" y="-3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80C4F9-5EE7-47B7-B965-368EB53A4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1181099"/>
            <a:ext cx="6864724" cy="3581399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7A4A1F1-374F-4FC8-89F7-83065EA4F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5075227"/>
            <a:ext cx="6864724" cy="868374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B5CB5F-AE9B-4C02-B16F-C462CAFC1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pPr/>
              <a:t>7/17/2023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114B1CC-830B-4695-B174-D9E9100A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3DCD43F-E516-4123-A6D8-DB72C3CC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154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0FF197-4D72-4945-8068-57D52018E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C81FA8-039D-4BAF-8AAB-7B6616AFE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727357F-46A1-493A-A5E4-1D7FAE5B9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pPr/>
              <a:t>7/17/2023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57277BC-26F9-4B14-A2DC-C7575C5A6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07BC3FF-EE25-45FB-A7A8-AAA522F7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911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5596BE-9AF9-4E97-9204-5B672D797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362200"/>
            <a:ext cx="7696200" cy="24003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5EDF98A-E8AE-4443-9A8C-CB35DEB2C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1200" y="5067300"/>
            <a:ext cx="7696200" cy="8763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B7114B-35CB-40C5-BCC8-C5039524F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pPr/>
              <a:t>7/17/2023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1AA324-982E-42C4-8002-5F236877C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D401596-9353-4C1A-972E-6522F2B42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7401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BF0BC9-7469-437A-B92B-0A2627E4B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B7D887-595C-4649-AF8E-E78307000D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825625"/>
            <a:ext cx="49911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39FE29C-ED37-4DD9-949F-002434261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1825625"/>
            <a:ext cx="5029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6F6AA34-8CC0-4E5B-8396-0AC756331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pPr/>
              <a:t>7/17/2023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8DF7398-73FE-4D27-AFF9-91BEBFED3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1700880-10EE-4115-8BBB-13DDF270D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3889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FF3C9B-D20D-43FA-BA18-D50F86A91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699"/>
            <a:ext cx="10625229" cy="11506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D52F00A-F4EE-40FC-9325-37384042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863" y="1879599"/>
            <a:ext cx="5157787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F75DD90-A306-4A8B-A54C-8033B7F7F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863" y="2560955"/>
            <a:ext cx="5157787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040E0AA-F8F8-4862-B27B-50FAF2F34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4412" y="1879599"/>
            <a:ext cx="5183188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9FEBDD6-EDA1-4CE7-9DDC-9D977E12DD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4412" y="2560955"/>
            <a:ext cx="5183188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0044487-D350-4434-A5C7-A96942FFC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pPr/>
              <a:t>7/17/2023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389DC43-E591-42BF-82EE-E4887E4BC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68CD421-2D00-41DD-A393-4739E389D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4414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239A8B-0FAF-431C-9657-9003FA037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BBA2A1-331D-40F8-867B-CE1501136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pPr/>
              <a:t>7/17/2023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50995C1-5121-47B6-AC6D-F60C0FF6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EDBE022-9B54-431C-80D5-5D8F2AFCB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154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015B6E5-6347-41F6-85FC-3BF3652D1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pPr/>
              <a:t>7/17/2023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C6A93F6-45F8-4453-B5DC-B2F3D5D0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EE364E1-213B-4AF0-80D7-8101EFD5E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6775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290B5D-E76D-4797-AD77-15625D675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744D8D-C9CF-43B2-905D-2368B17A5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0188" y="914400"/>
            <a:ext cx="5737412" cy="50291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1B4BF0C-D14C-46D7-ACDD-1885DDD88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79"/>
            <a:ext cx="4119654" cy="32461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BFD7D8D-72E7-4ABD-BB87-80BB4900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pPr/>
              <a:t>7/17/2023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9D9C1CE-C8CE-4364-A021-ADC2D6472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AE6FA33-09EF-495A-853E-63750CA37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976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EF023E-952E-40DF-A101-74D22789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41E98DD-BF5D-4CCA-8C66-F2A6CE112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86400" y="914400"/>
            <a:ext cx="5791200" cy="50291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0EC22A6-F2C2-4A88-BEE5-2D6CEB520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80"/>
            <a:ext cx="4119654" cy="31715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0A1F755-C7AF-4C50-8CA8-828612A76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pPr/>
              <a:t>7/17/2023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1EDE175-E818-477C-A3F6-7DD65C126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1D0B8E3-DB91-440B-818F-71E4248B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0241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08C0AF-44D0-4830-AF13-49B8522BE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61B4D8C-6045-47B3-9A0C-F2215A904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C19A9F1-F398-416A-A8C0-0A36D838D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pPr/>
              <a:t>7/17/2023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E37F801-C9FB-4A34-8386-BA9FBACCB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8E05176-F6E9-4997-8355-74F2A456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847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BEBC807-13E1-4F3F-83FA-FD9BD24F3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86520" y="647699"/>
            <a:ext cx="2291080" cy="52959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B7E2EAA-155E-482E-A2B8-547653B25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52371" y="647699"/>
            <a:ext cx="8120789" cy="52959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C4A4BDC-BDD0-417D-AF7C-516EE556D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pPr/>
              <a:t>7/17/2023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F663EC-23F9-4202-80F3-F8E55088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C8402D-7367-485B-AEA6-5AB2B8209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8303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55EB7D6-B8CB-49E3-874F-2255BEE82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700"/>
            <a:ext cx="10625229" cy="114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BEEAC5-A8AB-4FE8-A270-D70F7DED4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371" y="2095500"/>
            <a:ext cx="10620855" cy="3848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7B6506C-52BF-4C05-AD31-7C08B8015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2371" y="6332538"/>
            <a:ext cx="3006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D341B595-366B-43E2-A22E-EA6A78C03F06}" type="datetimeFigureOut">
              <a:rPr lang="en-US" smtClean="0"/>
              <a:pPr/>
              <a:t>7/17/2023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2534630-6C67-4A40-A499-CB025B243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34169" y="6332538"/>
            <a:ext cx="35054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64E14B-0EE8-4015-809C-DD36B5459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4747" y="6332538"/>
            <a:ext cx="539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4BA915EE-10CB-4CF1-8569-6154455DA5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3321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0" r:id="rId6"/>
    <p:sldLayoutId id="2147483866" r:id="rId7"/>
    <p:sldLayoutId id="2147483867" r:id="rId8"/>
    <p:sldLayoutId id="2147483868" r:id="rId9"/>
    <p:sldLayoutId id="2147483869" r:id="rId10"/>
    <p:sldLayoutId id="214748387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600" kern="1200" cap="all" spc="300" baseline="0">
          <a:solidFill>
            <a:srgbClr val="FFFFFF"/>
          </a:solidFill>
          <a:highlight>
            <a:srgbClr val="0000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xmlns="" id="{143B1410-D187-427C-B738-BA6AEEF75F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внутренний, окно&#10;&#10;Автоматически созданное описание">
            <a:extLst>
              <a:ext uri="{FF2B5EF4-FFF2-40B4-BE49-F238E27FC236}">
                <a16:creationId xmlns:a16="http://schemas.microsoft.com/office/drawing/2014/main" xmlns="" id="{01D99AE2-D637-8551-501A-F21AFD74BE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72" b="268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67F1335F-97CE-4842-9A57-2B6A3F459D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5034605" y="-299394"/>
            <a:ext cx="6858000" cy="745678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89000">
                <a:srgbClr val="000000">
                  <a:alpha val="58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18453" y="1705153"/>
            <a:ext cx="9225847" cy="3057347"/>
          </a:xfrm>
        </p:spPr>
        <p:txBody>
          <a:bodyPr>
            <a:normAutofit/>
          </a:bodyPr>
          <a:lstStyle/>
          <a:p>
            <a:pPr algn="r"/>
            <a:r>
              <a:rPr lang="ru-RU" sz="5000" dirty="0">
                <a:latin typeface="Bookman Old Style"/>
                <a:ea typeface="+mj-lt"/>
                <a:cs typeface="+mj-lt"/>
              </a:rPr>
              <a:t>Азы художественной фотографии</a:t>
            </a:r>
            <a:endParaRPr lang="ru-RU" sz="5000" dirty="0">
              <a:latin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внутренний, кот, млекопитающее, розов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49415E1E-2336-CD72-7BD1-1FB256FA81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0619" y="1793574"/>
            <a:ext cx="2471117" cy="2568517"/>
          </a:xfrm>
        </p:spPr>
      </p:pic>
      <p:pic>
        <p:nvPicPr>
          <p:cNvPr id="5" name="Рисунок 5" descr="Изображение выглядит как человек, внутренний, черепаха, ру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C0973C7-8667-3C9F-0592-F2A9644F9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003" y="1798020"/>
            <a:ext cx="2455654" cy="2557471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49F4107D-72CF-6E81-1C06-CC446BBAD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730" y="115738"/>
            <a:ext cx="5305607" cy="1147053"/>
          </a:xfrm>
        </p:spPr>
        <p:txBody>
          <a:bodyPr/>
          <a:lstStyle/>
          <a:p>
            <a:r>
              <a:rPr lang="ru-RU" dirty="0"/>
              <a:t>Команда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8D67D58-FB05-4957-9550-989B2F4E8FDA}"/>
              </a:ext>
            </a:extLst>
          </p:cNvPr>
          <p:cNvSpPr txBox="1"/>
          <p:nvPr/>
        </p:nvSpPr>
        <p:spPr>
          <a:xfrm>
            <a:off x="382438" y="4566250"/>
            <a:ext cx="409467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latin typeface="Century Schoolbook"/>
              </a:rPr>
              <a:t>Виктория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Мошкина</a:t>
            </a:r>
            <a:r>
              <a:rPr lang="en-US" b="1" dirty="0">
                <a:latin typeface="Century Schoolbook"/>
              </a:rPr>
              <a:t>: </a:t>
            </a:r>
            <a:r>
              <a:rPr lang="en-US" b="1" dirty="0" err="1">
                <a:latin typeface="Century Schoolbook"/>
              </a:rPr>
              <a:t>ответственный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за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помощь</a:t>
            </a:r>
            <a:r>
              <a:rPr lang="en-US" b="1" dirty="0">
                <a:latin typeface="Century Schoolbook"/>
              </a:rPr>
              <a:t> с </a:t>
            </a:r>
            <a:r>
              <a:rPr lang="en-US" b="1" dirty="0" err="1">
                <a:latin typeface="Century Schoolbook"/>
              </a:rPr>
              <a:t>первичной</a:t>
            </a:r>
            <a:r>
              <a:rPr lang="en-US" b="1" dirty="0">
                <a:latin typeface="Century Schoolbook"/>
              </a:rPr>
              <a:t> (</a:t>
            </a:r>
            <a:r>
              <a:rPr lang="en-US" b="1" dirty="0" err="1">
                <a:latin typeface="Century Schoolbook"/>
              </a:rPr>
              <a:t>базовой</a:t>
            </a:r>
            <a:r>
              <a:rPr lang="en-US" b="1" dirty="0">
                <a:latin typeface="Century Schoolbook"/>
              </a:rPr>
              <a:t>) </a:t>
            </a:r>
            <a:r>
              <a:rPr lang="en-US" b="1" dirty="0" err="1">
                <a:latin typeface="Century Schoolbook"/>
              </a:rPr>
              <a:t>обработкой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фотографий</a:t>
            </a:r>
            <a:r>
              <a:rPr lang="en-US" b="1" dirty="0">
                <a:latin typeface="Century Schoolbook"/>
              </a:rPr>
              <a:t>, </a:t>
            </a:r>
            <a:r>
              <a:rPr lang="en-US" b="1" dirty="0" err="1">
                <a:latin typeface="Century Schoolbook"/>
              </a:rPr>
              <a:t>художественное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видение</a:t>
            </a:r>
            <a:endParaRPr lang="en-US">
              <a:latin typeface="Century Schoolbook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7B72705-6D64-9464-D8E5-112FC64B8FE8}"/>
              </a:ext>
            </a:extLst>
          </p:cNvPr>
          <p:cNvSpPr txBox="1"/>
          <p:nvPr/>
        </p:nvSpPr>
        <p:spPr>
          <a:xfrm>
            <a:off x="4595004" y="4566249"/>
            <a:ext cx="27432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latin typeface="Century Schoolbook"/>
              </a:rPr>
              <a:t>Камила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Харалдина</a:t>
            </a:r>
            <a:r>
              <a:rPr lang="en-US" b="1" dirty="0">
                <a:latin typeface="Century Schoolbook"/>
              </a:rPr>
              <a:t>: </a:t>
            </a:r>
            <a:r>
              <a:rPr lang="en-US" b="1" dirty="0" err="1">
                <a:latin typeface="Century Schoolbook"/>
              </a:rPr>
              <a:t>ответственный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за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идею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проекта</a:t>
            </a:r>
            <a:r>
              <a:rPr lang="en-US" b="1" dirty="0">
                <a:latin typeface="Century Schoolbook"/>
              </a:rPr>
              <a:t>, </a:t>
            </a:r>
            <a:r>
              <a:rPr lang="en-US" b="1" dirty="0" err="1">
                <a:latin typeface="Century Schoolbook"/>
              </a:rPr>
              <a:t>опыт</a:t>
            </a:r>
            <a:r>
              <a:rPr lang="en-US" b="1" dirty="0">
                <a:latin typeface="Century Schoolbook"/>
              </a:rPr>
              <a:t> в </a:t>
            </a:r>
            <a:r>
              <a:rPr lang="en-US" b="1" dirty="0" err="1">
                <a:latin typeface="Century Schoolbook"/>
              </a:rPr>
              <a:t>художественной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фотографии</a:t>
            </a:r>
            <a:r>
              <a:rPr lang="en-US" b="1" dirty="0">
                <a:latin typeface="Century Schoolbook"/>
              </a:rPr>
              <a:t> 7 </a:t>
            </a:r>
            <a:r>
              <a:rPr lang="en-US" b="1" dirty="0" err="1">
                <a:latin typeface="Century Schoolbook"/>
              </a:rPr>
              <a:t>лет</a:t>
            </a:r>
            <a:endParaRPr lang="en-US" b="1">
              <a:latin typeface="Century Schoolbook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28B652E-3E32-1CBA-02C7-7E8D050ABDC1}"/>
              </a:ext>
            </a:extLst>
          </p:cNvPr>
          <p:cNvSpPr txBox="1"/>
          <p:nvPr/>
        </p:nvSpPr>
        <p:spPr>
          <a:xfrm>
            <a:off x="8275608" y="4566249"/>
            <a:ext cx="3677728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latin typeface="Century Schoolbook"/>
              </a:rPr>
              <a:t>Анна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Можаева</a:t>
            </a:r>
            <a:r>
              <a:rPr lang="en-US" b="1" dirty="0">
                <a:latin typeface="Century Schoolbook"/>
              </a:rPr>
              <a:t>: </a:t>
            </a:r>
            <a:r>
              <a:rPr lang="en-US" b="1" dirty="0" err="1">
                <a:latin typeface="Century Schoolbook"/>
              </a:rPr>
              <a:t>ответственный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за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набор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учеников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для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группы</a:t>
            </a:r>
            <a:r>
              <a:rPr lang="en-US" b="1" dirty="0">
                <a:latin typeface="Century Schoolbook"/>
              </a:rPr>
              <a:t>, </a:t>
            </a:r>
            <a:r>
              <a:rPr lang="en-US" b="1" dirty="0" err="1">
                <a:latin typeface="Century Schoolbook"/>
              </a:rPr>
              <a:t>навыки</a:t>
            </a:r>
            <a:r>
              <a:rPr lang="en-US" b="1" dirty="0">
                <a:latin typeface="Century Schoolbook"/>
              </a:rPr>
              <a:t> </a:t>
            </a:r>
            <a:r>
              <a:rPr lang="en-US" b="1" dirty="0" err="1">
                <a:latin typeface="Century Schoolbook"/>
              </a:rPr>
              <a:t>общения</a:t>
            </a:r>
            <a:r>
              <a:rPr lang="en-US" b="1" dirty="0">
                <a:latin typeface="Century Schoolbook"/>
              </a:rPr>
              <a:t> и </a:t>
            </a:r>
            <a:r>
              <a:rPr lang="en-US" b="1" dirty="0" err="1">
                <a:latin typeface="Century Schoolbook"/>
              </a:rPr>
              <a:t>убеждения</a:t>
            </a:r>
            <a:r>
              <a:rPr lang="en-US" b="1" dirty="0">
                <a:latin typeface="Century Schoolbook"/>
              </a:rPr>
              <a:t>, </a:t>
            </a:r>
            <a:r>
              <a:rPr lang="en-US" b="1" dirty="0" err="1">
                <a:latin typeface="Century Schoolbook"/>
              </a:rPr>
              <a:t>помощь</a:t>
            </a:r>
            <a:r>
              <a:rPr lang="en-US" b="1" dirty="0">
                <a:latin typeface="Century Schoolbook"/>
              </a:rPr>
              <a:t> в </a:t>
            </a:r>
            <a:r>
              <a:rPr lang="en-US" b="1" dirty="0" err="1">
                <a:latin typeface="Century Schoolbook"/>
              </a:rPr>
              <a:t>отборе</a:t>
            </a:r>
            <a:r>
              <a:rPr lang="en-US" dirty="0">
                <a:solidFill>
                  <a:srgbClr val="FFFFFF"/>
                </a:solidFill>
                <a:latin typeface="-apple-system"/>
              </a:rPr>
              <a:t> </a:t>
            </a:r>
            <a:r>
              <a:rPr lang="en-US" b="1" dirty="0" err="1">
                <a:latin typeface="Century Schoolbook"/>
              </a:rPr>
              <a:t>фотографий</a:t>
            </a:r>
            <a:r>
              <a:rPr lang="en-US" b="1" dirty="0">
                <a:latin typeface="Century Schoolbook"/>
              </a:rPr>
              <a:t>.</a:t>
            </a:r>
            <a:br>
              <a:rPr lang="en-US" b="1" dirty="0">
                <a:latin typeface="Century Schoolbook"/>
              </a:rPr>
            </a:br>
            <a:r>
              <a:rPr lang="en-US" b="1" dirty="0" err="1">
                <a:latin typeface="Century Schoolbook"/>
              </a:rPr>
              <a:t>Лидер</a:t>
            </a:r>
            <a:r>
              <a:rPr lang="en-US" b="1" dirty="0">
                <a:latin typeface="Century Schoolbook"/>
              </a:rPr>
              <a:t>!</a:t>
            </a:r>
          </a:p>
        </p:txBody>
      </p:sp>
      <p:pic>
        <p:nvPicPr>
          <p:cNvPr id="6" name="Рисунок 7">
            <a:extLst>
              <a:ext uri="{FF2B5EF4-FFF2-40B4-BE49-F238E27FC236}">
                <a16:creationId xmlns:a16="http://schemas.microsoft.com/office/drawing/2014/main" xmlns="" id="{D373AC2D-0220-B62A-808F-461A1EF0F8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8740" y="1771445"/>
            <a:ext cx="2743200" cy="259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155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77DD3B-0222-6518-6F8C-3A8B22C97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360153"/>
            <a:ext cx="10625229" cy="1147053"/>
          </a:xfrm>
        </p:spPr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9B5F03B-90A7-AF52-7628-80E37973A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371" y="1822330"/>
            <a:ext cx="10620855" cy="38481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3000" b="1" dirty="0">
                <a:latin typeface="Century Schoolbook"/>
                <a:ea typeface="+mn-lt"/>
                <a:cs typeface="+mn-lt"/>
              </a:rPr>
              <a:t/>
            </a:r>
            <a:br>
              <a:rPr lang="ru-RU" sz="3000" b="1" dirty="0">
                <a:latin typeface="Century Schoolbook"/>
                <a:ea typeface="+mn-lt"/>
                <a:cs typeface="+mn-lt"/>
              </a:rPr>
            </a:br>
            <a:r>
              <a:rPr lang="ru-RU" sz="3000" b="1" dirty="0">
                <a:latin typeface="Century Schoolbook"/>
                <a:ea typeface="+mn-lt"/>
                <a:cs typeface="+mn-lt"/>
              </a:rPr>
              <a:t>Проблема: молодежь активно продвигает себя в </a:t>
            </a:r>
            <a:r>
              <a:rPr lang="ru-RU" sz="3000" b="1" dirty="0" err="1">
                <a:latin typeface="Century Schoolbook"/>
                <a:ea typeface="+mn-lt"/>
                <a:cs typeface="+mn-lt"/>
              </a:rPr>
              <a:t>соц</a:t>
            </a:r>
            <a:r>
              <a:rPr lang="ru-RU" sz="3000" b="1" dirty="0">
                <a:latin typeface="Century Schoolbook"/>
                <a:ea typeface="+mn-lt"/>
                <a:cs typeface="+mn-lt"/>
              </a:rPr>
              <a:t> сетях, но нет возможности делать качественные фотографии на специальную дорогостоящую технику.</a:t>
            </a:r>
          </a:p>
        </p:txBody>
      </p:sp>
    </p:spTree>
    <p:extLst>
      <p:ext uri="{BB962C8B-B14F-4D97-AF65-F5344CB8AC3E}">
        <p14:creationId xmlns:p14="http://schemas.microsoft.com/office/powerpoint/2010/main" xmlns="" val="1187913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F877FE-9C8B-5AC6-0421-1B42BE9BF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258C5AA-E80F-3B0A-F8C5-B2BB75126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Century Schoolbook"/>
              </a:rPr>
              <a:t>Научить</a:t>
            </a:r>
            <a:r>
              <a:rPr lang="ru-RU" sz="2400" b="1" dirty="0">
                <a:latin typeface="Century Schoolbook"/>
                <a:ea typeface="+mn-lt"/>
                <a:cs typeface="+mn-lt"/>
              </a:rPr>
              <a:t> делать качественные фотографии на любой телефон</a:t>
            </a:r>
            <a:endParaRPr lang="ru-RU" sz="2400" b="1">
              <a:latin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5565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44BD5B-63B1-8CCF-BA56-72E09FE21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50AD2CB-8BD5-D092-4F4C-193C8404C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b="1" dirty="0">
                <a:latin typeface="Century Schoolbook"/>
              </a:rPr>
              <a:t>Молодое поколение сейчас активно пользуется </a:t>
            </a:r>
            <a:r>
              <a:rPr lang="ru-RU" b="1" err="1">
                <a:latin typeface="Century Schoolbook"/>
              </a:rPr>
              <a:t>соц.сетями</a:t>
            </a:r>
            <a:r>
              <a:rPr lang="ru-RU" b="1" dirty="0">
                <a:latin typeface="Century Schoolbook"/>
              </a:rPr>
              <a:t>, публикуют фотографии, хотят выделяться. Курсы по качественным фотографиям на ОБЫЧНЫЙ телефон довольно актуальны, а главное доступны для каждого.</a:t>
            </a:r>
          </a:p>
        </p:txBody>
      </p:sp>
    </p:spTree>
    <p:extLst>
      <p:ext uri="{BB962C8B-B14F-4D97-AF65-F5344CB8AC3E}">
        <p14:creationId xmlns:p14="http://schemas.microsoft.com/office/powerpoint/2010/main" xmlns="" val="1686922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4411A3-D856-6BFA-2468-7EBA11C06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Суть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D2211E7-70FF-EC70-8602-7E0ABD05B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Century Schoolbook"/>
                <a:ea typeface="+mn-lt"/>
                <a:cs typeface="+mn-lt"/>
              </a:rPr>
              <a:t>Проводим офлайн курсы, учим делать качественные, хорошие фотографии на телефон.</a:t>
            </a:r>
            <a:br>
              <a:rPr lang="ru-RU" sz="2400" b="1" dirty="0">
                <a:latin typeface="Century Schoolbook"/>
                <a:ea typeface="+mn-lt"/>
                <a:cs typeface="+mn-lt"/>
              </a:rPr>
            </a:br>
            <a:endParaRPr lang="ru-RU" sz="2400" b="1" dirty="0">
              <a:latin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937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9CFC58-37C1-28A5-4C2E-A849853C6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 проекта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C37425F-92A4-2618-70A7-47DABC85F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371" y="2181764"/>
            <a:ext cx="10620855" cy="38481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Century Schoolbook"/>
                <a:ea typeface="+mn-lt"/>
                <a:cs typeface="+mn-lt"/>
              </a:rPr>
              <a:t>Провести одно занятие по обучению базовым навыкам художественной фотографии до июня 2023 года.</a:t>
            </a:r>
            <a:br>
              <a:rPr lang="ru-RU" sz="2400" b="1" dirty="0">
                <a:latin typeface="Century Schoolbook"/>
                <a:ea typeface="+mn-lt"/>
                <a:cs typeface="+mn-lt"/>
              </a:rPr>
            </a:br>
            <a:r>
              <a:rPr lang="ru-RU" sz="2400" b="1" dirty="0">
                <a:latin typeface="Century Schoolbook"/>
                <a:ea typeface="+mn-lt"/>
                <a:cs typeface="+mn-lt"/>
              </a:rPr>
              <a:t>Стоимость 1 занятия индивидуально: 2500р</a:t>
            </a:r>
          </a:p>
        </p:txBody>
      </p:sp>
    </p:spTree>
    <p:extLst>
      <p:ext uri="{BB962C8B-B14F-4D97-AF65-F5344CB8AC3E}">
        <p14:creationId xmlns:p14="http://schemas.microsoft.com/office/powerpoint/2010/main" xmlns="" val="1806608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329E69AA-EBCE-499E-81FE-10A8414B1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CA4BE9-C479-62E5-94A9-B8910F307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914400"/>
            <a:ext cx="3428999" cy="35019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Целевая аудитория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21371774-A055-26FE-773F-E6801C01FD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3972" y="762223"/>
            <a:ext cx="6660328" cy="53449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73887F0-0E77-E061-3FC0-CE029EEB16AD}"/>
              </a:ext>
            </a:extLst>
          </p:cNvPr>
          <p:cNvSpPr txBox="1"/>
          <p:nvPr/>
        </p:nvSpPr>
        <p:spPr>
          <a:xfrm>
            <a:off x="294234" y="2601632"/>
            <a:ext cx="448286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>
                <a:latin typeface="Century Schoolbook"/>
              </a:rPr>
              <a:t>Мужчины 17 (от 19 до 26)</a:t>
            </a:r>
            <a:br>
              <a:rPr lang="ru-RU" sz="2400" b="1" dirty="0">
                <a:latin typeface="Century Schoolbook"/>
              </a:rPr>
            </a:br>
            <a:r>
              <a:rPr lang="ru-RU" sz="2400" b="1" dirty="0">
                <a:latin typeface="Century Schoolbook"/>
              </a:rPr>
              <a:t>Девушки 33  (от 16 до 24)</a:t>
            </a:r>
          </a:p>
        </p:txBody>
      </p:sp>
    </p:spTree>
    <p:extLst>
      <p:ext uri="{BB962C8B-B14F-4D97-AF65-F5344CB8AC3E}">
        <p14:creationId xmlns:p14="http://schemas.microsoft.com/office/powerpoint/2010/main" xmlns="" val="1360568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2B5DD4-F2AB-1491-3C8B-6BFDC65BB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Потенциальный объем рынка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922599C-F629-37EF-FDF2-E28A08E90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PAM (</a:t>
            </a:r>
            <a:r>
              <a:rPr lang="ru-RU" dirty="0" err="1"/>
              <a:t>Potential</a:t>
            </a:r>
            <a:r>
              <a:rPr lang="ru-RU" dirty="0"/>
              <a:t> </a:t>
            </a:r>
            <a:r>
              <a:rPr lang="ru-RU" dirty="0" err="1"/>
              <a:t>Available</a:t>
            </a:r>
            <a:r>
              <a:rPr lang="ru-RU" dirty="0"/>
              <a:t> </a:t>
            </a:r>
            <a:r>
              <a:rPr lang="ru-RU" dirty="0" err="1"/>
              <a:t>Market</a:t>
            </a:r>
            <a:r>
              <a:rPr lang="ru-RU" dirty="0"/>
              <a:t>) – Потенциальный объем рынка Это все люди / организации, которые могут стать вашими клиентами сейчас и в обозримом будущем. Учитывается тренд роста на ближайшие 5 лет. PAM может </a:t>
            </a:r>
            <a:r>
              <a:rPr lang="ru-RU" dirty="0" err="1"/>
              <a:t>расчитываться</a:t>
            </a:r>
            <a:r>
              <a:rPr lang="ru-RU" dirty="0"/>
              <a:t> как с </a:t>
            </a:r>
            <a:r>
              <a:rPr lang="ru-RU" dirty="0" err="1"/>
              <a:t>гео</a:t>
            </a:r>
            <a:r>
              <a:rPr lang="ru-RU" dirty="0"/>
              <a:t> привязкой, так и без. Если продукт или услуга планируется реализовываться на территории России, то рынок считается для РФ. Если на несколько стран, то аудитории суммируются.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77740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EFDA88-96FF-C3CC-D00A-109F1FF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843" y="718"/>
            <a:ext cx="10625229" cy="1147053"/>
          </a:xfrm>
        </p:spPr>
        <p:txBody>
          <a:bodyPr/>
          <a:lstStyle/>
          <a:p>
            <a:r>
              <a:rPr lang="ru-RU" dirty="0"/>
              <a:t>Производственный процесс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2AB4ADA-1FA8-0458-03B5-EF3EBD9A6AB0}"/>
              </a:ext>
            </a:extLst>
          </p:cNvPr>
          <p:cNvSpPr txBox="1"/>
          <p:nvPr/>
        </p:nvSpPr>
        <p:spPr>
          <a:xfrm>
            <a:off x="2848724" y="1715586"/>
            <a:ext cx="615063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>
                <a:latin typeface="Century Schoolbook"/>
              </a:rPr>
              <a:t>Разработка первого занятия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97B0EBF-73A3-116F-A599-EF03E68F6C6D}"/>
              </a:ext>
            </a:extLst>
          </p:cNvPr>
          <p:cNvSpPr txBox="1"/>
          <p:nvPr/>
        </p:nvSpPr>
        <p:spPr>
          <a:xfrm>
            <a:off x="2849726" y="2412387"/>
            <a:ext cx="6380671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>
                <a:latin typeface="Century Schoolbook"/>
              </a:rPr>
              <a:t>Создание группы, через которую можно записаться на занятие</a:t>
            </a:r>
            <a:endParaRPr lang="ru-RU" dirty="0"/>
          </a:p>
          <a:p>
            <a:r>
              <a:rPr lang="ru-RU" sz="2000" b="1" dirty="0">
                <a:latin typeface="Century Schoolbook"/>
              </a:rPr>
              <a:t/>
            </a:r>
            <a:br>
              <a:rPr lang="ru-RU" sz="2000" b="1" dirty="0">
                <a:latin typeface="Century Schoolbook"/>
              </a:rPr>
            </a:br>
            <a:r>
              <a:rPr lang="ru-RU" sz="2000" b="1" dirty="0">
                <a:latin typeface="Century Schoolbook"/>
              </a:rPr>
              <a:t>Составление графика проведения занятия</a:t>
            </a:r>
            <a:br>
              <a:rPr lang="ru-RU" sz="2000" b="1" dirty="0">
                <a:latin typeface="Century Schoolbook"/>
              </a:rPr>
            </a:br>
            <a:r>
              <a:rPr lang="ru-RU" sz="2000" b="1" dirty="0">
                <a:latin typeface="Century Schoolbook"/>
              </a:rPr>
              <a:t/>
            </a:r>
            <a:br>
              <a:rPr lang="ru-RU" sz="2000" b="1" dirty="0">
                <a:latin typeface="Century Schoolbook"/>
              </a:rPr>
            </a:br>
            <a:r>
              <a:rPr lang="ru-RU" sz="2000" b="1" dirty="0">
                <a:latin typeface="Century Schoolbook"/>
              </a:rPr>
              <a:t>Проведение занятия</a:t>
            </a:r>
            <a:br>
              <a:rPr lang="ru-RU" sz="2000" b="1" dirty="0">
                <a:latin typeface="Century Schoolbook"/>
              </a:rPr>
            </a:br>
            <a:r>
              <a:rPr lang="ru-RU" sz="2000" b="1" dirty="0">
                <a:latin typeface="Century Schoolbook"/>
              </a:rPr>
              <a:t/>
            </a:r>
            <a:br>
              <a:rPr lang="ru-RU" sz="2000" b="1" dirty="0">
                <a:latin typeface="Century Schoolbook"/>
              </a:rPr>
            </a:br>
            <a:r>
              <a:rPr lang="ru-RU" sz="2000" b="1" dirty="0">
                <a:latin typeface="Century Schoolbook"/>
              </a:rPr>
              <a:t>Получение прибыли</a:t>
            </a:r>
          </a:p>
        </p:txBody>
      </p:sp>
      <p:sp>
        <p:nvSpPr>
          <p:cNvPr id="9" name="Стрелка: развернутая 8">
            <a:extLst>
              <a:ext uri="{FF2B5EF4-FFF2-40B4-BE49-F238E27FC236}">
                <a16:creationId xmlns:a16="http://schemas.microsoft.com/office/drawing/2014/main" xmlns="" id="{9B49E721-3F05-A478-9E11-E49FFFA765D1}"/>
              </a:ext>
            </a:extLst>
          </p:cNvPr>
          <p:cNvSpPr/>
          <p:nvPr/>
        </p:nvSpPr>
        <p:spPr>
          <a:xfrm rot="5400000" flipV="1">
            <a:off x="1975733" y="2491347"/>
            <a:ext cx="632604" cy="776377"/>
          </a:xfrm>
          <a:prstGeom prst="uturn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Стрелка: развернутая 9">
            <a:extLst>
              <a:ext uri="{FF2B5EF4-FFF2-40B4-BE49-F238E27FC236}">
                <a16:creationId xmlns:a16="http://schemas.microsoft.com/office/drawing/2014/main" xmlns="" id="{AE8D529B-AE25-2586-B90C-FF094235672D}"/>
              </a:ext>
            </a:extLst>
          </p:cNvPr>
          <p:cNvSpPr/>
          <p:nvPr/>
        </p:nvSpPr>
        <p:spPr>
          <a:xfrm rot="5400000" flipV="1">
            <a:off x="1975732" y="3296478"/>
            <a:ext cx="632604" cy="776377"/>
          </a:xfrm>
          <a:prstGeom prst="uturn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трелка: развернутая 10">
            <a:extLst>
              <a:ext uri="{FF2B5EF4-FFF2-40B4-BE49-F238E27FC236}">
                <a16:creationId xmlns:a16="http://schemas.microsoft.com/office/drawing/2014/main" xmlns="" id="{4E3D4CED-E720-01FD-D381-1680AE2DBFB4}"/>
              </a:ext>
            </a:extLst>
          </p:cNvPr>
          <p:cNvSpPr/>
          <p:nvPr/>
        </p:nvSpPr>
        <p:spPr>
          <a:xfrm rot="5400000" flipV="1">
            <a:off x="1975732" y="4072855"/>
            <a:ext cx="632604" cy="776377"/>
          </a:xfrm>
          <a:prstGeom prst="uturn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: развернутая 12">
            <a:extLst>
              <a:ext uri="{FF2B5EF4-FFF2-40B4-BE49-F238E27FC236}">
                <a16:creationId xmlns:a16="http://schemas.microsoft.com/office/drawing/2014/main" xmlns="" id="{1BDAFFC5-E063-58EF-47FF-29A67EBF710F}"/>
              </a:ext>
            </a:extLst>
          </p:cNvPr>
          <p:cNvSpPr/>
          <p:nvPr/>
        </p:nvSpPr>
        <p:spPr>
          <a:xfrm rot="5400000" flipV="1">
            <a:off x="1975733" y="1729346"/>
            <a:ext cx="632604" cy="776377"/>
          </a:xfrm>
          <a:prstGeom prst="uturn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8326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FC86DD-0672-9699-4565-46D4FF66D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144492"/>
            <a:ext cx="10625229" cy="1147053"/>
          </a:xfrm>
        </p:spPr>
        <p:txBody>
          <a:bodyPr/>
          <a:lstStyle/>
          <a:p>
            <a:r>
              <a:rPr lang="ru-RU" dirty="0"/>
              <a:t>План 1 занятия, описание услуги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351924-D233-30CA-7AE1-C00836AB7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220" y="1664179"/>
            <a:ext cx="10620855" cy="38481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700" b="1" dirty="0">
                <a:latin typeface="Century Schoolbook"/>
                <a:ea typeface="+mn-lt"/>
                <a:cs typeface="+mn-lt"/>
              </a:rPr>
              <a:t>1. Поездка до летнего сада на общественном транспорте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700" b="1" dirty="0">
                <a:latin typeface="Century Schoolbook"/>
                <a:ea typeface="+mn-lt"/>
                <a:cs typeface="+mn-lt"/>
              </a:rPr>
              <a:t>2. Встреча с учениками на месте сбора (летний сад, запись через беседу </a:t>
            </a:r>
            <a:r>
              <a:rPr lang="ru-RU" sz="1700" b="1" dirty="0" err="1">
                <a:latin typeface="Century Schoolbook"/>
                <a:ea typeface="+mn-lt"/>
                <a:cs typeface="+mn-lt"/>
              </a:rPr>
              <a:t>вконтакте</a:t>
            </a:r>
            <a:r>
              <a:rPr lang="ru-RU" sz="1700" b="1" dirty="0">
                <a:latin typeface="Century Schoolbook"/>
                <a:ea typeface="+mn-lt"/>
                <a:cs typeface="+mn-lt"/>
              </a:rPr>
              <a:t>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700" b="1" dirty="0">
                <a:latin typeface="Century Schoolbook"/>
                <a:ea typeface="+mn-lt"/>
                <a:cs typeface="+mn-lt"/>
              </a:rPr>
              <a:t>3. Проведение инструктажа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700" b="1" dirty="0">
                <a:latin typeface="Century Schoolbook"/>
                <a:ea typeface="+mn-lt"/>
                <a:cs typeface="+mn-lt"/>
              </a:rPr>
              <a:t>4. Сбор денежных средств</a:t>
            </a:r>
            <a:br>
              <a:rPr lang="ru-RU" sz="1700" b="1" dirty="0">
                <a:latin typeface="Century Schoolbook"/>
                <a:ea typeface="+mn-lt"/>
                <a:cs typeface="+mn-lt"/>
              </a:rPr>
            </a:br>
            <a:r>
              <a:rPr lang="ru-RU" sz="1700" b="1" dirty="0">
                <a:latin typeface="Century Schoolbook"/>
                <a:ea typeface="+mn-lt"/>
                <a:cs typeface="+mn-lt"/>
              </a:rPr>
              <a:t>5. Сначала ученик фотографирует сам, как он привык, все, что ему нравится.</a:t>
            </a:r>
            <a:br>
              <a:rPr lang="ru-RU" sz="1700" b="1" dirty="0">
                <a:latin typeface="Century Schoolbook"/>
                <a:ea typeface="+mn-lt"/>
                <a:cs typeface="+mn-lt"/>
              </a:rPr>
            </a:br>
            <a:r>
              <a:rPr lang="ru-RU" sz="1700" b="1" dirty="0">
                <a:latin typeface="Century Schoolbook"/>
                <a:ea typeface="+mn-lt"/>
                <a:cs typeface="+mn-lt"/>
              </a:rPr>
              <a:t>Анализ работ.</a:t>
            </a:r>
            <a:br>
              <a:rPr lang="ru-RU" sz="1700" b="1" dirty="0">
                <a:latin typeface="Century Schoolbook"/>
                <a:ea typeface="+mn-lt"/>
                <a:cs typeface="+mn-lt"/>
              </a:rPr>
            </a:br>
            <a:r>
              <a:rPr lang="ru-RU" sz="1700" b="1" dirty="0">
                <a:latin typeface="Century Schoolbook"/>
                <a:ea typeface="+mn-lt"/>
                <a:cs typeface="+mn-lt"/>
              </a:rPr>
              <a:t>4. Потом ученик фотографирует с учителем, куратором, те же самые места, но уже учитывая нюансы композиции и цветового решения, светового решения</a:t>
            </a:r>
            <a:br>
              <a:rPr lang="ru-RU" sz="1700" b="1" dirty="0">
                <a:latin typeface="Century Schoolbook"/>
                <a:ea typeface="+mn-lt"/>
                <a:cs typeface="+mn-lt"/>
              </a:rPr>
            </a:br>
            <a:r>
              <a:rPr lang="ru-RU" sz="1700" b="1" dirty="0">
                <a:latin typeface="Century Schoolbook"/>
                <a:ea typeface="+mn-lt"/>
                <a:cs typeface="+mn-lt"/>
              </a:rPr>
              <a:t>5. Далее один из команды (учителей, наставников) выступает в роли модели для портретной съемки</a:t>
            </a:r>
            <a:br>
              <a:rPr lang="ru-RU" sz="1700" b="1" dirty="0">
                <a:latin typeface="Century Schoolbook"/>
                <a:ea typeface="+mn-lt"/>
                <a:cs typeface="+mn-lt"/>
              </a:rPr>
            </a:br>
            <a:r>
              <a:rPr lang="ru-RU" sz="1700" b="1" dirty="0">
                <a:latin typeface="Century Schoolbook"/>
                <a:ea typeface="+mn-lt"/>
                <a:cs typeface="+mn-lt"/>
              </a:rPr>
              <a:t>6. Этапы те же самые, сначала ученик фотографирует самостоятельно, потом под руководством и наблюдением наставника</a:t>
            </a:r>
            <a:br>
              <a:rPr lang="ru-RU" sz="1700" b="1" dirty="0">
                <a:latin typeface="Century Schoolbook"/>
                <a:ea typeface="+mn-lt"/>
                <a:cs typeface="+mn-lt"/>
              </a:rPr>
            </a:br>
            <a:r>
              <a:rPr lang="ru-RU" sz="1700" b="1" dirty="0">
                <a:latin typeface="Century Schoolbook"/>
                <a:ea typeface="+mn-lt"/>
                <a:cs typeface="+mn-lt"/>
              </a:rPr>
              <a:t>7.Просмтариваем сделанные фотографии.</a:t>
            </a:r>
            <a:br>
              <a:rPr lang="ru-RU" sz="1700" b="1" dirty="0">
                <a:latin typeface="Century Schoolbook"/>
                <a:ea typeface="+mn-lt"/>
                <a:cs typeface="+mn-lt"/>
              </a:rPr>
            </a:br>
            <a:r>
              <a:rPr lang="ru-RU" sz="1700" b="1" dirty="0">
                <a:latin typeface="Century Schoolbook"/>
                <a:ea typeface="+mn-lt"/>
                <a:cs typeface="+mn-lt"/>
              </a:rPr>
              <a:t>8. Выбираем лучшие кадры, где-то редактируем (обрезаем, меняем цвет и свет)</a:t>
            </a:r>
            <a:br>
              <a:rPr lang="ru-RU" sz="1700" b="1" dirty="0">
                <a:latin typeface="Century Schoolbook"/>
                <a:ea typeface="+mn-lt"/>
                <a:cs typeface="+mn-lt"/>
              </a:rPr>
            </a:br>
            <a:r>
              <a:rPr lang="ru-RU" sz="1700" b="1" dirty="0">
                <a:latin typeface="Century Schoolbook"/>
                <a:ea typeface="+mn-lt"/>
                <a:cs typeface="+mn-lt"/>
              </a:rPr>
              <a:t>9. Выявляем что нужно изменить для лучшего качества и какие стилевые особенности есть у каждого ученика.</a:t>
            </a:r>
            <a:endParaRPr lang="ru-RU" sz="1700" b="1" dirty="0">
              <a:latin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5885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E9D6B0-0A35-959A-5410-94BBEE8EA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работ:</a:t>
            </a:r>
          </a:p>
        </p:txBody>
      </p:sp>
      <p:pic>
        <p:nvPicPr>
          <p:cNvPr id="4" name="Рисунок 4" descr="Изображение выглядит как чистка щеткой, зубы, человек, зубная щет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83233EE4-6F1C-92A5-7FE6-FE1F7B97A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2371" y="2380785"/>
            <a:ext cx="10620855" cy="3277529"/>
          </a:xfrm>
        </p:spPr>
      </p:pic>
    </p:spTree>
    <p:extLst>
      <p:ext uri="{BB962C8B-B14F-4D97-AF65-F5344CB8AC3E}">
        <p14:creationId xmlns:p14="http://schemas.microsoft.com/office/powerpoint/2010/main" xmlns="" val="3896122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08AC1B80-F8B2-4B95-B4B7-7917A33D24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07E40E-A85C-2A10-9994-8CFA82CF7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73" y="647700"/>
            <a:ext cx="9512727" cy="94789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 err="1"/>
              <a:t>Примеры</a:t>
            </a:r>
            <a:r>
              <a:rPr lang="en-US" sz="3200" dirty="0"/>
              <a:t> </a:t>
            </a:r>
            <a:r>
              <a:rPr lang="en-US" sz="3200" dirty="0" err="1"/>
              <a:t>работ</a:t>
            </a:r>
          </a:p>
        </p:txBody>
      </p:sp>
      <p:pic>
        <p:nvPicPr>
          <p:cNvPr id="4" name="Рисунок 4" descr="Изображение выглядит как в помещении, потолок, темный, свет&#10;&#10;Автоматически созданное описание">
            <a:extLst>
              <a:ext uri="{FF2B5EF4-FFF2-40B4-BE49-F238E27FC236}">
                <a16:creationId xmlns:a16="http://schemas.microsoft.com/office/drawing/2014/main" xmlns="" id="{F8E443F0-8918-D445-F05E-CBDB619A10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4092" y="2641939"/>
            <a:ext cx="2381880" cy="3568361"/>
          </a:xfrm>
          <a:prstGeom prst="rect">
            <a:avLst/>
          </a:prstGeom>
        </p:spPr>
      </p:pic>
      <p:pic>
        <p:nvPicPr>
          <p:cNvPr id="5" name="Рисунок 5" descr="Изображение выглядит как на открытом воздухе, город, улица, езда&#10;&#10;Автоматически созданное описание">
            <a:extLst>
              <a:ext uri="{FF2B5EF4-FFF2-40B4-BE49-F238E27FC236}">
                <a16:creationId xmlns:a16="http://schemas.microsoft.com/office/drawing/2014/main" xmlns="" id="{C99EA551-0D37-7E3D-7A6F-523AEEB9231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20312" y="2641940"/>
            <a:ext cx="2551377" cy="3568360"/>
          </a:xfrm>
          <a:prstGeom prst="rect">
            <a:avLst/>
          </a:prstGeom>
        </p:spPr>
      </p:pic>
      <p:pic>
        <p:nvPicPr>
          <p:cNvPr id="6" name="Рисунок 6" descr="Изображение выглядит как дерево, лес, на открытом воздухе,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xmlns="" id="{5B85D77D-3C1F-776D-ECF8-8F0C8926920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52560" y="2641939"/>
            <a:ext cx="2381880" cy="356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8039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A5E7D8-A82A-3A5C-6429-E7E0D86C4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484" y="719"/>
            <a:ext cx="10625229" cy="1147053"/>
          </a:xfrm>
        </p:spPr>
        <p:txBody>
          <a:bodyPr/>
          <a:lstStyle/>
          <a:p>
            <a:r>
              <a:rPr lang="ru-RU" dirty="0"/>
              <a:t>Группа </a:t>
            </a:r>
            <a:r>
              <a:rPr lang="ru-RU" dirty="0" err="1"/>
              <a:t>Вконтакте</a:t>
            </a:r>
          </a:p>
        </p:txBody>
      </p:sp>
      <p:pic>
        <p:nvPicPr>
          <p:cNvPr id="4" name="Рисунок 4" descr="Изображение выглядит как текст, снимок экрана, монитор, экран&#10;&#10;Автоматически созданное описание">
            <a:extLst>
              <a:ext uri="{FF2B5EF4-FFF2-40B4-BE49-F238E27FC236}">
                <a16:creationId xmlns:a16="http://schemas.microsoft.com/office/drawing/2014/main" xmlns="" id="{5F5CCDA5-CCF8-FF71-FFDE-C389C989CE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899" t="16045" r="7983" b="29104"/>
          <a:stretch/>
        </p:blipFill>
        <p:spPr>
          <a:xfrm>
            <a:off x="2310558" y="2138632"/>
            <a:ext cx="9432101" cy="4310453"/>
          </a:xfrm>
        </p:spPr>
      </p:pic>
      <p:pic>
        <p:nvPicPr>
          <p:cNvPr id="3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16FE3D33-A005-671E-14D1-64D4DB93655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4362" y="1654834"/>
            <a:ext cx="3188898" cy="3188898"/>
          </a:xfrm>
          <a:prstGeom prst="rect">
            <a:avLst/>
          </a:prstGeom>
        </p:spPr>
      </p:pic>
      <p:pic>
        <p:nvPicPr>
          <p:cNvPr id="7" name="Рисунок 8">
            <a:extLst>
              <a:ext uri="{FF2B5EF4-FFF2-40B4-BE49-F238E27FC236}">
                <a16:creationId xmlns:a16="http://schemas.microsoft.com/office/drawing/2014/main" xmlns="" id="{C0A06541-CEAD-A6B5-B286-799CC5375B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39955" y="285274"/>
            <a:ext cx="2102704" cy="172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0606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21A383-1D60-AECB-ABC0-F5F5BF14F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73" y="388908"/>
            <a:ext cx="10625229" cy="1147053"/>
          </a:xfrm>
        </p:spPr>
        <p:txBody>
          <a:bodyPr>
            <a:normAutofit fontScale="90000"/>
          </a:bodyPr>
          <a:lstStyle/>
          <a:p>
            <a:r>
              <a:rPr lang="ru-RU" dirty="0"/>
              <a:t>Роль проекта в обеспечении технологического суверенитета страны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EA3A652F-0F18-E704-DC15-55ABFA316C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45222723"/>
              </p:ext>
            </p:extLst>
          </p:nvPr>
        </p:nvGraphicFramePr>
        <p:xfrm>
          <a:off x="201283" y="2041584"/>
          <a:ext cx="11854458" cy="445376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070395">
                  <a:extLst>
                    <a:ext uri="{9D8B030D-6E8A-4147-A177-3AD203B41FA5}">
                      <a16:colId xmlns:a16="http://schemas.microsoft.com/office/drawing/2014/main" xmlns="" val="3454959596"/>
                    </a:ext>
                  </a:extLst>
                </a:gridCol>
                <a:gridCol w="5784063">
                  <a:extLst>
                    <a:ext uri="{9D8B030D-6E8A-4147-A177-3AD203B41FA5}">
                      <a16:colId xmlns:a16="http://schemas.microsoft.com/office/drawing/2014/main" xmlns="" val="1071717523"/>
                    </a:ext>
                  </a:extLst>
                </a:gridCol>
              </a:tblGrid>
              <a:tr h="767417">
                <a:tc>
                  <a:txBody>
                    <a:bodyPr/>
                    <a:lstStyle/>
                    <a:p>
                      <a:r>
                        <a:rPr lang="ru-RU" dirty="0"/>
                        <a:t>Роль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Оценка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0412539"/>
                  </a:ext>
                </a:extLst>
              </a:tr>
              <a:tr h="767417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Century Schoolbook"/>
                        </a:rPr>
                        <a:t>Инновационность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Century Schoolbook"/>
                        </a:rPr>
                        <a:t>Регион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9751043"/>
                  </a:ext>
                </a:extLst>
              </a:tr>
              <a:tr h="2151514">
                <a:tc>
                  <a:txBody>
                    <a:bodyPr/>
                    <a:lstStyle/>
                    <a:p>
                      <a:r>
                        <a:rPr lang="ru-RU" sz="2000" b="0" dirty="0">
                          <a:latin typeface="Century Schoolbook"/>
                        </a:rPr>
                        <a:t>Рынок НТИ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err="1">
                          <a:solidFill>
                            <a:schemeClr val="tx1"/>
                          </a:solidFill>
                          <a:latin typeface="Century Schoolbook"/>
                        </a:rPr>
                        <a:t>EduNet</a:t>
                      </a:r>
                      <a:r>
                        <a:rPr lang="ru-RU" sz="2000" b="1" i="0" u="none" strike="noStrike" noProof="0" dirty="0">
                          <a:solidFill>
                            <a:schemeClr val="tx1"/>
                          </a:solidFill>
                          <a:latin typeface="Century Schoolbook"/>
                        </a:rPr>
                        <a:t> </a:t>
                      </a:r>
                      <a:r>
                        <a:rPr lang="ru-RU" sz="1400" b="1" i="0" u="none" strike="noStrike" noProof="0" dirty="0">
                          <a:solidFill>
                            <a:schemeClr val="tx1"/>
                          </a:solidFill>
                          <a:latin typeface="Century Schoolbook"/>
                        </a:rPr>
                        <a:t>— саморегулирующееся сетевое пространство взаимодействия заказчиков, создателей и потребителей образования в идеологии </a:t>
                      </a:r>
                      <a:r>
                        <a:rPr lang="ru-RU" sz="1400" b="1" i="0" u="none" strike="noStrike" noProof="0" err="1">
                          <a:solidFill>
                            <a:schemeClr val="tx1"/>
                          </a:solidFill>
                          <a:latin typeface="Century Schoolbook"/>
                        </a:rPr>
                        <a:t>life</a:t>
                      </a:r>
                      <a:r>
                        <a:rPr lang="ru-RU" sz="1400" b="1" i="0" u="none" strike="noStrike" noProof="0" dirty="0">
                          <a:solidFill>
                            <a:schemeClr val="tx1"/>
                          </a:solidFill>
                          <a:latin typeface="Century Schoolbook"/>
                        </a:rPr>
                        <a:t> </a:t>
                      </a:r>
                      <a:r>
                        <a:rPr lang="ru-RU" sz="1400" b="1" i="0" u="none" strike="noStrike" noProof="0" err="1">
                          <a:solidFill>
                            <a:schemeClr val="tx1"/>
                          </a:solidFill>
                          <a:latin typeface="Century Schoolbook"/>
                        </a:rPr>
                        <a:t>long</a:t>
                      </a:r>
                      <a:r>
                        <a:rPr lang="ru-RU" sz="1400" b="1" i="0" u="none" strike="noStrike" noProof="0" dirty="0">
                          <a:solidFill>
                            <a:schemeClr val="tx1"/>
                          </a:solidFill>
                          <a:latin typeface="Century Schoolbook"/>
                        </a:rPr>
                        <a:t> </a:t>
                      </a:r>
                      <a:r>
                        <a:rPr lang="ru-RU" sz="1400" b="1" i="0" u="none" strike="noStrike" noProof="0" err="1">
                          <a:solidFill>
                            <a:schemeClr val="tx1"/>
                          </a:solidFill>
                          <a:latin typeface="Century Schoolbook"/>
                        </a:rPr>
                        <a:t>learning</a:t>
                      </a:r>
                      <a:r>
                        <a:rPr lang="ru-RU" sz="1400" b="1" i="0" u="none" strike="noStrike" noProof="0" dirty="0">
                          <a:solidFill>
                            <a:schemeClr val="tx1"/>
                          </a:solidFill>
                          <a:latin typeface="Century Schoolbook"/>
                        </a:rPr>
                        <a:t>. Проект реализуется силами энтузиастов в формате </a:t>
                      </a:r>
                      <a:r>
                        <a:rPr lang="ru-RU" sz="1400" b="1" i="0" u="none" strike="noStrike" noProof="0" err="1">
                          <a:solidFill>
                            <a:schemeClr val="tx1"/>
                          </a:solidFill>
                          <a:latin typeface="Century Schoolbook"/>
                        </a:rPr>
                        <a:t>краудсорс</a:t>
                      </a:r>
                      <a:r>
                        <a:rPr lang="ru-RU" sz="1400" b="1" i="0" u="none" strike="noStrike" noProof="0" dirty="0">
                          <a:solidFill>
                            <a:schemeClr val="tx1"/>
                          </a:solidFill>
                          <a:latin typeface="Century Schoolbook"/>
                        </a:rPr>
                        <a:t>-платформы. Один из приоритетов </a:t>
                      </a:r>
                      <a:r>
                        <a:rPr lang="ru-RU" sz="1400" b="1" i="0" u="none" strike="noStrike" noProof="0" err="1">
                          <a:solidFill>
                            <a:schemeClr val="tx1"/>
                          </a:solidFill>
                          <a:latin typeface="Century Schoolbook"/>
                        </a:rPr>
                        <a:t>EduNet</a:t>
                      </a:r>
                      <a:r>
                        <a:rPr lang="ru-RU" sz="1400" b="1" i="0" u="none" strike="noStrike" noProof="0" dirty="0">
                          <a:solidFill>
                            <a:schemeClr val="tx1"/>
                          </a:solidFill>
                          <a:latin typeface="Century Schoolbook"/>
                        </a:rPr>
                        <a:t> - внедрение индивидуальных образовательных траекторий - персонального пути реализации личностного потенциала каждого ученика в образовании.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entury School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09788438"/>
                  </a:ext>
                </a:extLst>
              </a:tr>
              <a:tr h="767417">
                <a:tc>
                  <a:txBody>
                    <a:bodyPr/>
                    <a:lstStyle/>
                    <a:p>
                      <a:r>
                        <a:rPr lang="ru-RU" sz="2000" b="0" dirty="0">
                          <a:latin typeface="Century Schoolbook"/>
                        </a:rPr>
                        <a:t>Сквозные технологии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Century Schoolbook"/>
                        </a:rPr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1186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65672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1CB8AC-8DF0-74E6-B7F1-368587676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69" y="86983"/>
            <a:ext cx="10625229" cy="1147053"/>
          </a:xfrm>
        </p:spPr>
        <p:txBody>
          <a:bodyPr/>
          <a:lstStyle/>
          <a:p>
            <a:r>
              <a:rPr lang="ru-RU" dirty="0"/>
              <a:t>Бизнес - модель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551741CD-74F0-3FF9-DD12-8CEB4C06A1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66180792"/>
              </p:ext>
            </p:extLst>
          </p:nvPr>
        </p:nvGraphicFramePr>
        <p:xfrm>
          <a:off x="330679" y="1538377"/>
          <a:ext cx="10920130" cy="47556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39882">
                  <a:extLst>
                    <a:ext uri="{9D8B030D-6E8A-4147-A177-3AD203B41FA5}">
                      <a16:colId xmlns:a16="http://schemas.microsoft.com/office/drawing/2014/main" xmlns="" val="4177251257"/>
                    </a:ext>
                  </a:extLst>
                </a:gridCol>
                <a:gridCol w="3540124">
                  <a:extLst>
                    <a:ext uri="{9D8B030D-6E8A-4147-A177-3AD203B41FA5}">
                      <a16:colId xmlns:a16="http://schemas.microsoft.com/office/drawing/2014/main" xmlns="" val="2926500131"/>
                    </a:ext>
                  </a:extLst>
                </a:gridCol>
                <a:gridCol w="3540124">
                  <a:extLst>
                    <a:ext uri="{9D8B030D-6E8A-4147-A177-3AD203B41FA5}">
                      <a16:colId xmlns:a16="http://schemas.microsoft.com/office/drawing/2014/main" xmlns="" val="2011933649"/>
                    </a:ext>
                  </a:extLst>
                </a:gridCol>
              </a:tblGrid>
              <a:tr h="1553882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Ключевые виды деятельности:</a:t>
                      </a:r>
                      <a:r>
                        <a:rPr lang="ru-RU" b="0" dirty="0"/>
                        <a:t> </a:t>
                      </a:r>
                      <a:br>
                        <a:rPr lang="ru-RU" b="0" dirty="0"/>
                      </a:br>
                      <a:r>
                        <a:rPr lang="ru-RU" b="0" dirty="0"/>
                        <a:t>оказание услуги (учим делать фотографии)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Ключевые ресурсы:</a:t>
                      </a: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/>
                        <a:t>телефон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75948646"/>
                  </a:ext>
                </a:extLst>
              </a:tr>
              <a:tr h="1464374">
                <a:tc>
                  <a:txBody>
                    <a:bodyPr/>
                    <a:lstStyle/>
                    <a:p>
                      <a:r>
                        <a:rPr lang="ru-RU" b="1" dirty="0"/>
                        <a:t>Ценностные предложения: </a:t>
                      </a:r>
                      <a:r>
                        <a:rPr lang="ru-RU" dirty="0"/>
                        <a:t>доступность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Взаимоотношения с клиентами:</a:t>
                      </a:r>
                      <a:r>
                        <a:rPr lang="ru-RU" dirty="0"/>
                        <a:t> </a:t>
                      </a:r>
                      <a:br>
                        <a:rPr lang="ru-RU" dirty="0"/>
                      </a:br>
                      <a:r>
                        <a:rPr lang="ru-RU" dirty="0"/>
                        <a:t>запись через сообщество, затем персональная встреча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Каналы сбыта: </a:t>
                      </a:r>
                      <a:r>
                        <a:rPr lang="ru-RU" dirty="0"/>
                        <a:t>прямые (продажа через интернет)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08964704"/>
                  </a:ext>
                </a:extLst>
              </a:tr>
              <a:tr h="1464374">
                <a:tc>
                  <a:txBody>
                    <a:bodyPr/>
                    <a:lstStyle/>
                    <a:p>
                      <a:r>
                        <a:rPr lang="ru-RU" b="1" dirty="0"/>
                        <a:t>Потребительские сегменты:</a:t>
                      </a:r>
                      <a:r>
                        <a:rPr lang="ru-RU" dirty="0"/>
                        <a:t> нишевой рынок</a:t>
                      </a:r>
                      <a:br>
                        <a:rPr lang="ru-RU" dirty="0"/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Издержки: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Расходы на проезд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Потоки поступления дохода:</a:t>
                      </a: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/>
                        <a:t>Переменные продажи услуг, доход начисляется на карту (запись проходит через группу, путем перевода средств по номеру телефона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4546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80716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163306-4114-00CE-5CD3-05146E55D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Комплекс маркетинга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F41C82B-EF18-1A07-672A-CC78B6C9D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Продукт: профессиональные фото</a:t>
            </a:r>
          </a:p>
          <a:p>
            <a:r>
              <a:rPr lang="ru-RU" dirty="0"/>
              <a:t>Цена: 1000р</a:t>
            </a:r>
          </a:p>
          <a:p>
            <a:r>
              <a:rPr lang="ru-RU" dirty="0"/>
              <a:t>Место: летний сад </a:t>
            </a:r>
          </a:p>
          <a:p>
            <a:r>
              <a:rPr lang="ru-RU" dirty="0"/>
              <a:t>Продвижение: группа в </a:t>
            </a:r>
            <a:r>
              <a:rPr lang="ru-RU" dirty="0" err="1"/>
              <a:t>вк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3135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70E85C-9968-6AB1-70DD-25B2795D6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Организационный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9D09A1B-F554-F677-80C1-7F8087910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Самозанятый (НПД)</a:t>
            </a:r>
          </a:p>
          <a:p>
            <a:r>
              <a:rPr lang="ru-RU" dirty="0"/>
              <a:t>Налог на профессиональный доход 4%</a:t>
            </a:r>
          </a:p>
        </p:txBody>
      </p:sp>
    </p:spTree>
    <p:extLst>
      <p:ext uri="{BB962C8B-B14F-4D97-AF65-F5344CB8AC3E}">
        <p14:creationId xmlns:p14="http://schemas.microsoft.com/office/powerpoint/2010/main" xmlns="" val="1018887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4DB735-5F83-3485-2550-8FC4E281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Финансовый план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A7DBAD21-3461-46D2-8A7E-1BA13E573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56667362"/>
              </p:ext>
            </p:extLst>
          </p:nvPr>
        </p:nvGraphicFramePr>
        <p:xfrm>
          <a:off x="735937" y="2249998"/>
          <a:ext cx="8654553" cy="3526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4851">
                  <a:extLst>
                    <a:ext uri="{9D8B030D-6E8A-4147-A177-3AD203B41FA5}">
                      <a16:colId xmlns:a16="http://schemas.microsoft.com/office/drawing/2014/main" xmlns="" val="1682784573"/>
                    </a:ext>
                  </a:extLst>
                </a:gridCol>
                <a:gridCol w="2884851">
                  <a:extLst>
                    <a:ext uri="{9D8B030D-6E8A-4147-A177-3AD203B41FA5}">
                      <a16:colId xmlns:a16="http://schemas.microsoft.com/office/drawing/2014/main" xmlns="" val="3929491593"/>
                    </a:ext>
                  </a:extLst>
                </a:gridCol>
                <a:gridCol w="2884851">
                  <a:extLst>
                    <a:ext uri="{9D8B030D-6E8A-4147-A177-3AD203B41FA5}">
                      <a16:colId xmlns:a16="http://schemas.microsoft.com/office/drawing/2014/main" xmlns="" val="2492709294"/>
                    </a:ext>
                  </a:extLst>
                </a:gridCol>
              </a:tblGrid>
              <a:tr h="615823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4720170"/>
                  </a:ext>
                </a:extLst>
              </a:tr>
              <a:tr h="615823">
                <a:tc rowSpan="2"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89460776"/>
                  </a:ext>
                </a:extLst>
              </a:tr>
              <a:tr h="61582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проезд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29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25635464"/>
                  </a:ext>
                </a:extLst>
              </a:tr>
              <a:tr h="615823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аренда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376481"/>
                  </a:ext>
                </a:extLst>
              </a:tr>
              <a:tr h="1062928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Чистая прибыль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931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34636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88830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B1A716-28D8-38A1-9F7A-F252C124B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Экономика проекта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0AB63EB6-758A-4BB9-AD08-ED4DE65D6D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89766812"/>
              </p:ext>
            </p:extLst>
          </p:nvPr>
        </p:nvGraphicFramePr>
        <p:xfrm>
          <a:off x="652371" y="1948070"/>
          <a:ext cx="7555455" cy="4176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928">
                  <a:extLst>
                    <a:ext uri="{9D8B030D-6E8A-4147-A177-3AD203B41FA5}">
                      <a16:colId xmlns:a16="http://schemas.microsoft.com/office/drawing/2014/main" xmlns="" val="1603937538"/>
                    </a:ext>
                  </a:extLst>
                </a:gridCol>
                <a:gridCol w="5344727">
                  <a:extLst>
                    <a:ext uri="{9D8B030D-6E8A-4147-A177-3AD203B41FA5}">
                      <a16:colId xmlns:a16="http://schemas.microsoft.com/office/drawing/2014/main" xmlns="" val="1483403371"/>
                    </a:ext>
                  </a:extLst>
                </a:gridCol>
                <a:gridCol w="1353800">
                  <a:extLst>
                    <a:ext uri="{9D8B030D-6E8A-4147-A177-3AD203B41FA5}">
                      <a16:colId xmlns:a16="http://schemas.microsoft.com/office/drawing/2014/main" xmlns="" val="1205999954"/>
                    </a:ext>
                  </a:extLst>
                </a:gridCol>
              </a:tblGrid>
              <a:tr h="569364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Объем продаж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</a:t>
                      </a:r>
                      <a:r>
                        <a:rPr lang="ru-RU" dirty="0" err="1"/>
                        <a:t>шт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6639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Доход от операционной деятельности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3484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Расходы от операционной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29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3995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Прибыль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931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142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Точка безубыточности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98082012"/>
                  </a:ext>
                </a:extLst>
              </a:tr>
              <a:tr h="198599"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Точка безубыточности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98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Срок окупаемости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день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514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Стартовые инвестиции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 </a:t>
                      </a:r>
                      <a:r>
                        <a:rPr lang="ru-RU" dirty="0" err="1"/>
                        <a:t>руб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3357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Рентабельность стартовых инвестиций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3662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Рентабельность затрат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46235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0006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76F9EF-3762-3D23-CDD9-5F9B64E7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реализации проекта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3E13BC3D-1A03-41FB-8620-18561AE153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4407455"/>
              </p:ext>
            </p:extLst>
          </p:nvPr>
        </p:nvGraphicFramePr>
        <p:xfrm>
          <a:off x="652371" y="1961731"/>
          <a:ext cx="10511626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716">
                  <a:extLst>
                    <a:ext uri="{9D8B030D-6E8A-4147-A177-3AD203B41FA5}">
                      <a16:colId xmlns:a16="http://schemas.microsoft.com/office/drawing/2014/main" xmlns="" val="1100075600"/>
                    </a:ext>
                  </a:extLst>
                </a:gridCol>
                <a:gridCol w="1322605">
                  <a:extLst>
                    <a:ext uri="{9D8B030D-6E8A-4147-A177-3AD203B41FA5}">
                      <a16:colId xmlns:a16="http://schemas.microsoft.com/office/drawing/2014/main" xmlns="" val="752822410"/>
                    </a:ext>
                  </a:extLst>
                </a:gridCol>
                <a:gridCol w="1501661">
                  <a:extLst>
                    <a:ext uri="{9D8B030D-6E8A-4147-A177-3AD203B41FA5}">
                      <a16:colId xmlns:a16="http://schemas.microsoft.com/office/drawing/2014/main" xmlns="" val="97948175"/>
                    </a:ext>
                  </a:extLst>
                </a:gridCol>
                <a:gridCol w="1501661">
                  <a:extLst>
                    <a:ext uri="{9D8B030D-6E8A-4147-A177-3AD203B41FA5}">
                      <a16:colId xmlns:a16="http://schemas.microsoft.com/office/drawing/2014/main" xmlns="" val="1243026536"/>
                    </a:ext>
                  </a:extLst>
                </a:gridCol>
                <a:gridCol w="1501661">
                  <a:extLst>
                    <a:ext uri="{9D8B030D-6E8A-4147-A177-3AD203B41FA5}">
                      <a16:colId xmlns:a16="http://schemas.microsoft.com/office/drawing/2014/main" xmlns="" val="1514460519"/>
                    </a:ext>
                  </a:extLst>
                </a:gridCol>
                <a:gridCol w="1501661">
                  <a:extLst>
                    <a:ext uri="{9D8B030D-6E8A-4147-A177-3AD203B41FA5}">
                      <a16:colId xmlns:a16="http://schemas.microsoft.com/office/drawing/2014/main" xmlns="" val="547501479"/>
                    </a:ext>
                  </a:extLst>
                </a:gridCol>
                <a:gridCol w="1501661">
                  <a:extLst>
                    <a:ext uri="{9D8B030D-6E8A-4147-A177-3AD203B41FA5}">
                      <a16:colId xmlns:a16="http://schemas.microsoft.com/office/drawing/2014/main" xmlns="" val="3860943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январь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февраль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апрель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июнь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33185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 разработка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43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 опрос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0223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3 создание группы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2818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4 разработка занятия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10139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5 поиск </a:t>
                      </a:r>
                      <a:r>
                        <a:rPr lang="ru-RU" dirty="0" err="1"/>
                        <a:t>клеентов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321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6 проведение занятия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6311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74265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D81ADD-3876-F6C0-FBC7-7D2E191B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11" y="719"/>
            <a:ext cx="10625229" cy="1147053"/>
          </a:xfrm>
        </p:spPr>
        <p:txBody>
          <a:bodyPr/>
          <a:lstStyle/>
          <a:p>
            <a:r>
              <a:rPr lang="ru-RU" dirty="0" err="1"/>
              <a:t>СВязь</a:t>
            </a:r>
            <a:r>
              <a:rPr lang="ru-RU" dirty="0"/>
              <a:t> с нами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8E63847-0ABC-E55C-0B66-8FAB62974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975" y="3892670"/>
            <a:ext cx="3173383" cy="187840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Century Schoolbook"/>
              </a:rPr>
              <a:t>Виктория Мошкина </a:t>
            </a:r>
            <a:br>
              <a:rPr lang="ru-RU" dirty="0">
                <a:latin typeface="Century Schoolbook"/>
              </a:rPr>
            </a:br>
            <a:r>
              <a:rPr lang="ru-RU" dirty="0">
                <a:latin typeface="Century Schoolbook"/>
              </a:rPr>
              <a:t>89679192909</a:t>
            </a:r>
            <a:br>
              <a:rPr lang="ru-RU" dirty="0">
                <a:latin typeface="Century Schoolbook"/>
              </a:rPr>
            </a:br>
            <a:r>
              <a:rPr lang="ru-RU" err="1">
                <a:latin typeface="Century Schoolbook"/>
              </a:rPr>
              <a:t>вк</a:t>
            </a:r>
            <a:r>
              <a:rPr lang="ru-RU" dirty="0">
                <a:latin typeface="Century Schoolbook"/>
              </a:rPr>
              <a:t>: @quiqui</a:t>
            </a:r>
            <a:br>
              <a:rPr lang="ru-RU" dirty="0">
                <a:latin typeface="Century Schoolbook"/>
              </a:rPr>
            </a:br>
            <a:r>
              <a:rPr lang="ru-RU" dirty="0">
                <a:latin typeface="Century Schoolbook"/>
              </a:rPr>
              <a:t>vika.moshkina933@gmail.com</a:t>
            </a:r>
          </a:p>
        </p:txBody>
      </p:sp>
      <p:pic>
        <p:nvPicPr>
          <p:cNvPr id="5" name="Рисунок 4" descr="Изображение выглядит как внутренний, кот, млекопитающее, розов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160007BE-ADD3-2DE5-E569-06C7E2130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74" y="1434139"/>
            <a:ext cx="2255457" cy="2338480"/>
          </a:xfrm>
          <a:prstGeom prst="rect">
            <a:avLst/>
          </a:prstGeom>
        </p:spPr>
      </p:pic>
      <p:pic>
        <p:nvPicPr>
          <p:cNvPr id="7" name="Рисунок 5" descr="Изображение выглядит как человек, внутренний, черепаха, ру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D4B385B0-D2D0-EB8B-1810-ED10FF722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720" y="1438586"/>
            <a:ext cx="2297503" cy="2327433"/>
          </a:xfrm>
          <a:prstGeom prst="rect">
            <a:avLst/>
          </a:prstGeom>
        </p:spPr>
      </p:pic>
      <p:pic>
        <p:nvPicPr>
          <p:cNvPr id="9" name="Рисунок 7" descr="Изображение выглядит как текст,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xmlns="" id="{840EEF87-052B-37C9-0E4E-63C13F1705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0589" y="1512653"/>
            <a:ext cx="2498785" cy="23230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D0F65D5-BC00-ABD4-8D5F-94AB96366A29}"/>
              </a:ext>
            </a:extLst>
          </p:cNvPr>
          <p:cNvSpPr txBox="1"/>
          <p:nvPr/>
        </p:nvSpPr>
        <p:spPr>
          <a:xfrm>
            <a:off x="4390444" y="4062106"/>
            <a:ext cx="3720860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latin typeface="Century Schoolbook"/>
              </a:rPr>
              <a:t>Камила </a:t>
            </a:r>
            <a:r>
              <a:rPr lang="ru-RU" sz="2000" dirty="0" err="1">
                <a:latin typeface="Century Schoolbook"/>
              </a:rPr>
              <a:t>Харалдина</a:t>
            </a:r>
            <a:r>
              <a:rPr lang="ru-RU" sz="2000" dirty="0">
                <a:latin typeface="Century Schoolbook"/>
              </a:rPr>
              <a:t/>
            </a:r>
            <a:br>
              <a:rPr lang="ru-RU" sz="2000" dirty="0">
                <a:latin typeface="Century Schoolbook"/>
              </a:rPr>
            </a:br>
            <a:r>
              <a:rPr lang="ru-RU" sz="2000" dirty="0" err="1">
                <a:latin typeface="Century Schoolbook"/>
              </a:rPr>
              <a:t>вк</a:t>
            </a:r>
            <a:r>
              <a:rPr lang="ru-RU" sz="2000" dirty="0">
                <a:latin typeface="Century Schoolbook"/>
              </a:rPr>
              <a:t>: </a:t>
            </a:r>
            <a:r>
              <a:rPr lang="ru-RU" sz="2000" dirty="0" err="1">
                <a:latin typeface="Century Schoolbook"/>
              </a:rPr>
              <a:t>lemon_alien</a:t>
            </a:r>
            <a:r>
              <a:rPr lang="ru-RU" sz="2000" dirty="0">
                <a:latin typeface="Century Schoolbook"/>
              </a:rPr>
              <a:t/>
            </a:r>
            <a:br>
              <a:rPr lang="ru-RU" sz="2000" dirty="0">
                <a:latin typeface="Century Schoolbook"/>
              </a:rPr>
            </a:br>
            <a:r>
              <a:rPr lang="ru-RU" sz="2000" dirty="0">
                <a:latin typeface="Century Schoolbook"/>
              </a:rPr>
              <a:t>89768182704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E98B93D-99AB-788F-8E31-4D7471EDEA2B}"/>
              </a:ext>
            </a:extLst>
          </p:cNvPr>
          <p:cNvSpPr txBox="1"/>
          <p:nvPr/>
        </p:nvSpPr>
        <p:spPr>
          <a:xfrm>
            <a:off x="8158649" y="4254026"/>
            <a:ext cx="3591464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latin typeface="Century Schoolbook"/>
              </a:rPr>
              <a:t>Анна Можаева</a:t>
            </a:r>
            <a:br>
              <a:rPr lang="ru-RU" sz="2000" dirty="0">
                <a:latin typeface="Century Schoolbook"/>
              </a:rPr>
            </a:br>
            <a:r>
              <a:rPr lang="ru-RU" sz="2000" dirty="0">
                <a:latin typeface="Century Schoolbook"/>
              </a:rPr>
              <a:t>89087767331</a:t>
            </a:r>
            <a:br>
              <a:rPr lang="ru-RU" sz="2000" dirty="0">
                <a:latin typeface="Century Schoolbook"/>
              </a:rPr>
            </a:br>
            <a:r>
              <a:rPr lang="ru-RU" sz="2000" dirty="0">
                <a:latin typeface="Century Schoolbook"/>
              </a:rPr>
              <a:t>@ </a:t>
            </a:r>
            <a:r>
              <a:rPr lang="ru-RU" sz="2000" err="1">
                <a:latin typeface="Century Schoolbook"/>
              </a:rPr>
              <a:t>aaleksandrovnaanna</a:t>
            </a:r>
            <a:r>
              <a:rPr lang="ru-RU" sz="2000" dirty="0">
                <a:latin typeface="Century Schoolbook"/>
              </a:rPr>
              <a:t/>
            </a:r>
            <a:br>
              <a:rPr lang="ru-RU" sz="2000" dirty="0">
                <a:latin typeface="Century Schoolbook"/>
              </a:rPr>
            </a:br>
            <a:r>
              <a:rPr lang="ru-RU" sz="2000" dirty="0">
                <a:latin typeface="Century Schoolbook"/>
              </a:rPr>
              <a:t>maaleksandrovna22@gmail.com</a:t>
            </a:r>
          </a:p>
        </p:txBody>
      </p:sp>
    </p:spTree>
    <p:extLst>
      <p:ext uri="{BB962C8B-B14F-4D97-AF65-F5344CB8AC3E}">
        <p14:creationId xmlns:p14="http://schemas.microsoft.com/office/powerpoint/2010/main" xmlns="" val="3422447160"/>
      </p:ext>
    </p:extLst>
  </p:cSld>
  <p:clrMapOvr>
    <a:masterClrMapping/>
  </p:clrMapOvr>
</p:sld>
</file>

<file path=ppt/theme/theme1.xml><?xml version="1.0" encoding="utf-8"?>
<a:theme xmlns:a="http://schemas.openxmlformats.org/drawingml/2006/main" name="CitationVTI">
  <a:themeElements>
    <a:clrScheme name="Citation">
      <a:dk1>
        <a:sysClr val="windowText" lastClr="000000"/>
      </a:dk1>
      <a:lt1>
        <a:sysClr val="window" lastClr="FFFFFF"/>
      </a:lt1>
      <a:dk2>
        <a:srgbClr val="01375D"/>
      </a:dk2>
      <a:lt2>
        <a:srgbClr val="F3F2EF"/>
      </a:lt2>
      <a:accent1>
        <a:srgbClr val="29A3D2"/>
      </a:accent1>
      <a:accent2>
        <a:srgbClr val="0669AC"/>
      </a:accent2>
      <a:accent3>
        <a:srgbClr val="FD891C"/>
      </a:accent3>
      <a:accent4>
        <a:srgbClr val="FD6927"/>
      </a:accent4>
      <a:accent5>
        <a:srgbClr val="F95131"/>
      </a:accent5>
      <a:accent6>
        <a:srgbClr val="CE5FAE"/>
      </a:accent6>
      <a:hlink>
        <a:srgbClr val="0F8EC1"/>
      </a:hlink>
      <a:folHlink>
        <a:srgbClr val="DC6400"/>
      </a:folHlink>
    </a:clrScheme>
    <a:fontScheme name="Grandview">
      <a:majorFont>
        <a:latin typeface="Grandview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tationVTI" id="{4899D957-8B31-4AB5-A19D-CB0353FFB667}" vid="{430294D6-2412-4BD3-B567-F0976EA4931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467</Words>
  <Application>Microsoft Office PowerPoint</Application>
  <PresentationFormat>Произвольный</PresentationFormat>
  <Paragraphs>119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CitationVTI</vt:lpstr>
      <vt:lpstr>Азы художественной фотографии</vt:lpstr>
      <vt:lpstr>Команда</vt:lpstr>
      <vt:lpstr>Проблема</vt:lpstr>
      <vt:lpstr>Решение</vt:lpstr>
      <vt:lpstr>Актуальность</vt:lpstr>
      <vt:lpstr>Суть проекта</vt:lpstr>
      <vt:lpstr>Цель проекта </vt:lpstr>
      <vt:lpstr>Целевая аудитория</vt:lpstr>
      <vt:lpstr>Потенциальный объем рынка</vt:lpstr>
      <vt:lpstr>Производственный процесс</vt:lpstr>
      <vt:lpstr>План 1 занятия, описание услуги</vt:lpstr>
      <vt:lpstr>Примеры работ:</vt:lpstr>
      <vt:lpstr>Примеры работ</vt:lpstr>
      <vt:lpstr>Группа Вконтакте</vt:lpstr>
      <vt:lpstr>Роль проекта в обеспечении технологического суверенитета страны</vt:lpstr>
      <vt:lpstr>Бизнес - модель</vt:lpstr>
      <vt:lpstr>Комплекс маркетинга</vt:lpstr>
      <vt:lpstr>Организационный план</vt:lpstr>
      <vt:lpstr>Финансовый план</vt:lpstr>
      <vt:lpstr>Экономика проекта</vt:lpstr>
      <vt:lpstr>План реализации проекта</vt:lpstr>
      <vt:lpstr>СВязь с нами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Мария Мельникова</cp:lastModifiedBy>
  <cp:revision>655</cp:revision>
  <dcterms:created xsi:type="dcterms:W3CDTF">2023-03-06T17:17:50Z</dcterms:created>
  <dcterms:modified xsi:type="dcterms:W3CDTF">2023-07-17T06:39:47Z</dcterms:modified>
</cp:coreProperties>
</file>