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IuP27Twp9AKjj6VrSu9rxmfjE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" name="Google Shape;3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" name="Google Shape;4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" name="Google Shape;5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de89b9551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30de89b9551_2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0de89b955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g30de89b9551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de89b955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0de89b9551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.xml"/><Relationship Id="rId10" Type="http://schemas.openxmlformats.org/officeDocument/2006/relationships/slideLayout" Target="../slideLayouts/slideLayout5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7.xml"/><Relationship Id="rId1" Type="http://schemas.openxmlformats.org/officeDocument/2006/relationships/image" Target="../media/image2.png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hyperlink" Target="https://www.figma.com/proto/ZooYjoAl64FduPR8Dyg735/Untitled-(Copy)?node-id=2-10&amp;node-type=frame&amp;t=lPHoAOg2RGPHYNWB-1&amp;scaling=scale-down&amp;content-scaling=fixed&amp;page-id=0%3A1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hyperlink" Target="mailto:rusicsafick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38" name="Google Shape;3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"/>
          <p:cNvSpPr txBox="1"/>
          <p:nvPr/>
        </p:nvSpPr>
        <p:spPr>
          <a:xfrm>
            <a:off x="-59900" y="1844825"/>
            <a:ext cx="9427500" cy="160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lang="en-US" sz="3238">
                <a:solidFill>
                  <a:srgbClr val="FFFFFF"/>
                </a:solidFill>
              </a:rPr>
              <a:t>    Приложение </a:t>
            </a:r>
            <a:endParaRPr b="1" sz="3238">
              <a:solidFill>
                <a:srgbClr val="FFFFFF"/>
              </a:solidFill>
            </a:endParaRPr>
          </a:p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lang="en-US" sz="3238">
                <a:solidFill>
                  <a:srgbClr val="FFFFFF"/>
                </a:solidFill>
              </a:rPr>
              <a:t>    для организации совместного жилья</a:t>
            </a:r>
            <a:endParaRPr b="1" sz="3238">
              <a:solidFill>
                <a:srgbClr val="FFFFFF"/>
              </a:solidFill>
            </a:endParaRPr>
          </a:p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b="1" lang="en-US" sz="3238">
                <a:solidFill>
                  <a:srgbClr val="FFFFFF"/>
                </a:solidFill>
              </a:rPr>
              <a:t>    ФИКУС</a:t>
            </a:r>
            <a:r>
              <a:rPr b="1" lang="en-US" sz="2037">
                <a:solidFill>
                  <a:srgbClr val="FFFFFF"/>
                </a:solidFill>
              </a:rPr>
              <a:t> </a:t>
            </a:r>
            <a:endParaRPr b="0" i="0" sz="14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68582" y="4982547"/>
            <a:ext cx="1794515" cy="1291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/>
          <p:nvPr/>
        </p:nvSpPr>
        <p:spPr>
          <a:xfrm>
            <a:off x="741425" y="477425"/>
            <a:ext cx="10092000" cy="10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 </a:t>
            </a:r>
            <a:endParaRPr b="0" i="0" sz="3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sz="1900">
              <a:solidFill>
                <a:schemeClr val="accent1"/>
              </a:solidFill>
            </a:endParaRPr>
          </a:p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1900">
                <a:solidFill>
                  <a:schemeClr val="accent1"/>
                </a:solidFill>
              </a:rPr>
              <a:t>В СФЕРЕ ОРГАНИЗАЦИИ СОВМЕСТНОГО ПРОЖИВАНИЯ</a:t>
            </a:r>
            <a:endParaRPr sz="1900">
              <a:solidFill>
                <a:schemeClr val="accent1"/>
              </a:solidFill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1989725" y="2183750"/>
            <a:ext cx="88437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Рост интереса к совместному жилью (шеринг-экономика)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Отсутствие</a:t>
            </a:r>
            <a:r>
              <a:rPr lang="en-US" sz="2800">
                <a:solidFill>
                  <a:schemeClr val="dk1"/>
                </a:solidFill>
              </a:rPr>
              <a:t> прямых конкурентов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С</a:t>
            </a:r>
            <a:r>
              <a:rPr lang="en-US" sz="2800">
                <a:solidFill>
                  <a:schemeClr val="dk1"/>
                </a:solidFill>
              </a:rPr>
              <a:t>овместная жизнь создаёт множество проблем</a:t>
            </a:r>
            <a:endParaRPr sz="2800"/>
          </a:p>
        </p:txBody>
      </p:sp>
      <p:pic>
        <p:nvPicPr>
          <p:cNvPr id="48" name="Google Shape;4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975" y="2233800"/>
            <a:ext cx="584675" cy="58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975" y="3490350"/>
            <a:ext cx="584675" cy="58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975" y="4604150"/>
            <a:ext cx="584675" cy="58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 txBox="1"/>
          <p:nvPr/>
        </p:nvSpPr>
        <p:spPr>
          <a:xfrm>
            <a:off x="6444750" y="2099975"/>
            <a:ext cx="4379100" cy="31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7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</a:rPr>
              <a:t>неэффективное управление задачами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</a:rPr>
              <a:t>финансовые разногласия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</a:rPr>
              <a:t>недостаточная коммуникация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</a:rPr>
              <a:t>сложности в планировании мероприятий</a:t>
            </a:r>
            <a:endParaRPr sz="2400">
              <a:solidFill>
                <a:srgbClr val="1E1032"/>
              </a:solidFill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974825" y="503550"/>
            <a:ext cx="10041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СЕГМЕНТ                              </a:t>
            </a: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643675" y="1437575"/>
            <a:ext cx="4935300" cy="4281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 txBox="1"/>
          <p:nvPr/>
        </p:nvSpPr>
        <p:spPr>
          <a:xfrm>
            <a:off x="1188475" y="1639025"/>
            <a:ext cx="41982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286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</a:rPr>
              <a:t>В2С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2286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</a:rPr>
              <a:t>от 18 до 40 лет 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</a:rPr>
              <a:t>проживающие совместно квартирах\ в домах\ в общежитиях\ снимающие жилье совместно 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</a:rPr>
              <a:t>Российская Федерация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59" name="Google Shape;5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673" y="2312925"/>
            <a:ext cx="241625" cy="2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/>
          <p:nvPr/>
        </p:nvSpPr>
        <p:spPr>
          <a:xfrm>
            <a:off x="5942075" y="1437575"/>
            <a:ext cx="5267100" cy="4281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673" y="3054150"/>
            <a:ext cx="241625" cy="2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673" y="4862300"/>
            <a:ext cx="241625" cy="2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773" y="2187600"/>
            <a:ext cx="241625" cy="2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773" y="3248000"/>
            <a:ext cx="241625" cy="2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773" y="3817000"/>
            <a:ext cx="241625" cy="2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773" y="4386000"/>
            <a:ext cx="241625" cy="2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/>
        </p:nvSpPr>
        <p:spPr>
          <a:xfrm>
            <a:off x="1103000" y="845400"/>
            <a:ext cx="79215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985500" y="1627225"/>
            <a:ext cx="9251100" cy="3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Управление задачами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Финансовое управление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Календарь и планирование мероприятий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Коммуникация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Голосования и Решения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700">
                <a:solidFill>
                  <a:schemeClr val="dk1"/>
                </a:solidFill>
              </a:rPr>
              <a:t>Ресурсы и Документы</a:t>
            </a:r>
            <a:endParaRPr sz="2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0de89b9551_2_10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ПРОТОТИП   ПРИЛОЖЕНИЯ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g30de89b9551_2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5425" y="906438"/>
            <a:ext cx="5861156" cy="504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de89b9551_0_7"/>
          <p:cNvSpPr txBox="1"/>
          <p:nvPr/>
        </p:nvSpPr>
        <p:spPr>
          <a:xfrm>
            <a:off x="982124" y="332650"/>
            <a:ext cx="78501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ПРОТОТИП   ПРИЛОЖЕНИЯ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g30de89b9551_0_7"/>
          <p:cNvPicPr preferRelativeResize="0"/>
          <p:nvPr/>
        </p:nvPicPr>
        <p:blipFill rotWithShape="1">
          <a:blip r:embed="rId3">
            <a:alphaModFix/>
          </a:blip>
          <a:srcRect b="52233" l="0" r="0" t="4698"/>
          <a:stretch/>
        </p:blipFill>
        <p:spPr>
          <a:xfrm>
            <a:off x="982125" y="933775"/>
            <a:ext cx="3019375" cy="4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0de89b9551_0_7"/>
          <p:cNvPicPr preferRelativeResize="0"/>
          <p:nvPr/>
        </p:nvPicPr>
        <p:blipFill rotWithShape="1">
          <a:blip r:embed="rId4">
            <a:alphaModFix/>
          </a:blip>
          <a:srcRect b="57349" l="0" r="0" t="7043"/>
          <a:stretch/>
        </p:blipFill>
        <p:spPr>
          <a:xfrm>
            <a:off x="7768600" y="3494600"/>
            <a:ext cx="3019350" cy="2392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30de89b9551_0_7"/>
          <p:cNvPicPr preferRelativeResize="0"/>
          <p:nvPr/>
        </p:nvPicPr>
        <p:blipFill rotWithShape="1">
          <a:blip r:embed="rId5">
            <a:alphaModFix/>
          </a:blip>
          <a:srcRect b="52254" l="-535" r="-535" t="5092"/>
          <a:stretch/>
        </p:blipFill>
        <p:spPr>
          <a:xfrm>
            <a:off x="7768588" y="789400"/>
            <a:ext cx="3019375" cy="2705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0de89b9551_0_7"/>
          <p:cNvPicPr preferRelativeResize="0"/>
          <p:nvPr/>
        </p:nvPicPr>
        <p:blipFill rotWithShape="1">
          <a:blip r:embed="rId3">
            <a:alphaModFix/>
          </a:blip>
          <a:srcRect b="8019" l="0" r="0" t="48910"/>
          <a:stretch/>
        </p:blipFill>
        <p:spPr>
          <a:xfrm>
            <a:off x="4337988" y="832150"/>
            <a:ext cx="3019350" cy="52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/>
        </p:nvSpPr>
        <p:spPr>
          <a:xfrm>
            <a:off x="1655299" y="236500"/>
            <a:ext cx="78897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(фрагмент)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6"/>
          <p:cNvSpPr txBox="1"/>
          <p:nvPr/>
        </p:nvSpPr>
        <p:spPr>
          <a:xfrm>
            <a:off x="600950" y="1141575"/>
            <a:ext cx="48612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accent1"/>
                </a:solidFill>
              </a:rPr>
              <a:t>Принципы/алгоритмы организации бизнеса</a:t>
            </a:r>
            <a:endParaRPr b="1" sz="2200">
              <a:solidFill>
                <a:schemeClr val="accent1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chemeClr val="dk1"/>
                </a:solidFill>
              </a:rPr>
              <a:t>Реклама</a:t>
            </a:r>
            <a:endParaRPr b="1" sz="2200">
              <a:solidFill>
                <a:schemeClr val="accent1"/>
              </a:solidFill>
            </a:endParaRPr>
          </a:p>
        </p:txBody>
      </p:sp>
      <p:sp>
        <p:nvSpPr>
          <p:cNvPr id="95" name="Google Shape;95;p6"/>
          <p:cNvSpPr/>
          <p:nvPr/>
        </p:nvSpPr>
        <p:spPr>
          <a:xfrm>
            <a:off x="5523663" y="1355825"/>
            <a:ext cx="199500" cy="5657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"/>
          <p:cNvSpPr/>
          <p:nvPr/>
        </p:nvSpPr>
        <p:spPr>
          <a:xfrm rot="-5400000">
            <a:off x="5738900" y="-1864125"/>
            <a:ext cx="182100" cy="104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"/>
          <p:cNvSpPr txBox="1"/>
          <p:nvPr/>
        </p:nvSpPr>
        <p:spPr>
          <a:xfrm>
            <a:off x="5984750" y="3794188"/>
            <a:ext cx="50742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accent1"/>
                </a:solidFill>
              </a:rPr>
              <a:t>Продвижение/каналы сбыта </a:t>
            </a:r>
            <a:endParaRPr b="1" sz="2200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</a:rPr>
              <a:t>П</a:t>
            </a:r>
            <a:r>
              <a:rPr b="1" lang="en-US" sz="2200">
                <a:solidFill>
                  <a:schemeClr val="dk1"/>
                </a:solidFill>
              </a:rPr>
              <a:t>окупка таргетированной рекламы, блогеры,  партнерские каналы (вузы и пр.)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98" name="Google Shape;98;p6"/>
          <p:cNvSpPr/>
          <p:nvPr/>
        </p:nvSpPr>
        <p:spPr>
          <a:xfrm rot="-5400000">
            <a:off x="5738900" y="-4290212"/>
            <a:ext cx="182100" cy="104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-114775" y="5809800"/>
            <a:ext cx="11601000" cy="110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"/>
          <p:cNvSpPr/>
          <p:nvPr/>
        </p:nvSpPr>
        <p:spPr>
          <a:xfrm rot="-5400000">
            <a:off x="5738900" y="945400"/>
            <a:ext cx="182100" cy="104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6"/>
          <p:cNvSpPr txBox="1"/>
          <p:nvPr/>
        </p:nvSpPr>
        <p:spPr>
          <a:xfrm>
            <a:off x="5784675" y="1141600"/>
            <a:ext cx="48612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1"/>
                </a:solidFill>
              </a:rPr>
              <a:t>Взаимоотношения </a:t>
            </a:r>
            <a:endParaRPr b="1" sz="2400">
              <a:solidFill>
                <a:schemeClr val="accent1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</a:rPr>
              <a:t>Пользовательское соглашение, </a:t>
            </a:r>
            <a:r>
              <a:rPr b="1" lang="en-US" sz="2100">
                <a:solidFill>
                  <a:schemeClr val="dk1"/>
                </a:solidFill>
                <a:highlight>
                  <a:srgbClr val="FFFFFF"/>
                </a:highlight>
              </a:rPr>
              <a:t>Договор на разработку приложения со сторонними исполнителями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531850" y="3691150"/>
            <a:ext cx="48612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1"/>
                </a:solidFill>
              </a:rPr>
              <a:t>Финансирование</a:t>
            </a:r>
            <a:r>
              <a:rPr b="1" lang="en-US" sz="2400">
                <a:solidFill>
                  <a:schemeClr val="accent1"/>
                </a:solidFill>
              </a:rPr>
              <a:t> </a:t>
            </a:r>
            <a:endParaRPr b="1" sz="2400">
              <a:solidFill>
                <a:schemeClr val="accent1"/>
              </a:solidFill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</a:rPr>
              <a:t>Займ в банке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</a:rPr>
              <a:t>Гранты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</a:rPr>
              <a:t>Привлеченные инвестиции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de89b9551_0_2"/>
          <p:cNvSpPr txBox="1"/>
          <p:nvPr/>
        </p:nvSpPr>
        <p:spPr>
          <a:xfrm>
            <a:off x="878699" y="524950"/>
            <a:ext cx="7494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accent1"/>
                </a:solidFill>
              </a:rPr>
              <a:t>ЦЕННОСТНОЕ ПРЕДЛОЖЕНИЕ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0de89b9551_0_2"/>
          <p:cNvSpPr/>
          <p:nvPr/>
        </p:nvSpPr>
        <p:spPr>
          <a:xfrm>
            <a:off x="1583700" y="2402650"/>
            <a:ext cx="315300" cy="2272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0de89b9551_0_2"/>
          <p:cNvSpPr txBox="1"/>
          <p:nvPr/>
        </p:nvSpPr>
        <p:spPr>
          <a:xfrm>
            <a:off x="878700" y="1644688"/>
            <a:ext cx="9720900" cy="31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</a:rPr>
              <a:t>Приложение “Фикус” помогает пользователям: </a:t>
            </a:r>
            <a:endParaRPr b="1" sz="2700">
              <a:solidFill>
                <a:schemeClr val="dk1"/>
              </a:solidFill>
            </a:endParaRPr>
          </a:p>
          <a:p>
            <a:pPr indent="-400050" lvl="0" marL="10858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b="1" lang="en-US" sz="2700">
                <a:solidFill>
                  <a:schemeClr val="dk1"/>
                </a:solidFill>
              </a:rPr>
              <a:t>легко и удобно управлять совместным бытом</a:t>
            </a:r>
            <a:endParaRPr b="1" sz="2700">
              <a:solidFill>
                <a:schemeClr val="dk1"/>
              </a:solidFill>
            </a:endParaRPr>
          </a:p>
          <a:p>
            <a:pPr indent="-400050" lvl="0" marL="10858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b="1" lang="en-US" sz="2700">
                <a:solidFill>
                  <a:schemeClr val="dk1"/>
                </a:solidFill>
              </a:rPr>
              <a:t>планировать финансы</a:t>
            </a:r>
            <a:endParaRPr b="1" sz="2700">
              <a:solidFill>
                <a:schemeClr val="dk1"/>
              </a:solidFill>
            </a:endParaRPr>
          </a:p>
          <a:p>
            <a:pPr indent="-400050" lvl="0" marL="10858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b="1" lang="en-US" sz="2700">
                <a:solidFill>
                  <a:schemeClr val="dk1"/>
                </a:solidFill>
              </a:rPr>
              <a:t>распределять общие обязанности</a:t>
            </a:r>
            <a:endParaRPr b="1" sz="2700">
              <a:solidFill>
                <a:schemeClr val="dk1"/>
              </a:solidFill>
            </a:endParaRPr>
          </a:p>
          <a:p>
            <a:pPr indent="-400050" lvl="0" marL="10858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b="1" lang="en-US" sz="2700">
                <a:solidFill>
                  <a:schemeClr val="dk1"/>
                </a:solidFill>
              </a:rPr>
              <a:t>комфортно общаться с соседями в одном месте</a:t>
            </a:r>
            <a:endParaRPr b="1" sz="2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2951025" y="1051525"/>
            <a:ext cx="82788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Палехин Владислав Сергеевич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координация, сбор информации, разработка продукта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Администратор, производитель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Мелащенко Анастасия Александровна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анализ информации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аналитик-разработчик, </a:t>
            </a:r>
            <a:r>
              <a:rPr lang="en-US" sz="1600"/>
              <a:t>предприниматель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Гапеев Иван Алексеевич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формирование отчетов документов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производитель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Сафрончев Руслан  Юрьевич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координация, сбор информации, разработка продукта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лидер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Остренко Андрей 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анализ информации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интегратор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116" name="Google Shape;11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4600" y="3169525"/>
            <a:ext cx="414600" cy="4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4600" y="1196175"/>
            <a:ext cx="414600" cy="4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4600" y="2182850"/>
            <a:ext cx="414600" cy="4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0900" y="4156200"/>
            <a:ext cx="414600" cy="4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0900" y="5056375"/>
            <a:ext cx="414600" cy="4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628150" y="564550"/>
            <a:ext cx="6285900" cy="41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6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en-US" sz="69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b="0" i="0" lang="en-US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72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5833"/>
              <a:buFont typeface="Arial"/>
              <a:buNone/>
            </a:pPr>
            <a:r>
              <a:t/>
            </a:r>
            <a:endParaRPr sz="7200">
              <a:solidFill>
                <a:srgbClr val="8F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en-US" sz="23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300">
                <a:solidFill>
                  <a:srgbClr val="1B1B1B"/>
                </a:solidFill>
              </a:rPr>
              <a:t>номер +79885066874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en-US" sz="23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 </a:t>
            </a:r>
            <a:r>
              <a:rPr lang="en-US" sz="2300" u="sng">
                <a:solidFill>
                  <a:schemeClr val="hlink"/>
                </a:solidFill>
                <a:hlinkClick r:id="rId8"/>
              </a:rPr>
              <a:t>rusicsafick@gmail.com</a:t>
            </a:r>
            <a:endParaRPr sz="23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sz="23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300">
                <a:solidFill>
                  <a:srgbClr val="1B1B1B"/>
                </a:solidFill>
              </a:rPr>
              <a:t>Ссылка на прототип: </a:t>
            </a:r>
            <a:r>
              <a:rPr lang="en-US" sz="2300" u="sng">
                <a:solidFill>
                  <a:schemeClr val="hlink"/>
                </a:solidFill>
                <a:hlinkClick r:id="rId9"/>
              </a:rPr>
              <a:t>https://www.figma.com/proto/ZooYjoAl64FduPR8Dyg735/Untitled-(Copy)?node-id=2-10&amp;node-type=frame&amp;t=lPHoAOg2RGPHYNWB-1&amp;scaling=scale-down&amp;content-scaling=fixed&amp;page-id=0%3A1</a:t>
            </a:r>
            <a:endParaRPr sz="2300">
              <a:solidFill>
                <a:srgbClr val="1B1B1B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sz="2300">
              <a:solidFill>
                <a:srgbClr val="1B1B1B"/>
              </a:solidFill>
            </a:endParaRPr>
          </a:p>
        </p:txBody>
      </p:sp>
      <p:pic>
        <p:nvPicPr>
          <p:cNvPr id="135" name="Google Shape;135;p10"/>
          <p:cNvPicPr preferRelativeResize="0"/>
          <p:nvPr/>
        </p:nvPicPr>
        <p:blipFill rotWithShape="1">
          <a:blip r:embed="rId10">
            <a:alphaModFix/>
          </a:blip>
          <a:srcRect b="3180" l="0" r="0" t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2022-11-28T09:29:04Z</dcterms:created>
  <dc:creator>Mikely</dc:creator>
</cp:coreProperties>
</file>