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7" r:id="rId2"/>
    <p:sldId id="258" r:id="rId3"/>
    <p:sldId id="278" r:id="rId4"/>
    <p:sldId id="287" r:id="rId5"/>
    <p:sldId id="280" r:id="rId6"/>
    <p:sldId id="281" r:id="rId7"/>
    <p:sldId id="282" r:id="rId8"/>
    <p:sldId id="284" r:id="rId9"/>
    <p:sldId id="285" r:id="rId10"/>
    <p:sldId id="286" r:id="rId11"/>
    <p:sldId id="274" r:id="rId12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4B39"/>
    <a:srgbClr val="8317F5"/>
    <a:srgbClr val="FBA918"/>
    <a:srgbClr val="F88F84"/>
    <a:srgbClr val="FCCB74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850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004A94-A9BE-418E-9B82-543CA8F109DD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45E70-9011-42AD-B88F-3800AA56F8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312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45E70-9011-42AD-B88F-3800AA56F8DA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2442" y="23222"/>
            <a:ext cx="2238375" cy="2235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AA91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AA91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AA91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419856"/>
            <a:ext cx="12191999" cy="343814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342123" y="0"/>
            <a:ext cx="4850130" cy="1629410"/>
          </a:xfrm>
          <a:custGeom>
            <a:avLst/>
            <a:gdLst/>
            <a:ahLst/>
            <a:cxnLst/>
            <a:rect l="l" t="t" r="r" b="b"/>
            <a:pathLst>
              <a:path w="4850130" h="1629410">
                <a:moveTo>
                  <a:pt x="0" y="1628889"/>
                </a:moveTo>
                <a:lnTo>
                  <a:pt x="4849749" y="1628889"/>
                </a:lnTo>
                <a:lnTo>
                  <a:pt x="4849749" y="0"/>
                </a:lnTo>
                <a:lnTo>
                  <a:pt x="0" y="0"/>
                </a:lnTo>
                <a:lnTo>
                  <a:pt x="0" y="1628889"/>
                </a:lnTo>
                <a:close/>
              </a:path>
            </a:pathLst>
          </a:custGeom>
          <a:solidFill>
            <a:srgbClr val="FAAD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7342505" cy="1629410"/>
          </a:xfrm>
          <a:custGeom>
            <a:avLst/>
            <a:gdLst/>
            <a:ahLst/>
            <a:cxnLst/>
            <a:rect l="l" t="t" r="r" b="b"/>
            <a:pathLst>
              <a:path w="7342505" h="1629410">
                <a:moveTo>
                  <a:pt x="7342124" y="0"/>
                </a:moveTo>
                <a:lnTo>
                  <a:pt x="0" y="0"/>
                </a:lnTo>
                <a:lnTo>
                  <a:pt x="0" y="1628889"/>
                </a:lnTo>
                <a:lnTo>
                  <a:pt x="7342124" y="1628889"/>
                </a:lnTo>
                <a:lnTo>
                  <a:pt x="7342124" y="0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58284" y="193547"/>
            <a:ext cx="1394459" cy="109880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8431" y="345947"/>
            <a:ext cx="3244595" cy="1008875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0" y="1629155"/>
            <a:ext cx="12192000" cy="1871345"/>
          </a:xfrm>
          <a:custGeom>
            <a:avLst/>
            <a:gdLst/>
            <a:ahLst/>
            <a:cxnLst/>
            <a:rect l="l" t="t" r="r" b="b"/>
            <a:pathLst>
              <a:path w="12192000" h="1871345">
                <a:moveTo>
                  <a:pt x="12192000" y="0"/>
                </a:moveTo>
                <a:lnTo>
                  <a:pt x="0" y="0"/>
                </a:lnTo>
                <a:lnTo>
                  <a:pt x="0" y="1870976"/>
                </a:lnTo>
                <a:lnTo>
                  <a:pt x="12192000" y="187097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B47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AA91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769030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06553" y="421669"/>
            <a:ext cx="10092055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AA91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62813" y="1978151"/>
            <a:ext cx="9758045" cy="46568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6.png"/><Relationship Id="rId18" Type="http://schemas.openxmlformats.org/officeDocument/2006/relationships/image" Target="../media/image29.svg"/><Relationship Id="rId3" Type="http://schemas.openxmlformats.org/officeDocument/2006/relationships/image" Target="../media/image12.png"/><Relationship Id="rId21" Type="http://schemas.openxmlformats.org/officeDocument/2006/relationships/image" Target="../media/image30.png"/><Relationship Id="rId7" Type="http://schemas.openxmlformats.org/officeDocument/2006/relationships/image" Target="../media/image23.png"/><Relationship Id="rId12" Type="http://schemas.openxmlformats.org/officeDocument/2006/relationships/image" Target="../media/image23.sv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7.svg"/><Relationship Id="rId20" Type="http://schemas.openxmlformats.org/officeDocument/2006/relationships/image" Target="../media/image31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svg"/><Relationship Id="rId11" Type="http://schemas.openxmlformats.org/officeDocument/2006/relationships/image" Target="../media/image25.png"/><Relationship Id="rId5" Type="http://schemas.openxmlformats.org/officeDocument/2006/relationships/image" Target="../media/image22.png"/><Relationship Id="rId15" Type="http://schemas.openxmlformats.org/officeDocument/2006/relationships/image" Target="../media/image27.png"/><Relationship Id="rId10" Type="http://schemas.openxmlformats.org/officeDocument/2006/relationships/image" Target="../media/image21.svg"/><Relationship Id="rId19" Type="http://schemas.openxmlformats.org/officeDocument/2006/relationships/image" Target="../media/image29.png"/><Relationship Id="rId4" Type="http://schemas.openxmlformats.org/officeDocument/2006/relationships/image" Target="../media/image13.png"/><Relationship Id="rId9" Type="http://schemas.openxmlformats.org/officeDocument/2006/relationships/image" Target="../media/image24.png"/><Relationship Id="rId14" Type="http://schemas.openxmlformats.org/officeDocument/2006/relationships/image" Target="../media/image25.svg"/><Relationship Id="rId22" Type="http://schemas.openxmlformats.org/officeDocument/2006/relationships/image" Target="../media/image3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44B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Квадрат"/>
          <p:cNvSpPr/>
          <p:nvPr/>
        </p:nvSpPr>
        <p:spPr>
          <a:xfrm>
            <a:off x="0" y="0"/>
            <a:ext cx="4876799" cy="1828800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4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6800" y="-1"/>
            <a:ext cx="7315200" cy="182880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99034"/>
            <a:ext cx="1430729" cy="1430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478" y="439824"/>
            <a:ext cx="2205844" cy="968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600" y="358721"/>
            <a:ext cx="1425205" cy="1111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35" r="34157" b="49222"/>
          <a:stretch/>
        </p:blipFill>
        <p:spPr bwMode="auto">
          <a:xfrm>
            <a:off x="152400" y="114297"/>
            <a:ext cx="4314825" cy="1704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"/>
          <p:cNvSpPr/>
          <p:nvPr/>
        </p:nvSpPr>
        <p:spPr>
          <a:xfrm>
            <a:off x="2247900" y="3810000"/>
            <a:ext cx="2209800" cy="304800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2" name="Квадрат"/>
          <p:cNvSpPr/>
          <p:nvPr/>
        </p:nvSpPr>
        <p:spPr>
          <a:xfrm>
            <a:off x="0" y="3810000"/>
            <a:ext cx="2257424" cy="3048001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3" name="Прямоугольник"/>
          <p:cNvSpPr/>
          <p:nvPr/>
        </p:nvSpPr>
        <p:spPr>
          <a:xfrm>
            <a:off x="4457700" y="3810000"/>
            <a:ext cx="2247900" cy="3048000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4" name="Квадрат"/>
          <p:cNvSpPr/>
          <p:nvPr/>
        </p:nvSpPr>
        <p:spPr>
          <a:xfrm>
            <a:off x="6705600" y="3810000"/>
            <a:ext cx="5486400" cy="3048000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object 2"/>
          <p:cNvSpPr txBox="1">
            <a:spLocks/>
          </p:cNvSpPr>
          <p:nvPr/>
        </p:nvSpPr>
        <p:spPr>
          <a:xfrm>
            <a:off x="228600" y="1981200"/>
            <a:ext cx="11552555" cy="23333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spcBef>
                <a:spcPts val="95"/>
              </a:spcBef>
            </a:pPr>
            <a:r>
              <a:rPr lang="ru-RU" sz="4800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Веб-</a:t>
            </a:r>
            <a:r>
              <a:rPr lang="ru-RU" sz="4800" b="1" dirty="0" err="1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агрегатор</a:t>
            </a:r>
            <a:r>
              <a:rPr lang="ru-RU" sz="4800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 образовательных ресурсов </a:t>
            </a:r>
            <a:r>
              <a:rPr lang="en-US" sz="4800" b="1" dirty="0" err="1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LearningWave</a:t>
            </a:r>
            <a:endParaRPr lang="ru-RU" sz="4800" b="1" dirty="0">
              <a:solidFill>
                <a:schemeClr val="bg1"/>
              </a:solidFill>
              <a:latin typeface="Century Gothic" panose="020B0502020202020204" pitchFamily="34" charset="0"/>
              <a:cs typeface="Arial"/>
            </a:endParaRPr>
          </a:p>
          <a:p>
            <a:pPr marL="12700" marR="5080">
              <a:spcBef>
                <a:spcPts val="95"/>
              </a:spcBef>
            </a:pPr>
            <a:endParaRPr lang="ru-RU" sz="5400" b="1" dirty="0">
              <a:solidFill>
                <a:schemeClr val="bg1"/>
              </a:solidFill>
              <a:latin typeface="Century Gothic" panose="020B0502020202020204" pitchFamily="34" charset="0"/>
              <a:cs typeface="Arial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3886200"/>
            <a:ext cx="3068724" cy="3068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4" r="17132"/>
          <a:stretch/>
        </p:blipFill>
        <p:spPr bwMode="auto">
          <a:xfrm>
            <a:off x="2257423" y="3886199"/>
            <a:ext cx="2200277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03"/>
          <a:stretch/>
        </p:blipFill>
        <p:spPr bwMode="auto">
          <a:xfrm>
            <a:off x="4252985" y="3581400"/>
            <a:ext cx="2452616" cy="3383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object 2"/>
          <p:cNvSpPr txBox="1">
            <a:spLocks/>
          </p:cNvSpPr>
          <p:nvPr/>
        </p:nvSpPr>
        <p:spPr>
          <a:xfrm>
            <a:off x="6872922" y="3962400"/>
            <a:ext cx="5151755" cy="29668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5080" algn="r">
              <a:spcBef>
                <a:spcPts val="95"/>
              </a:spcBef>
            </a:pPr>
            <a:r>
              <a:rPr lang="ru-RU" sz="3200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Петрова Варвара Александровна</a:t>
            </a:r>
            <a:br>
              <a:rPr lang="ru-RU" sz="3200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</a:br>
            <a:r>
              <a:rPr lang="ru-RU" sz="3200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Мельникова Александра Сергеевна</a:t>
            </a:r>
            <a:br>
              <a:rPr lang="ru-RU" sz="3200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</a:br>
            <a:r>
              <a:rPr lang="ru-RU" sz="3200" b="1" dirty="0" err="1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Рагаускайте</a:t>
            </a:r>
            <a:r>
              <a:rPr lang="ru-RU" sz="3200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 Диана </a:t>
            </a:r>
            <a:r>
              <a:rPr lang="ru-RU" sz="32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Артуровна</a:t>
            </a:r>
            <a:endParaRPr lang="ru-RU" sz="3200" b="1" dirty="0">
              <a:solidFill>
                <a:schemeClr val="bg1"/>
              </a:solidFill>
              <a:latin typeface="Century Gothic" panose="020B0502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9907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30162" y="136082"/>
            <a:ext cx="87604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701" algn="l" rtl="0">
              <a:buClr>
                <a:schemeClr val="accent1"/>
              </a:buClr>
              <a:buSzPts val="3200"/>
            </a:pPr>
            <a:r>
              <a:rPr lang="ru-RU" sz="5400" b="1" dirty="0">
                <a:solidFill>
                  <a:srgbClr val="F44B39"/>
                </a:solidFill>
                <a:latin typeface="Century Gothic" panose="020B0502020202020204" pitchFamily="34" charset="0"/>
                <a:cs typeface="Arial"/>
              </a:rPr>
              <a:t>АКТУАЛЬНОСТЬ ПРОЕКТА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0228893-E64A-42FE-B72E-612D44198A31}"/>
              </a:ext>
            </a:extLst>
          </p:cNvPr>
          <p:cNvSpPr/>
          <p:nvPr/>
        </p:nvSpPr>
        <p:spPr>
          <a:xfrm>
            <a:off x="330163" y="914400"/>
            <a:ext cx="9652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b="1" spc="-10" dirty="0">
                <a:solidFill>
                  <a:srgbClr val="8317F5"/>
                </a:solidFill>
                <a:latin typeface="Century Gothic" panose="020B0502020202020204" pitchFamily="34" charset="0"/>
                <a:cs typeface="Microsoft Sans Serif"/>
              </a:rPr>
              <a:t>1</a:t>
            </a:r>
            <a:endParaRPr lang="ru-RU" sz="8000" dirty="0">
              <a:latin typeface="Century Gothic" panose="020B0502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EFEFBE5-58B2-4695-8FF1-CAC028D8D3CD}"/>
              </a:ext>
            </a:extLst>
          </p:cNvPr>
          <p:cNvSpPr/>
          <p:nvPr/>
        </p:nvSpPr>
        <p:spPr>
          <a:xfrm>
            <a:off x="330161" y="2237839"/>
            <a:ext cx="9652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b="1" spc="-10" dirty="0">
                <a:solidFill>
                  <a:srgbClr val="8317F5"/>
                </a:solidFill>
                <a:latin typeface="Century Gothic" panose="020B0502020202020204" pitchFamily="34" charset="0"/>
                <a:cs typeface="Microsoft Sans Serif"/>
              </a:rPr>
              <a:t>2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73473EA-F723-47DF-AD23-1EB3DA47F429}"/>
              </a:ext>
            </a:extLst>
          </p:cNvPr>
          <p:cNvSpPr/>
          <p:nvPr/>
        </p:nvSpPr>
        <p:spPr>
          <a:xfrm>
            <a:off x="330159" y="3561278"/>
            <a:ext cx="9652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b="1" spc="-10" dirty="0">
                <a:solidFill>
                  <a:srgbClr val="8317F5"/>
                </a:solidFill>
                <a:latin typeface="Century Gothic" panose="020B0502020202020204" pitchFamily="34" charset="0"/>
                <a:cs typeface="Microsoft Sans Serif"/>
              </a:rPr>
              <a:t>3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68355" y="5053130"/>
            <a:ext cx="82265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smtClean="0">
                <a:latin typeface="Century Gothic" panose="020B0502020202020204" pitchFamily="34" charset="0"/>
              </a:rPr>
              <a:t>постоянное саморазвитие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19978" y="1252953"/>
            <a:ext cx="69096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smtClean="0">
                <a:latin typeface="Century Gothic" panose="020B0502020202020204" pitchFamily="34" charset="0"/>
              </a:rPr>
              <a:t>избыток информации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19978" y="2504123"/>
            <a:ext cx="630332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latin typeface="Century Gothic" panose="020B0502020202020204" pitchFamily="34" charset="0"/>
              </a:rPr>
              <a:t>онлайн-образование</a:t>
            </a:r>
            <a:endParaRPr lang="ru-RU" sz="4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322437" y="3899831"/>
            <a:ext cx="81724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latin typeface="Century Gothic" panose="020B0502020202020204" pitchFamily="34" charset="0"/>
              </a:rPr>
              <a:t>изменения на рынке труда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73473EA-F723-47DF-AD23-1EB3DA47F429}"/>
              </a:ext>
            </a:extLst>
          </p:cNvPr>
          <p:cNvSpPr/>
          <p:nvPr/>
        </p:nvSpPr>
        <p:spPr>
          <a:xfrm>
            <a:off x="303118" y="4739705"/>
            <a:ext cx="9652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b="1" spc="-10" dirty="0">
                <a:solidFill>
                  <a:srgbClr val="8317F5"/>
                </a:solidFill>
                <a:latin typeface="Century Gothic" panose="020B0502020202020204" pitchFamily="34" charset="0"/>
                <a:cs typeface="Microsoft Sans Serif"/>
              </a:rPr>
              <a:t>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30162" y="134203"/>
            <a:ext cx="1091324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4400" b="1" i="0" u="none" strike="noStrike" cap="none" dirty="0">
                <a:solidFill>
                  <a:srgbClr val="8317F5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ПРОБЛЕМА, КОТОРУЮ РЕШАЕТ ПРОЕКТ</a:t>
            </a:r>
            <a:endParaRPr lang="ru-RU" sz="2000" b="0" i="0" u="none" strike="noStrike" cap="none" dirty="0">
              <a:solidFill>
                <a:srgbClr val="8317F5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34C9013-65E4-4ED5-B8C4-A6779DDE2643}"/>
              </a:ext>
            </a:extLst>
          </p:cNvPr>
          <p:cNvSpPr/>
          <p:nvPr/>
        </p:nvSpPr>
        <p:spPr>
          <a:xfrm>
            <a:off x="303123" y="1057533"/>
            <a:ext cx="1149351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b="1" i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недостаток времени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b="1" i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отсутствие персонализации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b="1" i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ограниченный доступ к ресурсам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b="1" i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недостаток практического опыта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b="1" i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отсутствие поддержки и сообщества</a:t>
            </a:r>
            <a:endParaRPr lang="ru-RU" sz="3200" b="1" i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 descr="カレンダーを見て焦る人のイラスト（女性）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746031"/>
            <a:ext cx="2558878" cy="236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社会の荒波のイラスト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959" y="3746030"/>
            <a:ext cx="2629959" cy="236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寝落ちのイラスト（パソコン・女性）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3746030"/>
            <a:ext cx="2587827" cy="2587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38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66" b="98879" l="10000" r="90000">
                        <a14:foregroundMark x1="64222" y1="43049" x2="64222" y2="43049"/>
                        <a14:foregroundMark x1="57556" y1="50897" x2="57556" y2="50897"/>
                        <a14:foregroundMark x1="54889" y1="49327" x2="54889" y2="49327"/>
                        <a14:foregroundMark x1="57333" y1="48655" x2="57333" y2="48655"/>
                        <a14:foregroundMark x1="56667" y1="52242" x2="56667" y2="52242"/>
                        <a14:foregroundMark x1="57333" y1="55381" x2="57333" y2="55381"/>
                        <a14:foregroundMark x1="55556" y1="52915" x2="55556" y2="52915"/>
                        <a14:foregroundMark x1="56667" y1="58072" x2="56667" y2="58072"/>
                        <a14:foregroundMark x1="56667" y1="57623" x2="56667" y2="57623"/>
                        <a14:foregroundMark x1="55111" y1="53812" x2="55111" y2="53812"/>
                        <a14:foregroundMark x1="53778" y1="49103" x2="53778" y2="49103"/>
                        <a14:foregroundMark x1="53333" y1="46861" x2="53333" y2="46861"/>
                        <a14:foregroundMark x1="55111" y1="46637" x2="55111" y2="46637"/>
                        <a14:foregroundMark x1="54000" y1="51121" x2="54000" y2="51121"/>
                        <a14:foregroundMark x1="55778" y1="56278" x2="55778" y2="56278"/>
                        <a14:foregroundMark x1="56000" y1="57623" x2="56000" y2="57623"/>
                        <a14:foregroundMark x1="55111" y1="55157" x2="55111" y2="55157"/>
                        <a14:foregroundMark x1="56444" y1="46188" x2="56444" y2="46188"/>
                        <a14:foregroundMark x1="54000" y1="45067" x2="54000" y2="45067"/>
                        <a14:foregroundMark x1="54000" y1="53139" x2="54000" y2="53139"/>
                        <a14:foregroundMark x1="53333" y1="50448" x2="53333" y2="50448"/>
                        <a14:foregroundMark x1="53778" y1="51794" x2="53778" y2="51794"/>
                        <a14:backgroundMark x1="47111" y1="50897" x2="47111" y2="50897"/>
                        <a14:backgroundMark x1="52000" y1="49552" x2="52000" y2="49552"/>
                        <a14:backgroundMark x1="53111" y1="50448" x2="53111" y2="50448"/>
                        <a14:backgroundMark x1="52667" y1="51345" x2="52667" y2="51345"/>
                        <a14:backgroundMark x1="81111" y1="23991" x2="81111" y2="2399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15000" y="1222217"/>
            <a:ext cx="3928887" cy="3893964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2054" name="Picture 6" descr="電動自転車で3人乗りするお父さんのイラスト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0263">
            <a:off x="8747672" y="1979504"/>
            <a:ext cx="3316408" cy="297739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フェスの観客のイラスト（女性）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934" y="2654132"/>
            <a:ext cx="2153815" cy="2556458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09522" y="214290"/>
            <a:ext cx="87604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01" algn="l" rtl="0">
              <a:buClr>
                <a:schemeClr val="accent1"/>
              </a:buClr>
              <a:buSzPts val="3200"/>
            </a:pPr>
            <a:r>
              <a:rPr lang="ru-RU" sz="4000" b="1" dirty="0" smtClean="0">
                <a:solidFill>
                  <a:srgbClr val="F44B39"/>
                </a:solidFill>
                <a:latin typeface="Century Gothic" panose="020B0502020202020204" pitchFamily="34" charset="0"/>
                <a:cs typeface="Arial"/>
              </a:rPr>
              <a:t>ЦЕЛЕВАЯ АУДИТОРИЯ</a:t>
            </a:r>
            <a:endParaRPr lang="ru-RU" sz="4000" b="1" dirty="0">
              <a:solidFill>
                <a:srgbClr val="F44B39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34C9013-65E4-4ED5-B8C4-A6779DDE2643}"/>
              </a:ext>
            </a:extLst>
          </p:cNvPr>
          <p:cNvSpPr/>
          <p:nvPr/>
        </p:nvSpPr>
        <p:spPr>
          <a:xfrm>
            <a:off x="245827" y="1130321"/>
            <a:ext cx="70831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4000" dirty="0" smtClean="0">
                <a:solidFill>
                  <a:srgbClr val="8E01FF"/>
                </a:solidFill>
              </a:rPr>
              <a:t> </a:t>
            </a:r>
            <a:r>
              <a:rPr lang="ru-RU" sz="4000" b="1" dirty="0" smtClean="0">
                <a:solidFill>
                  <a:srgbClr val="8E01FF"/>
                </a:solidFill>
              </a:rPr>
              <a:t>студенты</a:t>
            </a:r>
          </a:p>
          <a:p>
            <a:pPr>
              <a:buFont typeface="Arial" pitchFamily="34" charset="0"/>
              <a:buChar char="•"/>
            </a:pPr>
            <a:r>
              <a:rPr lang="ru-RU" sz="4000" dirty="0" smtClean="0">
                <a:solidFill>
                  <a:srgbClr val="8E01FF"/>
                </a:solidFill>
              </a:rPr>
              <a:t> </a:t>
            </a:r>
            <a:r>
              <a:rPr lang="ru-RU" sz="4000" b="1" dirty="0" smtClean="0">
                <a:solidFill>
                  <a:srgbClr val="8E01FF"/>
                </a:solidFill>
              </a:rPr>
              <a:t>молодые специалисты</a:t>
            </a:r>
          </a:p>
          <a:p>
            <a:pPr>
              <a:buFont typeface="Arial" pitchFamily="34" charset="0"/>
              <a:buChar char="•"/>
            </a:pPr>
            <a:r>
              <a:rPr lang="ru-RU" sz="4000" dirty="0" smtClean="0">
                <a:solidFill>
                  <a:srgbClr val="8E01FF"/>
                </a:solidFill>
              </a:rPr>
              <a:t> </a:t>
            </a:r>
            <a:r>
              <a:rPr lang="ru-RU" sz="4000" b="1" dirty="0" smtClean="0">
                <a:solidFill>
                  <a:srgbClr val="8E01FF"/>
                </a:solidFill>
              </a:rPr>
              <a:t>родители старших школьников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9522" y="5562600"/>
            <a:ext cx="91415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важна сертификация, стремление к саморазвитию</a:t>
            </a:r>
          </a:p>
        </p:txBody>
      </p:sp>
      <p:pic>
        <p:nvPicPr>
          <p:cNvPr id="2050" name="Picture 2" descr="監督官のイラスト（女性）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013" y="1383859"/>
            <a:ext cx="2657661" cy="392113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67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30162" y="136082"/>
            <a:ext cx="116332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600" b="1" dirty="0" smtClean="0">
                <a:solidFill>
                  <a:srgbClr val="F44B39"/>
                </a:solidFill>
                <a:latin typeface="Century Gothic" panose="020B0502020202020204" pitchFamily="34" charset="0"/>
                <a:cs typeface="Arial"/>
                <a:sym typeface="Arial"/>
              </a:rPr>
              <a:t>ИСПОЛЬЗУЕМЫЕ ТЕХНОЛОГИИ:</a:t>
            </a:r>
            <a:endParaRPr lang="ru-RU" sz="3600" b="1" dirty="0">
              <a:solidFill>
                <a:srgbClr val="F44B39"/>
              </a:solidFill>
              <a:latin typeface="Century Gothic" panose="020B0502020202020204" pitchFamily="34" charset="0"/>
              <a:cs typeface="Arial"/>
              <a:sym typeface="Arial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34C9013-65E4-4ED5-B8C4-A6779DDE2643}"/>
              </a:ext>
            </a:extLst>
          </p:cNvPr>
          <p:cNvSpPr/>
          <p:nvPr/>
        </p:nvSpPr>
        <p:spPr>
          <a:xfrm>
            <a:off x="380960" y="785794"/>
            <a:ext cx="112872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>
                <a:solidFill>
                  <a:srgbClr val="8E01FF"/>
                </a:solidFill>
              </a:rPr>
              <a:t> </a:t>
            </a:r>
            <a:r>
              <a:rPr lang="ru-RU" sz="2800" dirty="0" smtClean="0">
                <a:solidFill>
                  <a:srgbClr val="8E01FF"/>
                </a:solidFill>
              </a:rPr>
              <a:t>машинное обучение (ИИ)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>
                <a:solidFill>
                  <a:srgbClr val="8E01FF"/>
                </a:solidFill>
              </a:rPr>
              <a:t> </a:t>
            </a:r>
            <a:r>
              <a:rPr lang="ru-RU" sz="2800" dirty="0" smtClean="0">
                <a:solidFill>
                  <a:srgbClr val="8E01FF"/>
                </a:solidFill>
              </a:rPr>
              <a:t>хранилище данных и базы курсов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>
                <a:solidFill>
                  <a:srgbClr val="8E01FF"/>
                </a:solidFill>
              </a:rPr>
              <a:t> </a:t>
            </a:r>
            <a:r>
              <a:rPr lang="ru-RU" sz="2800" dirty="0" smtClean="0">
                <a:solidFill>
                  <a:srgbClr val="8E01FF"/>
                </a:solidFill>
              </a:rPr>
              <a:t>платформенная архитектура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>
                <a:solidFill>
                  <a:srgbClr val="8E01FF"/>
                </a:solidFill>
              </a:rPr>
              <a:t> </a:t>
            </a:r>
            <a:r>
              <a:rPr lang="ru-RU" sz="2800" dirty="0" smtClean="0">
                <a:solidFill>
                  <a:srgbClr val="8E01FF"/>
                </a:solidFill>
              </a:rPr>
              <a:t>мобильные и </a:t>
            </a:r>
            <a:r>
              <a:rPr lang="ru-RU" sz="2800" dirty="0" err="1" smtClean="0">
                <a:solidFill>
                  <a:srgbClr val="8E01FF"/>
                </a:solidFill>
              </a:rPr>
              <a:t>веб-приложения</a:t>
            </a:r>
            <a:endParaRPr lang="ru-RU" sz="2800" dirty="0" smtClean="0">
              <a:solidFill>
                <a:srgbClr val="8E01FF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800" dirty="0">
                <a:solidFill>
                  <a:srgbClr val="8E01FF"/>
                </a:solidFill>
              </a:rPr>
              <a:t> </a:t>
            </a:r>
            <a:r>
              <a:rPr lang="ru-RU" sz="2800" dirty="0" smtClean="0">
                <a:solidFill>
                  <a:srgbClr val="8E01FF"/>
                </a:solidFill>
              </a:rPr>
              <a:t>инструменты аналитики</a:t>
            </a:r>
            <a:endParaRPr lang="ru-RU" sz="2800" b="1" dirty="0" smtClean="0">
              <a:solidFill>
                <a:srgbClr val="8E01FF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80960" y="3357562"/>
            <a:ext cx="116332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600" b="1" dirty="0" smtClean="0">
                <a:solidFill>
                  <a:srgbClr val="F44B39"/>
                </a:solidFill>
                <a:latin typeface="Century Gothic" panose="020B0502020202020204" pitchFamily="34" charset="0"/>
                <a:cs typeface="Arial"/>
                <a:sym typeface="Arial"/>
              </a:rPr>
              <a:t>РЕЗУЛЬТАТ:</a:t>
            </a:r>
            <a:endParaRPr lang="ru-RU" sz="3600" b="1" dirty="0">
              <a:solidFill>
                <a:srgbClr val="F44B39"/>
              </a:solidFill>
              <a:latin typeface="Century Gothic" panose="020B0502020202020204" pitchFamily="34" charset="0"/>
              <a:cs typeface="Arial"/>
              <a:sym typeface="Arial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34C9013-65E4-4ED5-B8C4-A6779DDE2643}"/>
              </a:ext>
            </a:extLst>
          </p:cNvPr>
          <p:cNvSpPr/>
          <p:nvPr/>
        </p:nvSpPr>
        <p:spPr>
          <a:xfrm>
            <a:off x="380960" y="4000504"/>
            <a:ext cx="112872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>
                <a:solidFill>
                  <a:srgbClr val="8E01FF"/>
                </a:solidFill>
              </a:rPr>
              <a:t> </a:t>
            </a:r>
            <a:r>
              <a:rPr lang="ru-RU" sz="2800" dirty="0" smtClean="0">
                <a:solidFill>
                  <a:srgbClr val="8E01FF"/>
                </a:solidFill>
              </a:rPr>
              <a:t>разработка прототипа</a:t>
            </a:r>
          </a:p>
          <a:p>
            <a:pPr>
              <a:buFont typeface="Arial" pitchFamily="34" charset="0"/>
              <a:buChar char="•"/>
            </a:pPr>
            <a:r>
              <a:rPr lang="ru-RU" sz="2800" b="1" dirty="0">
                <a:solidFill>
                  <a:srgbClr val="8E01FF"/>
                </a:solidFill>
              </a:rPr>
              <a:t> </a:t>
            </a:r>
            <a:r>
              <a:rPr lang="ru-RU" sz="2800" dirty="0" smtClean="0">
                <a:solidFill>
                  <a:srgbClr val="8E01FF"/>
                </a:solidFill>
              </a:rPr>
              <a:t>наполнение базы данных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>
                <a:solidFill>
                  <a:srgbClr val="8E01FF"/>
                </a:solidFill>
              </a:rPr>
              <a:t> </a:t>
            </a:r>
            <a:r>
              <a:rPr lang="ru-RU" sz="2800" dirty="0" smtClean="0">
                <a:solidFill>
                  <a:srgbClr val="8E01FF"/>
                </a:solidFill>
              </a:rPr>
              <a:t>тестирование платформы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>
                <a:solidFill>
                  <a:srgbClr val="8E01FF"/>
                </a:solidFill>
              </a:rPr>
              <a:t> </a:t>
            </a:r>
            <a:r>
              <a:rPr lang="ru-RU" sz="2800" dirty="0" smtClean="0">
                <a:solidFill>
                  <a:srgbClr val="8E01FF"/>
                </a:solidFill>
              </a:rPr>
              <a:t>алгоритмы </a:t>
            </a:r>
            <a:r>
              <a:rPr lang="ru-RU" sz="2800" dirty="0" err="1" smtClean="0">
                <a:solidFill>
                  <a:srgbClr val="8E01FF"/>
                </a:solidFill>
              </a:rPr>
              <a:t>персонализации</a:t>
            </a:r>
            <a:endParaRPr lang="ru-RU" sz="2800" dirty="0" smtClean="0">
              <a:solidFill>
                <a:srgbClr val="8E01FF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800" dirty="0">
                <a:solidFill>
                  <a:srgbClr val="8E01FF"/>
                </a:solidFill>
              </a:rPr>
              <a:t> </a:t>
            </a:r>
            <a:r>
              <a:rPr lang="ru-RU" sz="2800" dirty="0" smtClean="0">
                <a:solidFill>
                  <a:srgbClr val="8E01FF"/>
                </a:solidFill>
              </a:rPr>
              <a:t>интеграция с внешними системами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096132" y="3071810"/>
            <a:ext cx="4143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600" b="1" dirty="0" smtClean="0">
                <a:solidFill>
                  <a:srgbClr val="F44B39"/>
                </a:solidFill>
                <a:latin typeface="Century Gothic" panose="020B0502020202020204" pitchFamily="34" charset="0"/>
                <a:cs typeface="Arial"/>
                <a:sym typeface="Arial"/>
              </a:rPr>
              <a:t>РЫНОК НТИ:</a:t>
            </a:r>
            <a:endParaRPr lang="ru-RU" sz="3600" b="1" dirty="0">
              <a:solidFill>
                <a:srgbClr val="F44B39"/>
              </a:solidFill>
              <a:latin typeface="Century Gothic" panose="020B0502020202020204" pitchFamily="34" charset="0"/>
              <a:cs typeface="Arial"/>
              <a:sym typeface="Arial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34C9013-65E4-4ED5-B8C4-A6779DDE2643}"/>
              </a:ext>
            </a:extLst>
          </p:cNvPr>
          <p:cNvSpPr/>
          <p:nvPr/>
        </p:nvSpPr>
        <p:spPr>
          <a:xfrm>
            <a:off x="7096132" y="3786190"/>
            <a:ext cx="23574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>
                <a:solidFill>
                  <a:srgbClr val="8E01FF"/>
                </a:solidFill>
              </a:rPr>
              <a:t>EduNet</a:t>
            </a:r>
            <a:endParaRPr lang="ru-RU" sz="3200" dirty="0" smtClean="0">
              <a:solidFill>
                <a:srgbClr val="8E01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86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80960" y="500042"/>
            <a:ext cx="116332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5400" b="1" dirty="0">
                <a:solidFill>
                  <a:srgbClr val="FBA918"/>
                </a:solidFill>
                <a:latin typeface="Century Gothic" panose="020B0502020202020204" pitchFamily="34" charset="0"/>
                <a:cs typeface="Arial"/>
                <a:sym typeface="Arial"/>
              </a:rPr>
              <a:t>ЦЕЛЬ ПРОЕКТА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0A69D6E-988E-41E7-99F7-6C4B64EDE321}"/>
              </a:ext>
            </a:extLst>
          </p:cNvPr>
          <p:cNvSpPr/>
          <p:nvPr/>
        </p:nvSpPr>
        <p:spPr>
          <a:xfrm>
            <a:off x="380960" y="1643050"/>
            <a:ext cx="1140463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rgbClr val="FCCB74"/>
                </a:solidFill>
                <a:latin typeface="Century Gothic" panose="020B0502020202020204" pitchFamily="34" charset="0"/>
                <a:cs typeface="Arial"/>
                <a:sym typeface="Arial"/>
              </a:rPr>
              <a:t>Создание удобной и понятной платформы, где люди смогут найти информацию о доступных курсах, образовательных программ и возможностях обучения. </a:t>
            </a:r>
            <a:endParaRPr lang="ru-RU" sz="3200" dirty="0" smtClean="0"/>
          </a:p>
        </p:txBody>
      </p:sp>
    </p:spTree>
    <p:extLst>
      <p:ext uri="{BB962C8B-B14F-4D97-AF65-F5344CB8AC3E}">
        <p14:creationId xmlns:p14="http://schemas.microsoft.com/office/powerpoint/2010/main" val="804149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object 2">
            <a:extLst>
              <a:ext uri="{FF2B5EF4-FFF2-40B4-BE49-F238E27FC236}">
                <a16:creationId xmlns:a16="http://schemas.microsoft.com/office/drawing/2014/main" id="{D810BF13-12CA-412D-B1CD-599AF5D8F5F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24958" y="1071546"/>
            <a:ext cx="2685286" cy="1744519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558762" y="357166"/>
            <a:ext cx="1163323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4400" b="1" dirty="0" smtClean="0">
                <a:solidFill>
                  <a:srgbClr val="8317F5"/>
                </a:solidFill>
                <a:latin typeface="Century Gothic" panose="020B0502020202020204" pitchFamily="34" charset="0"/>
                <a:cs typeface="Arial"/>
              </a:rPr>
              <a:t>КОНКУРЕНТЫ</a:t>
            </a:r>
            <a:r>
              <a:rPr lang="en-US" sz="4400" b="1" dirty="0" smtClean="0">
                <a:solidFill>
                  <a:srgbClr val="8317F5"/>
                </a:solidFill>
                <a:latin typeface="Century Gothic" panose="020B0502020202020204" pitchFamily="34" charset="0"/>
                <a:cs typeface="Arial"/>
              </a:rPr>
              <a:t> </a:t>
            </a:r>
            <a:r>
              <a:rPr lang="ru-RU" sz="4400" b="1" dirty="0" smtClean="0">
                <a:solidFill>
                  <a:srgbClr val="8317F5"/>
                </a:solidFill>
                <a:latin typeface="Century Gothic" panose="020B0502020202020204" pitchFamily="34" charset="0"/>
                <a:cs typeface="Arial"/>
              </a:rPr>
              <a:t>и отличия от них</a:t>
            </a:r>
            <a:endParaRPr lang="ru-RU" sz="4400" b="1" dirty="0">
              <a:solidFill>
                <a:srgbClr val="8317F5"/>
              </a:solidFill>
              <a:latin typeface="Century Gothic" panose="020B0502020202020204" pitchFamily="34" charset="0"/>
              <a:cs typeface="Arial"/>
              <a:sym typeface="Arial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837B14-2AA0-4B31-983E-C671B082F683}"/>
              </a:ext>
            </a:extLst>
          </p:cNvPr>
          <p:cNvSpPr/>
          <p:nvPr/>
        </p:nvSpPr>
        <p:spPr>
          <a:xfrm>
            <a:off x="713141" y="1643050"/>
            <a:ext cx="1147885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4000" dirty="0" smtClean="0"/>
              <a:t> </a:t>
            </a:r>
            <a:r>
              <a:rPr lang="en-US" sz="4000" dirty="0" smtClean="0"/>
              <a:t> </a:t>
            </a:r>
            <a:r>
              <a:rPr lang="ru-RU" sz="4000" dirty="0" err="1" smtClean="0"/>
              <a:t>Coursera</a:t>
            </a:r>
            <a:endParaRPr lang="ru-RU" sz="4000" dirty="0"/>
          </a:p>
          <a:p>
            <a:pPr>
              <a:buFont typeface="Arial" pitchFamily="34" charset="0"/>
              <a:buChar char="•"/>
            </a:pPr>
            <a:r>
              <a:rPr lang="ru-RU" sz="4000" dirty="0" smtClean="0"/>
              <a:t> </a:t>
            </a:r>
            <a:r>
              <a:rPr lang="en-US" sz="4000" dirty="0" smtClean="0"/>
              <a:t> </a:t>
            </a:r>
            <a:r>
              <a:rPr lang="ru-RU" sz="4000" dirty="0" err="1" smtClean="0"/>
              <a:t>Udemy</a:t>
            </a:r>
            <a:endParaRPr lang="ru-RU" sz="4000" dirty="0" smtClean="0"/>
          </a:p>
          <a:p>
            <a:pPr>
              <a:buFont typeface="Arial" pitchFamily="34" charset="0"/>
              <a:buChar char="•"/>
            </a:pPr>
            <a:r>
              <a:rPr lang="ru-RU" sz="4000" dirty="0" smtClean="0"/>
              <a:t> </a:t>
            </a:r>
            <a:r>
              <a:rPr lang="en-US" sz="4000" dirty="0" smtClean="0"/>
              <a:t> </a:t>
            </a:r>
            <a:r>
              <a:rPr lang="ru-RU" sz="4000" dirty="0" err="1" smtClean="0"/>
              <a:t>OpenEdu</a:t>
            </a:r>
            <a:endParaRPr lang="ru-RU" sz="4000" dirty="0" smtClean="0"/>
          </a:p>
          <a:p>
            <a:pPr>
              <a:buFont typeface="Arial" pitchFamily="34" charset="0"/>
              <a:buChar char="•"/>
            </a:pPr>
            <a:r>
              <a:rPr lang="ru-RU" sz="4000" dirty="0" smtClean="0"/>
              <a:t> </a:t>
            </a:r>
            <a:r>
              <a:rPr lang="en-US" sz="4000" dirty="0" smtClean="0"/>
              <a:t> </a:t>
            </a:r>
            <a:r>
              <a:rPr lang="ru-RU" sz="4000" dirty="0" smtClean="0"/>
              <a:t>Образовал</a:t>
            </a:r>
          </a:p>
          <a:p>
            <a:pPr>
              <a:buFont typeface="Arial" pitchFamily="34" charset="0"/>
              <a:buChar char="•"/>
            </a:pPr>
            <a:r>
              <a:rPr lang="ru-RU" sz="4000" dirty="0"/>
              <a:t> </a:t>
            </a:r>
            <a:r>
              <a:rPr lang="en-US" sz="4000" dirty="0" smtClean="0"/>
              <a:t> </a:t>
            </a:r>
            <a:r>
              <a:rPr lang="en-US" sz="4000" dirty="0" err="1" smtClean="0"/>
              <a:t>Skillbox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68072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60DAEFFB-3676-4B0F-B7BB-EFF1D2427438}"/>
              </a:ext>
            </a:extLst>
          </p:cNvPr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90392C91-AF8F-40F5-A54A-5E915FE499F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A8E1F57C-92E0-4DEF-B797-E8BE166A7D5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41F425C3-4AF7-430C-8ED3-2A002FDDC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4585208"/>
              </p:ext>
            </p:extLst>
          </p:nvPr>
        </p:nvGraphicFramePr>
        <p:xfrm>
          <a:off x="228600" y="609601"/>
          <a:ext cx="11734800" cy="5982648"/>
        </p:xfrm>
        <a:graphic>
          <a:graphicData uri="http://schemas.openxmlformats.org/drawingml/2006/table">
            <a:tbl>
              <a:tblPr/>
              <a:tblGrid>
                <a:gridCol w="2046768">
                  <a:extLst>
                    <a:ext uri="{9D8B030D-6E8A-4147-A177-3AD203B41FA5}">
                      <a16:colId xmlns:a16="http://schemas.microsoft.com/office/drawing/2014/main" val="2196310177"/>
                    </a:ext>
                  </a:extLst>
                </a:gridCol>
                <a:gridCol w="2262815">
                  <a:extLst>
                    <a:ext uri="{9D8B030D-6E8A-4147-A177-3AD203B41FA5}">
                      <a16:colId xmlns:a16="http://schemas.microsoft.com/office/drawing/2014/main" val="188652598"/>
                    </a:ext>
                  </a:extLst>
                </a:gridCol>
                <a:gridCol w="1330400">
                  <a:extLst>
                    <a:ext uri="{9D8B030D-6E8A-4147-A177-3AD203B41FA5}">
                      <a16:colId xmlns:a16="http://schemas.microsoft.com/office/drawing/2014/main" val="191490318"/>
                    </a:ext>
                  </a:extLst>
                </a:gridCol>
                <a:gridCol w="1273544">
                  <a:extLst>
                    <a:ext uri="{9D8B030D-6E8A-4147-A177-3AD203B41FA5}">
                      <a16:colId xmlns:a16="http://schemas.microsoft.com/office/drawing/2014/main" val="2290161564"/>
                    </a:ext>
                  </a:extLst>
                </a:gridCol>
                <a:gridCol w="2399265">
                  <a:extLst>
                    <a:ext uri="{9D8B030D-6E8A-4147-A177-3AD203B41FA5}">
                      <a16:colId xmlns:a16="http://schemas.microsoft.com/office/drawing/2014/main" val="4010015701"/>
                    </a:ext>
                  </a:extLst>
                </a:gridCol>
                <a:gridCol w="2422008">
                  <a:extLst>
                    <a:ext uri="{9D8B030D-6E8A-4147-A177-3AD203B41FA5}">
                      <a16:colId xmlns:a16="http://schemas.microsoft.com/office/drawing/2014/main" val="3242445992"/>
                    </a:ext>
                  </a:extLst>
                </a:gridCol>
              </a:tblGrid>
              <a:tr h="2274698">
                <a:tc row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Ключевые партнеры</a:t>
                      </a:r>
                      <a:endParaRPr lang="ru-RU" sz="28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/>
                      </a:r>
                      <a:br>
                        <a:rPr lang="ru-RU" sz="1200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Эксперты и преподаватели (создатели курсов). Технологические партнеры (платформы </a:t>
                      </a:r>
                      <a:r>
                        <a:rPr lang="ru-RU" sz="1200" b="0" i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видеохостинга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облачные сервисы). Университеты и образовательные учреждения. Корпоративные клиенты (для предоставления обучения сотрудникам). Маркетинговые агентства (для продвижения платформы).</a:t>
                      </a:r>
                      <a:endParaRPr lang="ru-RU" sz="12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Ключевые активности</a:t>
                      </a:r>
                      <a:endParaRPr lang="ru-RU" sz="28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050" b="0" i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и обновление образовательного </a:t>
                      </a:r>
                      <a:r>
                        <a:rPr lang="ru-RU" sz="1050" b="0" i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контента</a:t>
                      </a:r>
                      <a:r>
                        <a:rPr lang="ru-RU" sz="105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Поддержка и развитие платформы (обновления, устранение ошибок). Анализ данных об обучении пользователей (для </a:t>
                      </a:r>
                      <a:r>
                        <a:rPr lang="ru-RU" sz="1050" b="0" i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персонализации</a:t>
                      </a:r>
                      <a:r>
                        <a:rPr lang="ru-RU" sz="105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). Маркетинг и привлечение новых клиентов. Поддержка пользователей (техническая и консультационная).</a:t>
                      </a:r>
                      <a:r>
                        <a:rPr lang="ru-RU" sz="2800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/>
                      </a:r>
                      <a:br>
                        <a:rPr lang="ru-RU" sz="2800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endParaRPr lang="ru-RU" sz="28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Ценностные предложения</a:t>
                      </a:r>
                      <a:endParaRPr lang="ru-RU" sz="16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Персонализированное обучение: курсы адаптируются под цели и уровень знаний пользователя. Доступное и удобное обучение в любое время. Качественный </a:t>
                      </a:r>
                      <a:r>
                        <a:rPr lang="ru-RU" sz="1600" b="0" i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контент</a:t>
                      </a: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от профессионалов. Сертификация по завершении курсов. Возможность улучшить профессиональные навыки или освоить новые.</a:t>
                      </a:r>
                      <a:endParaRPr lang="ru-RU" sz="16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Отношения с клиентами</a:t>
                      </a:r>
                      <a:endParaRPr lang="ru-RU" sz="28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Поддержка пользователей через чат, </a:t>
                      </a:r>
                      <a:r>
                        <a:rPr lang="ru-RU" sz="1400" b="0" i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email</a:t>
                      </a: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и форум. Автоматизированные рекомендации курсов. Персонализированное взаимодействие (например, напоминания и советы).</a:t>
                      </a:r>
                      <a:endParaRPr lang="ru-RU" sz="32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Сегменты потребителей</a:t>
                      </a:r>
                      <a:endParaRPr lang="ru-RU" sz="28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0" i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Студенты и школьники, стремящиеся углубить знания. Профессионалы, желающие развить навыки или сменить профессию. Корпорации, ищущие платформы для обучения сотрудников. Люди, заинтересованные в самообразовании.</a:t>
                      </a:r>
                      <a:endParaRPr lang="ru-RU" sz="16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2699614"/>
                  </a:ext>
                </a:extLst>
              </a:tr>
              <a:tr h="25086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Ключевые ресурсы</a:t>
                      </a:r>
                      <a:endParaRPr lang="ru-RU" sz="28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Платформа для </a:t>
                      </a:r>
                      <a:r>
                        <a:rPr lang="ru-RU" sz="1200" b="0" i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онлайн-обучения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200" b="0" i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вебсайт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и мобильное приложение). База образовательных материалов (</a:t>
                      </a:r>
                      <a:r>
                        <a:rPr lang="ru-RU" sz="1200" b="0" i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видеоуроки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тесты, статьи). Команда специалистов (IT-разработчики, преподаватели, </a:t>
                      </a:r>
                      <a:r>
                        <a:rPr lang="ru-RU" sz="1200" b="0" i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маркетологи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). Данные о пользователях для </a:t>
                      </a:r>
                      <a:r>
                        <a:rPr lang="ru-RU" sz="1200" b="0" i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персонализации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обучения.</a:t>
                      </a:r>
                      <a:endParaRPr lang="ru-RU" sz="12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Каналы поставки</a:t>
                      </a:r>
                      <a:endParaRPr lang="ru-RU" sz="28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Вебсайт</a:t>
                      </a: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и мобильное приложение. Социальные сети (продвижение и взаимодействие). Электронная почта (рассылки, напоминания). Корпоративные порталы для партнеров.</a:t>
                      </a:r>
                      <a:endParaRPr lang="ru-RU" sz="14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889156"/>
                  </a:ext>
                </a:extLst>
              </a:tr>
              <a:tr h="1107911">
                <a:tc grid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Структура издержек</a:t>
                      </a:r>
                      <a:endParaRPr lang="ru-RU" sz="28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и поддержка платформы. Оплата труда преподавателей и команды. Расходы на маркетинг и рекламу. Затраты на лицензии и технологии (например, </a:t>
                      </a:r>
                      <a:r>
                        <a:rPr lang="ru-RU" sz="1400" b="0" i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видеохостинг</a:t>
                      </a: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). Обновление и создание нового </a:t>
                      </a:r>
                      <a:r>
                        <a:rPr lang="ru-RU" sz="1400" b="0" i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контента</a:t>
                      </a: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4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Источники доходов</a:t>
                      </a:r>
                      <a:endParaRPr lang="ru-RU" sz="28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Продажа курсов и подписок. Корпоративные подписки и специальные пакеты для компаний. Сертификаты об окончании курсов. Реклама (например, партнёрские продукты внутри платформы). Лицензирование </a:t>
                      </a:r>
                      <a:r>
                        <a:rPr lang="ru-RU" sz="1400" b="0" i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контента</a:t>
                      </a: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для других платформ.</a:t>
                      </a:r>
                      <a:endParaRPr lang="ru-RU" sz="14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455130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6C9A604A-AA41-4422-88CB-B0FE5B158F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3534" y="25400"/>
            <a:ext cx="63049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800" b="1" dirty="0">
                <a:solidFill>
                  <a:srgbClr val="F44B39"/>
                </a:solidFill>
                <a:latin typeface="Century Gothic" panose="020B0502020202020204" pitchFamily="34" charset="0"/>
                <a:cs typeface="Arial"/>
              </a:rPr>
              <a:t>БИЗНЕС-МОДЕЛЬ ОСТЕРВАЛЬДЕРА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C2E8587-7C0F-4B85-96E4-2DAE16468A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447800" y="4267200"/>
            <a:ext cx="720000" cy="720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42CEA9B-BD7B-4691-8B5D-C5000DC6D3F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024298" y="5000636"/>
            <a:ext cx="429502" cy="42950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09B893C-4DF2-457C-BA4F-666BEF6C1B3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4095736" y="2500306"/>
            <a:ext cx="357190" cy="35719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EBD602E-7FAA-4E17-9BDD-6B724394A3F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6324600" y="4267200"/>
            <a:ext cx="720000" cy="720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5F6BC37-2D30-46A3-BE75-FE9982F84E8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8882082" y="2285992"/>
            <a:ext cx="577124" cy="57712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6701427-21A0-48D2-AEBE-E5C4A34720A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8810644" y="4714884"/>
            <a:ext cx="577124" cy="57712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6F2B862-99BF-4A25-89D7-974A2091D3E7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11049000" y="4267200"/>
            <a:ext cx="720000" cy="720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D8C1117-C2C5-4BBE-A459-8F45669D1EB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5453058" y="5429264"/>
            <a:ext cx="296142" cy="29614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EAF2E68-2ED7-4E9E-9284-1D62F1FC40A3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>
            <a:off x="11668164" y="6286520"/>
            <a:ext cx="219934" cy="21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914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30162" y="136082"/>
            <a:ext cx="1163323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4400" b="1" dirty="0">
                <a:solidFill>
                  <a:srgbClr val="FBA918"/>
                </a:solidFill>
                <a:latin typeface="Century Gothic" panose="020B0502020202020204" pitchFamily="34" charset="0"/>
                <a:cs typeface="Arial"/>
              </a:rPr>
              <a:t>SWOT-</a:t>
            </a:r>
            <a:r>
              <a:rPr lang="ru-RU" sz="4400" b="1" dirty="0">
                <a:solidFill>
                  <a:srgbClr val="FBA918"/>
                </a:solidFill>
                <a:latin typeface="Century Gothic" panose="020B0502020202020204" pitchFamily="34" charset="0"/>
                <a:cs typeface="Arial"/>
              </a:rPr>
              <a:t>АНАЛИЗ И РИСКИ</a:t>
            </a:r>
            <a:endParaRPr lang="ru-RU" sz="4400" b="1" dirty="0">
              <a:solidFill>
                <a:srgbClr val="FBA918"/>
              </a:solidFill>
              <a:latin typeface="Century Gothic" panose="020B0502020202020204" pitchFamily="34" charset="0"/>
              <a:cs typeface="Arial"/>
              <a:sym typeface="Arial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F89A4E2-96A9-4AE3-A32F-EC09AEBDC736}"/>
              </a:ext>
            </a:extLst>
          </p:cNvPr>
          <p:cNvSpPr/>
          <p:nvPr/>
        </p:nvSpPr>
        <p:spPr>
          <a:xfrm>
            <a:off x="533400" y="990600"/>
            <a:ext cx="5410200" cy="2438400"/>
          </a:xfrm>
          <a:prstGeom prst="rect">
            <a:avLst/>
          </a:prstGeom>
          <a:noFill/>
          <a:ln>
            <a:solidFill>
              <a:srgbClr val="8317F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12C028A-EF0F-4F19-B1B9-88CFA74615F9}"/>
              </a:ext>
            </a:extLst>
          </p:cNvPr>
          <p:cNvSpPr/>
          <p:nvPr/>
        </p:nvSpPr>
        <p:spPr>
          <a:xfrm>
            <a:off x="6248400" y="990600"/>
            <a:ext cx="5410200" cy="2438400"/>
          </a:xfrm>
          <a:prstGeom prst="rect">
            <a:avLst/>
          </a:prstGeom>
          <a:noFill/>
          <a:ln>
            <a:solidFill>
              <a:srgbClr val="8317F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8FF33CE-136C-4715-AE1D-2674EBA14DC0}"/>
              </a:ext>
            </a:extLst>
          </p:cNvPr>
          <p:cNvSpPr/>
          <p:nvPr/>
        </p:nvSpPr>
        <p:spPr>
          <a:xfrm>
            <a:off x="528320" y="3810000"/>
            <a:ext cx="5410200" cy="2438400"/>
          </a:xfrm>
          <a:prstGeom prst="rect">
            <a:avLst/>
          </a:prstGeom>
          <a:noFill/>
          <a:ln>
            <a:solidFill>
              <a:srgbClr val="8317F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DFDEDDD-B99D-4049-99C0-F1E7A9FC6835}"/>
              </a:ext>
            </a:extLst>
          </p:cNvPr>
          <p:cNvSpPr/>
          <p:nvPr/>
        </p:nvSpPr>
        <p:spPr>
          <a:xfrm>
            <a:off x="6248400" y="3810641"/>
            <a:ext cx="5410200" cy="2438400"/>
          </a:xfrm>
          <a:prstGeom prst="rect">
            <a:avLst/>
          </a:prstGeom>
          <a:noFill/>
          <a:ln>
            <a:solidFill>
              <a:srgbClr val="8317F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CFBB8B0-AFD4-4A67-9FF0-2BD7255AE1F0}"/>
              </a:ext>
            </a:extLst>
          </p:cNvPr>
          <p:cNvSpPr/>
          <p:nvPr/>
        </p:nvSpPr>
        <p:spPr>
          <a:xfrm>
            <a:off x="609600" y="3846580"/>
            <a:ext cx="3070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0" fontAlgn="t"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8317F5"/>
                </a:solidFill>
                <a:effectLst/>
                <a:latin typeface="Century Gothic" panose="020B0502020202020204" pitchFamily="34" charset="0"/>
              </a:rPr>
              <a:t>ВОЗМОЖНОСТИ</a:t>
            </a:r>
            <a:endParaRPr lang="ru-RU" sz="2800" dirty="0">
              <a:solidFill>
                <a:srgbClr val="8317F5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ECA5A39-27B7-47DF-9A5A-9719D2EC4FCB}"/>
              </a:ext>
            </a:extLst>
          </p:cNvPr>
          <p:cNvSpPr/>
          <p:nvPr/>
        </p:nvSpPr>
        <p:spPr>
          <a:xfrm>
            <a:off x="9965439" y="3846580"/>
            <a:ext cx="16017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0" fontAlgn="t"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8317F5"/>
                </a:solidFill>
                <a:effectLst/>
                <a:latin typeface="Century Gothic" panose="020B0502020202020204" pitchFamily="34" charset="0"/>
              </a:rPr>
              <a:t>УГРОЗЫ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BA8CA3C-A1D5-4B05-8B4A-543133CF2F69}"/>
              </a:ext>
            </a:extLst>
          </p:cNvPr>
          <p:cNvSpPr/>
          <p:nvPr/>
        </p:nvSpPr>
        <p:spPr>
          <a:xfrm>
            <a:off x="609599" y="995680"/>
            <a:ext cx="1279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0" fontAlgn="t"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8317F5"/>
                </a:solidFill>
                <a:effectLst/>
                <a:latin typeface="Century Gothic" panose="020B0502020202020204" pitchFamily="34" charset="0"/>
              </a:rPr>
              <a:t>СИЛЫ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532109-4BBF-4493-91AD-A837DE1EF840}"/>
              </a:ext>
            </a:extLst>
          </p:cNvPr>
          <p:cNvSpPr/>
          <p:nvPr/>
        </p:nvSpPr>
        <p:spPr>
          <a:xfrm>
            <a:off x="9419628" y="1027160"/>
            <a:ext cx="21627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0" fontAlgn="t"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8317F5"/>
                </a:solidFill>
                <a:effectLst/>
                <a:latin typeface="Century Gothic" panose="020B0502020202020204" pitchFamily="34" charset="0"/>
              </a:rPr>
              <a:t>СЛАБОСТИ</a:t>
            </a:r>
            <a:endParaRPr lang="ru-RU" sz="2800" dirty="0">
              <a:solidFill>
                <a:srgbClr val="8317F5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3C97490-99A4-4C72-94AB-4022D72540C6}"/>
              </a:ext>
            </a:extLst>
          </p:cNvPr>
          <p:cNvSpPr/>
          <p:nvPr/>
        </p:nvSpPr>
        <p:spPr>
          <a:xfrm>
            <a:off x="609599" y="1459812"/>
            <a:ext cx="5161281" cy="150810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dirty="0" err="1"/>
              <a:t>Персонализация</a:t>
            </a:r>
            <a:r>
              <a:rPr lang="ru-RU" dirty="0"/>
              <a:t> </a:t>
            </a:r>
            <a:r>
              <a:rPr lang="ru-RU" dirty="0" smtClean="0"/>
              <a:t>обучения</a:t>
            </a:r>
          </a:p>
          <a:p>
            <a:r>
              <a:rPr lang="ru-RU" dirty="0" smtClean="0"/>
              <a:t>Доступность </a:t>
            </a:r>
            <a:r>
              <a:rPr lang="ru-RU" dirty="0"/>
              <a:t>24/7 </a:t>
            </a:r>
            <a:endParaRPr lang="ru-RU" dirty="0" smtClean="0"/>
          </a:p>
          <a:p>
            <a:r>
              <a:rPr lang="ru-RU" dirty="0" smtClean="0"/>
              <a:t>Высококачественный </a:t>
            </a:r>
            <a:r>
              <a:rPr lang="ru-RU" dirty="0" err="1"/>
              <a:t>контент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Удобный </a:t>
            </a:r>
            <a:r>
              <a:rPr lang="ru-RU" dirty="0"/>
              <a:t>интерфейс </a:t>
            </a:r>
            <a:endParaRPr lang="ru-RU" dirty="0" smtClean="0"/>
          </a:p>
          <a:p>
            <a:r>
              <a:rPr lang="ru-RU" dirty="0" smtClean="0"/>
              <a:t>Широкий </a:t>
            </a:r>
            <a:r>
              <a:rPr lang="ru-RU" dirty="0"/>
              <a:t>ассортимент </a:t>
            </a:r>
            <a:r>
              <a:rPr lang="ru-RU" dirty="0" smtClean="0"/>
              <a:t>курсов.</a:t>
            </a:r>
            <a:endParaRPr lang="ru-RU" sz="2000" b="1" i="1" dirty="0">
              <a:solidFill>
                <a:srgbClr val="FBA918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136829C-EFE0-4ADC-9EED-0498EEF5A792}"/>
              </a:ext>
            </a:extLst>
          </p:cNvPr>
          <p:cNvSpPr/>
          <p:nvPr/>
        </p:nvSpPr>
        <p:spPr>
          <a:xfrm>
            <a:off x="6426200" y="1459812"/>
            <a:ext cx="5161281" cy="147732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ru-RU" dirty="0"/>
              <a:t>Высокая зависимость от технологий </a:t>
            </a:r>
            <a:endParaRPr lang="ru-RU" dirty="0" smtClean="0"/>
          </a:p>
          <a:p>
            <a:pPr algn="r"/>
            <a:r>
              <a:rPr lang="ru-RU" dirty="0" smtClean="0"/>
              <a:t>Конкуренция</a:t>
            </a:r>
          </a:p>
          <a:p>
            <a:pPr algn="r"/>
            <a:r>
              <a:rPr lang="ru-RU" dirty="0" smtClean="0"/>
              <a:t>Требуются </a:t>
            </a:r>
            <a:r>
              <a:rPr lang="ru-RU" dirty="0"/>
              <a:t>значительные инвестиции </a:t>
            </a:r>
            <a:endParaRPr lang="ru-RU" dirty="0" smtClean="0"/>
          </a:p>
          <a:p>
            <a:pPr algn="r"/>
            <a:r>
              <a:rPr lang="ru-RU" dirty="0" smtClean="0"/>
              <a:t>Ограниченное </a:t>
            </a:r>
            <a:r>
              <a:rPr lang="ru-RU" dirty="0"/>
              <a:t>доверие новичков </a:t>
            </a:r>
            <a:endParaRPr lang="ru-RU" dirty="0" smtClean="0"/>
          </a:p>
          <a:p>
            <a:pPr algn="r"/>
            <a:r>
              <a:rPr lang="ru-RU" dirty="0" smtClean="0"/>
              <a:t>Трудности локализации</a:t>
            </a:r>
            <a:endParaRPr lang="ru-RU" b="1" i="1" dirty="0">
              <a:solidFill>
                <a:srgbClr val="FBA918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2FBEBA87-DEA4-43EF-819B-ECF9149E6CBC}"/>
              </a:ext>
            </a:extLst>
          </p:cNvPr>
          <p:cNvSpPr/>
          <p:nvPr/>
        </p:nvSpPr>
        <p:spPr>
          <a:xfrm>
            <a:off x="609599" y="4284988"/>
            <a:ext cx="5161281" cy="147732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dirty="0"/>
              <a:t>Рост спроса на </a:t>
            </a:r>
            <a:r>
              <a:rPr lang="ru-RU" dirty="0" err="1" smtClean="0"/>
              <a:t>онлайн-образование</a:t>
            </a:r>
            <a:endParaRPr lang="ru-RU" dirty="0" smtClean="0"/>
          </a:p>
          <a:p>
            <a:r>
              <a:rPr lang="ru-RU" dirty="0" smtClean="0"/>
              <a:t>Расширение </a:t>
            </a:r>
            <a:r>
              <a:rPr lang="ru-RU" dirty="0"/>
              <a:t>на международные рынки </a:t>
            </a:r>
            <a:endParaRPr lang="ru-RU" dirty="0" smtClean="0"/>
          </a:p>
          <a:p>
            <a:r>
              <a:rPr lang="ru-RU" dirty="0" smtClean="0"/>
              <a:t>Сотрудничество </a:t>
            </a:r>
            <a:r>
              <a:rPr lang="ru-RU" dirty="0"/>
              <a:t>с корпорациями </a:t>
            </a:r>
            <a:endParaRPr lang="ru-RU" dirty="0" smtClean="0"/>
          </a:p>
          <a:p>
            <a:r>
              <a:rPr lang="ru-RU" dirty="0" smtClean="0"/>
              <a:t>Интеграция </a:t>
            </a:r>
            <a:r>
              <a:rPr lang="ru-RU" dirty="0"/>
              <a:t>новых технологий </a:t>
            </a:r>
            <a:endParaRPr lang="ru-RU" dirty="0" smtClean="0"/>
          </a:p>
          <a:p>
            <a:r>
              <a:rPr lang="ru-RU" dirty="0" smtClean="0"/>
              <a:t>Сертификация курсов</a:t>
            </a:r>
            <a:endParaRPr lang="ru-RU" b="1" i="1" dirty="0">
              <a:solidFill>
                <a:srgbClr val="FBA918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6BA9CFB-8560-4F56-9BAF-9BDAF0ED82F7}"/>
              </a:ext>
            </a:extLst>
          </p:cNvPr>
          <p:cNvSpPr/>
          <p:nvPr/>
        </p:nvSpPr>
        <p:spPr>
          <a:xfrm>
            <a:off x="6421119" y="4284988"/>
            <a:ext cx="5161281" cy="147732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ru-RU" dirty="0"/>
              <a:t>Высокий уровень </a:t>
            </a:r>
            <a:r>
              <a:rPr lang="ru-RU" dirty="0" smtClean="0"/>
              <a:t>конкуренции</a:t>
            </a:r>
          </a:p>
          <a:p>
            <a:pPr algn="r"/>
            <a:r>
              <a:rPr lang="ru-RU" dirty="0" smtClean="0"/>
              <a:t>Технологические </a:t>
            </a:r>
            <a:r>
              <a:rPr lang="ru-RU" dirty="0"/>
              <a:t>риски </a:t>
            </a:r>
            <a:endParaRPr lang="ru-RU" dirty="0" smtClean="0"/>
          </a:p>
          <a:p>
            <a:pPr algn="r"/>
            <a:r>
              <a:rPr lang="ru-RU" dirty="0" smtClean="0"/>
              <a:t>Изменение </a:t>
            </a:r>
            <a:r>
              <a:rPr lang="ru-RU" dirty="0"/>
              <a:t>предпочтений пользователей </a:t>
            </a:r>
            <a:endParaRPr lang="ru-RU" dirty="0" smtClean="0"/>
          </a:p>
          <a:p>
            <a:pPr algn="r"/>
            <a:r>
              <a:rPr lang="ru-RU" dirty="0" smtClean="0"/>
              <a:t>Экономические факторы</a:t>
            </a:r>
          </a:p>
          <a:p>
            <a:pPr algn="r"/>
            <a:r>
              <a:rPr lang="ru-RU" dirty="0" smtClean="0"/>
              <a:t>Юридические </a:t>
            </a:r>
            <a:r>
              <a:rPr lang="ru-RU" dirty="0"/>
              <a:t>и регуляторные </a:t>
            </a:r>
            <a:r>
              <a:rPr lang="ru-RU" dirty="0" smtClean="0"/>
              <a:t>барьеры</a:t>
            </a:r>
            <a:endParaRPr lang="ru-RU" b="1" i="1" dirty="0">
              <a:solidFill>
                <a:srgbClr val="FBA918"/>
              </a:solidFill>
              <a:latin typeface="Century Gothic" panose="020B0502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4879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30162" y="136082"/>
            <a:ext cx="116332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5400" b="1" dirty="0">
                <a:solidFill>
                  <a:srgbClr val="8317F5"/>
                </a:solidFill>
                <a:latin typeface="Century Gothic" panose="020B0502020202020204" pitchFamily="34" charset="0"/>
                <a:cs typeface="Arial"/>
              </a:rPr>
              <a:t>КОМАНДА ПРОЕКТА</a:t>
            </a:r>
            <a:endParaRPr lang="ru-RU" sz="5400" b="1" dirty="0">
              <a:solidFill>
                <a:srgbClr val="8317F5"/>
              </a:solidFill>
              <a:latin typeface="Century Gothic" panose="020B0502020202020204" pitchFamily="34" charset="0"/>
              <a:cs typeface="Arial"/>
              <a:sym typeface="Arial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A75F161-036C-46F2-AF17-E57AC17F2D60}"/>
              </a:ext>
            </a:extLst>
          </p:cNvPr>
          <p:cNvSpPr/>
          <p:nvPr/>
        </p:nvSpPr>
        <p:spPr>
          <a:xfrm>
            <a:off x="4738678" y="1643050"/>
            <a:ext cx="2249425" cy="3163633"/>
          </a:xfrm>
          <a:prstGeom prst="rect">
            <a:avLst/>
          </a:prstGeom>
          <a:noFill/>
          <a:ln>
            <a:solidFill>
              <a:srgbClr val="FBA918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BA918"/>
              </a:solidFill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ECDF77F-B868-4BC0-B9C5-88F8A29FB422}"/>
              </a:ext>
            </a:extLst>
          </p:cNvPr>
          <p:cNvSpPr/>
          <p:nvPr/>
        </p:nvSpPr>
        <p:spPr>
          <a:xfrm>
            <a:off x="4738678" y="2857496"/>
            <a:ext cx="2286016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BA918"/>
                </a:solidFill>
                <a:latin typeface="Century Gothic" panose="020B0502020202020204" pitchFamily="34" charset="0"/>
                <a:cs typeface="Arial"/>
                <a:sym typeface="Wingdings" pitchFamily="2" charset="2"/>
              </a:rPr>
              <a:t></a:t>
            </a:r>
            <a:endParaRPr lang="ru-RU" sz="4400" dirty="0">
              <a:solidFill>
                <a:srgbClr val="FBA918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EB49801-14D1-4875-8ED8-9FA790A55673}"/>
              </a:ext>
            </a:extLst>
          </p:cNvPr>
          <p:cNvSpPr/>
          <p:nvPr/>
        </p:nvSpPr>
        <p:spPr>
          <a:xfrm>
            <a:off x="881026" y="1643050"/>
            <a:ext cx="2249425" cy="3163633"/>
          </a:xfrm>
          <a:prstGeom prst="rect">
            <a:avLst/>
          </a:prstGeom>
          <a:noFill/>
          <a:ln>
            <a:solidFill>
              <a:srgbClr val="FBA918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BA918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3C842FD-FDFF-41A5-862F-AB1234897797}"/>
              </a:ext>
            </a:extLst>
          </p:cNvPr>
          <p:cNvSpPr/>
          <p:nvPr/>
        </p:nvSpPr>
        <p:spPr>
          <a:xfrm>
            <a:off x="881026" y="2857496"/>
            <a:ext cx="2214578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BA918"/>
                </a:solidFill>
                <a:latin typeface="Century Gothic" panose="020B0502020202020204" pitchFamily="34" charset="0"/>
                <a:cs typeface="Arial"/>
                <a:sym typeface="Wingdings" pitchFamily="2" charset="2"/>
              </a:rPr>
              <a:t></a:t>
            </a:r>
            <a:endParaRPr lang="ru-RU" sz="4400" dirty="0">
              <a:solidFill>
                <a:srgbClr val="FBA918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154BD0E-4CAE-4D13-946B-4CEA2EF256CF}"/>
              </a:ext>
            </a:extLst>
          </p:cNvPr>
          <p:cNvSpPr/>
          <p:nvPr/>
        </p:nvSpPr>
        <p:spPr>
          <a:xfrm>
            <a:off x="8882082" y="1643050"/>
            <a:ext cx="2249425" cy="3163633"/>
          </a:xfrm>
          <a:prstGeom prst="rect">
            <a:avLst/>
          </a:prstGeom>
          <a:noFill/>
          <a:ln>
            <a:solidFill>
              <a:srgbClr val="FBA918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BA918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C6072AD-7C59-4CFF-BD74-3687CA5951E9}"/>
              </a:ext>
            </a:extLst>
          </p:cNvPr>
          <p:cNvSpPr/>
          <p:nvPr/>
        </p:nvSpPr>
        <p:spPr>
          <a:xfrm>
            <a:off x="8882082" y="2857496"/>
            <a:ext cx="2214578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BA918"/>
                </a:solidFill>
                <a:latin typeface="Century Gothic" panose="020B0502020202020204" pitchFamily="34" charset="0"/>
                <a:cs typeface="Arial"/>
                <a:sym typeface="Wingdings" pitchFamily="2" charset="2"/>
              </a:rPr>
              <a:t></a:t>
            </a:r>
            <a:endParaRPr lang="ru-RU" sz="4400" dirty="0">
              <a:solidFill>
                <a:srgbClr val="FBA918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7AD5C30-8564-4404-AF17-54CC0F025A4B}"/>
              </a:ext>
            </a:extLst>
          </p:cNvPr>
          <p:cNvSpPr/>
          <p:nvPr/>
        </p:nvSpPr>
        <p:spPr>
          <a:xfrm>
            <a:off x="452398" y="5072074"/>
            <a:ext cx="29931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44B39"/>
                </a:solidFill>
                <a:latin typeface="Century Gothic" panose="020B0502020202020204" pitchFamily="34" charset="0"/>
                <a:cs typeface="Arial"/>
              </a:rPr>
              <a:t>ПЕТРОВА ВАРВАРА</a:t>
            </a:r>
            <a:endParaRPr lang="ru-RU" sz="240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CC291CF-3C26-4205-A2EF-C37EDAB0202E}"/>
              </a:ext>
            </a:extLst>
          </p:cNvPr>
          <p:cNvSpPr/>
          <p:nvPr/>
        </p:nvSpPr>
        <p:spPr>
          <a:xfrm>
            <a:off x="3738546" y="5072074"/>
            <a:ext cx="44807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44B39"/>
                </a:solidFill>
                <a:latin typeface="Century Gothic" panose="020B0502020202020204" pitchFamily="34" charset="0"/>
                <a:cs typeface="Arial"/>
              </a:rPr>
              <a:t>МЕЛЬНИКОВА АЛЕКСНАДРА</a:t>
            </a:r>
            <a:endParaRPr lang="ru-RU" sz="2400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908B673-8AE5-4F3D-B721-3F14CDB92262}"/>
              </a:ext>
            </a:extLst>
          </p:cNvPr>
          <p:cNvSpPr/>
          <p:nvPr/>
        </p:nvSpPr>
        <p:spPr>
          <a:xfrm>
            <a:off x="8382016" y="5072074"/>
            <a:ext cx="35141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44B39"/>
                </a:solidFill>
                <a:latin typeface="Century Gothic" panose="020B0502020202020204" pitchFamily="34" charset="0"/>
                <a:cs typeface="Arial"/>
              </a:rPr>
              <a:t>РАГАУСКАЙТЕ ДИАНА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97776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2" cstate="print"/>
          <a:srcRect t="720" b="5621"/>
          <a:stretch>
            <a:fillRect/>
          </a:stretch>
        </p:blipFill>
        <p:spPr>
          <a:xfrm>
            <a:off x="8362271" y="1787383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457200" y="990600"/>
            <a:ext cx="5487791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20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800" b="1" dirty="0">
                <a:latin typeface="Century Gothic" panose="020B0502020202020204" pitchFamily="34" charset="0"/>
              </a:rPr>
              <a:t>КОНТАКТЫ</a:t>
            </a:r>
            <a:r>
              <a:rPr lang="ru-RU" sz="2800" b="1" dirty="0">
                <a:latin typeface="Century Gothic" panose="020B0502020202020204" pitchFamily="34" charset="0"/>
              </a:rPr>
              <a:t> ЛИДЕРА ПРОЕКТА</a:t>
            </a:r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b="1" dirty="0" smtClean="0">
                <a:solidFill>
                  <a:srgbClr val="F44B39"/>
                </a:solidFill>
                <a:latin typeface="Century Gothic" panose="020B0502020202020204" pitchFamily="34" charset="0"/>
                <a:ea typeface="Gilroy-ExtraBold"/>
                <a:cs typeface="Gilroy-ExtraBold"/>
                <a:sym typeface="Gilroy-ExtraBold"/>
              </a:rPr>
              <a:t>ПЕТРОВА ВАРВАРА АЛЕКСАНДРОВНА</a:t>
            </a:r>
            <a:endParaRPr sz="2800" b="1" dirty="0">
              <a:solidFill>
                <a:srgbClr val="F44B39"/>
              </a:solidFill>
              <a:latin typeface="Century Gothic" panose="020B0502020202020204" pitchFamily="34" charset="0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>
                <a:latin typeface="Century Gothic" panose="020B0502020202020204" pitchFamily="34" charset="0"/>
              </a:rPr>
              <a:t>+79534402899 </a:t>
            </a:r>
            <a:endParaRPr lang="ru-RU" sz="2800" dirty="0" smtClean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2800" dirty="0">
                <a:latin typeface="Century Gothic" panose="020B0502020202020204" pitchFamily="34" charset="0"/>
              </a:rPr>
              <a:t>vvarvara.p.2004@gmail.com</a:t>
            </a:r>
            <a:endParaRPr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45190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1069</TotalTime>
  <Words>505</Words>
  <Application>Microsoft Office PowerPoint</Application>
  <PresentationFormat>Широкоэкранный</PresentationFormat>
  <Paragraphs>104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Calibri</vt:lpstr>
      <vt:lpstr>Century Gothic</vt:lpstr>
      <vt:lpstr>Gilroy-ExtraBold</vt:lpstr>
      <vt:lpstr>Gilroy-Light</vt:lpstr>
      <vt:lpstr>Helvetica Neue</vt:lpstr>
      <vt:lpstr>Microsoft Sans Serif</vt:lpstr>
      <vt:lpstr>Trebuchet MS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Храпенкова Арина</dc:creator>
  <cp:lastModifiedBy>Варвара Петрова</cp:lastModifiedBy>
  <cp:revision>24</cp:revision>
  <dcterms:created xsi:type="dcterms:W3CDTF">2024-09-09T20:47:05Z</dcterms:created>
  <dcterms:modified xsi:type="dcterms:W3CDTF">2024-12-11T10:46:58Z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2023-12-19T00:00:00Z</vt:filetime>
  </property>
  <property fmtid="{D5CDD505-2E9C-101B-9397-08002B2CF9AE}" pid="3" name="Creator">
    <vt:lpwstr>Acrobat PDFMaker 23 for PowerPoint</vt:lpwstr>
  </property>
  <property fmtid="{D5CDD505-2E9C-101B-9397-08002B2CF9AE}" pid="4" name="LastSaved">
    <vt:filetime>2024-09-09T00:00:00Z</vt:filetime>
  </property>
  <property fmtid="{D5CDD505-2E9C-101B-9397-08002B2CF9AE}" pid="5" name="Producer">
    <vt:lpwstr>Adobe PDF Library 23.6.156</vt:lpwstr>
  </property>
</Properties>
</file>