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78" r:id="rId4"/>
    <p:sldId id="287" r:id="rId5"/>
    <p:sldId id="280" r:id="rId6"/>
    <p:sldId id="289" r:id="rId7"/>
    <p:sldId id="282" r:id="rId8"/>
    <p:sldId id="283" r:id="rId9"/>
    <p:sldId id="284" r:id="rId10"/>
    <p:sldId id="285" r:id="rId11"/>
    <p:sldId id="290" r:id="rId12"/>
    <p:sldId id="288" r:id="rId13"/>
    <p:sldId id="286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 ." initials="A." lastIdx="1" clrIdx="0">
    <p:extLst>
      <p:ext uri="{19B8F6BF-5375-455C-9EA6-DF929625EA0E}">
        <p15:presenceInfo xmlns:p15="http://schemas.microsoft.com/office/powerpoint/2012/main" userId="88ba0015689aaec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9A8C"/>
    <a:srgbClr val="2D3047"/>
    <a:srgbClr val="F25A6B"/>
    <a:srgbClr val="F48E6A"/>
    <a:srgbClr val="F28166"/>
    <a:srgbClr val="574C39"/>
    <a:srgbClr val="D7A50D"/>
    <a:srgbClr val="F69B6D"/>
    <a:srgbClr val="FABD75"/>
    <a:srgbClr val="1F9B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20" autoAdjust="0"/>
    <p:restoredTop sz="92627" autoAdjust="0"/>
  </p:normalViewPr>
  <p:slideViewPr>
    <p:cSldViewPr snapToGrid="0" showGuides="1">
      <p:cViewPr varScale="1">
        <p:scale>
          <a:sx n="85" d="100"/>
          <a:sy n="85" d="100"/>
        </p:scale>
        <p:origin x="342" y="84"/>
      </p:cViewPr>
      <p:guideLst>
        <p:guide orient="horz" pos="2183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FA05DD-0951-9347-7A92-935F85B0CD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10AE567-7EAD-21F9-F91D-0F381ACAA5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827244-759C-2951-62B7-9AA65C1C5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802D-F4ED-4291-91DD-BAAF83F7C66C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72F0A4-49CE-BBF4-2503-DEBEC90B7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9169E6-9296-2BC8-CD09-BC3DB53F6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2BB0B-ED15-4863-A705-20E3B6C73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999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405A58-1CE4-8E04-CB6C-7C0153DD5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3ED9AD-7877-2BDA-D303-4A08A56D3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D82DEA-F3AF-B1A6-B5DE-5169092E6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802D-F4ED-4291-91DD-BAAF83F7C66C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14A7E2-98F4-429F-6FAD-612EA53E0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09FA38-40A0-E245-FCC4-1F9283C8F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2BB0B-ED15-4863-A705-20E3B6C73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28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459AB1-C863-1A0F-62F3-D8FA79484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165E68-BEB1-10C6-954D-C64837E04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669173-CFAB-7A8C-B3D7-D1B3CE5BE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802D-F4ED-4291-91DD-BAAF83F7C66C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8008E6-DAB4-93C0-3013-F8F1CE737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A5EFB3-1B7B-FC5B-7F7F-74BA0C075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2BB0B-ED15-4863-A705-20E3B6C73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723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B80499-7450-642B-D017-23C2E279C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CF1FDA-4C9C-60E6-5515-DBDD9F093E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044DD4F-EF91-A4AA-7B27-5AE15DDF86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5599AF-BF6C-F4CB-16B8-610FC756F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802D-F4ED-4291-91DD-BAAF83F7C66C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C95244-AA79-91AD-485A-DF4FCBA37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5A7C5EC-16B9-2A56-EFB1-437B7A359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2BB0B-ED15-4863-A705-20E3B6C73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661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BF1C3F-E5AE-5AFC-3BBF-4CAEC8EE1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416C1E-58C1-C062-8AC4-2E948B8DA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DA62C11-1519-02CF-97F8-5BA6922744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41BC20A-16F9-2B8F-AA6A-425BA47E55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3474838-624F-5331-CC45-A081F5233A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37C0C06-7943-AF89-FA83-3D5E26B59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802D-F4ED-4291-91DD-BAAF83F7C66C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4DE7C7D-6758-D65D-DB68-FFCF7FF60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093531-0F6E-F4CB-2A46-CF553641E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2BB0B-ED15-4863-A705-20E3B6C73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060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86D402-E738-31B4-FF15-B8AD59252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2A44FF1-6AC9-D0A1-6F64-A7546545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802D-F4ED-4291-91DD-BAAF83F7C66C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3AA3D31-A070-3FD4-231B-A787B8DD7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F371915-3865-A617-B327-885EE1099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2BB0B-ED15-4863-A705-20E3B6C73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638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088D467-56F5-D2B7-AAFE-A95BE0C59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802D-F4ED-4291-91DD-BAAF83F7C66C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9D6B7E3-1219-7488-D7FD-B66B76891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791A186-A8B0-B939-4041-45213E74E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2BB0B-ED15-4863-A705-20E3B6C73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559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5F2F95-F4F6-5654-5B0D-735EB9988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B02D4A-BA7E-26F1-586F-0E776B783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A4C70AE-84E6-8533-575D-E0C1FCCA3B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2C96AC-173F-509A-B097-E1E63E4A6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802D-F4ED-4291-91DD-BAAF83F7C66C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40256D2-3D0B-3B38-DBA3-17F6285DA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325640B-D9B6-7370-1C7E-E00F737D0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2BB0B-ED15-4863-A705-20E3B6C73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991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4877F1-EF11-C034-0453-F9656F38E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F4B9E2B-9BFB-1F1E-3E56-FA7B37B9DE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DBFC934-F6D2-EB70-EBE4-ECBD9B9E91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C7C988-DC12-4464-7510-7FE5E8DC3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802D-F4ED-4291-91DD-BAAF83F7C66C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93F1EC9-F8BE-5279-1213-CD0A0D986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0731EAA-7CEE-0F6D-E01E-564BD0445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2BB0B-ED15-4863-A705-20E3B6C73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001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CA717A-500C-ACAD-9710-FB7BA6B19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EEEB4AE-6050-8FD3-2393-D28168EC27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3A90D4-BD88-FF3B-4E76-EBB7DEBFA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802D-F4ED-4291-91DD-BAAF83F7C66C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253A08-6BAC-E605-A4A1-BEA7D3F5D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395B99-32C7-41CA-CBF5-010CDA239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2BB0B-ED15-4863-A705-20E3B6C73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911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64FF6BB-8C9D-03EF-EB27-4665752088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505D34E-A7F1-4A87-CEEF-CAB81B60D1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7D0AB5-86C6-6750-2719-ED7B43182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802D-F4ED-4291-91DD-BAAF83F7C66C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D09826-7D67-8B64-03F2-C6B8FFD6A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E8406C-3862-3C84-FBEE-A6778908C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2BB0B-ED15-4863-A705-20E3B6C73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7405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7C6964B-D277-5CFF-D726-A1BCE80FB4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D30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730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6682F1-02A1-5745-BD33-DA680AF08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A55527-7674-2A8D-9C70-2C36E0B45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DD304B-4147-F6B3-91EA-93D2672325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85802D-F4ED-4291-91DD-BAAF83F7C66C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02224F-4862-FBC8-936F-1A8BF57CC3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1EDCB0-FF8B-30E4-6F84-F65B4AB060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2BB0B-ED15-4863-A705-20E3B6C73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717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69D83AB4-7B4F-988D-4E07-42B0005C3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297" y="36557"/>
            <a:ext cx="10327021" cy="6884680"/>
          </a:xfrm>
          <a:prstGeom prst="rect">
            <a:avLst/>
          </a:prstGeom>
          <a:solidFill>
            <a:srgbClr val="2D3047"/>
          </a:solidFill>
          <a:ln>
            <a:noFill/>
          </a:ln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id="{3E815993-C9A0-9066-9261-D25CC3F7DC7F}"/>
              </a:ext>
            </a:extLst>
          </p:cNvPr>
          <p:cNvSpPr/>
          <p:nvPr/>
        </p:nvSpPr>
        <p:spPr>
          <a:xfrm>
            <a:off x="-132858" y="-94963"/>
            <a:ext cx="7514901" cy="7118430"/>
          </a:xfrm>
          <a:prstGeom prst="ellipse">
            <a:avLst/>
          </a:prstGeom>
          <a:solidFill>
            <a:srgbClr val="2D30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FD3D8BD8-B580-0A35-59D9-D57D930E6EAB}"/>
              </a:ext>
            </a:extLst>
          </p:cNvPr>
          <p:cNvSpPr/>
          <p:nvPr/>
        </p:nvSpPr>
        <p:spPr>
          <a:xfrm>
            <a:off x="-2011680" y="-178664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207D3A7-A924-E47F-503A-A9BD2C5E643B}"/>
              </a:ext>
            </a:extLst>
          </p:cNvPr>
          <p:cNvSpPr txBox="1"/>
          <p:nvPr/>
        </p:nvSpPr>
        <p:spPr>
          <a:xfrm flipH="1">
            <a:off x="1896957" y="1900458"/>
            <a:ext cx="35556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Robo</a:t>
            </a:r>
            <a:endParaRPr lang="ru-RU" sz="6000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66990DF-7805-9194-AF70-49E7932065FA}"/>
              </a:ext>
            </a:extLst>
          </p:cNvPr>
          <p:cNvSpPr txBox="1"/>
          <p:nvPr/>
        </p:nvSpPr>
        <p:spPr>
          <a:xfrm flipH="1">
            <a:off x="1896957" y="2633978"/>
            <a:ext cx="42976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4400">
                <a:solidFill>
                  <a:schemeClr val="bg1"/>
                </a:solidFill>
                <a:latin typeface="Bahnschrift SemiBold" panose="020B0502040204020203" pitchFamily="34" charset="0"/>
              </a:defRPr>
            </a:lvl1pPr>
          </a:lstStyle>
          <a:p>
            <a:r>
              <a:rPr lang="en-US" sz="8000" dirty="0">
                <a:solidFill>
                  <a:srgbClr val="1F9B8D"/>
                </a:solidFill>
              </a:rPr>
              <a:t>UP</a:t>
            </a:r>
            <a:endParaRPr lang="ru-RU" sz="8000" dirty="0">
              <a:solidFill>
                <a:srgbClr val="1F9B8D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13A66BE-4DAA-7D63-1518-482D49B286B9}"/>
              </a:ext>
            </a:extLst>
          </p:cNvPr>
          <p:cNvSpPr txBox="1"/>
          <p:nvPr/>
        </p:nvSpPr>
        <p:spPr>
          <a:xfrm>
            <a:off x="1896956" y="4074025"/>
            <a:ext cx="42976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Bahnschrift Light" panose="020B0502040204020203" pitchFamily="34" charset="0"/>
              </a:rPr>
              <a:t>Робот</a:t>
            </a:r>
            <a:r>
              <a:rPr lang="en-US" sz="3200" dirty="0" smtClean="0">
                <a:solidFill>
                  <a:schemeClr val="bg1"/>
                </a:solidFill>
                <a:latin typeface="Bahnschrift Light" panose="020B0502040204020203" pitchFamily="34" charset="0"/>
              </a:rPr>
              <a:t>-</a:t>
            </a:r>
            <a:r>
              <a:rPr lang="ru-RU" sz="3200" dirty="0" smtClean="0">
                <a:solidFill>
                  <a:schemeClr val="bg1"/>
                </a:solidFill>
                <a:latin typeface="Bahnschrift Light" panose="020B0502040204020203" pitchFamily="34" charset="0"/>
              </a:rPr>
              <a:t>помощник для уборки лестниц</a:t>
            </a:r>
            <a:endParaRPr lang="ru-RU" sz="32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4EE012FB-A60F-54D4-E678-9DB7FFAAB38D}"/>
              </a:ext>
            </a:extLst>
          </p:cNvPr>
          <p:cNvSpPr/>
          <p:nvPr/>
        </p:nvSpPr>
        <p:spPr>
          <a:xfrm>
            <a:off x="4821624" y="685425"/>
            <a:ext cx="459769" cy="423078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>
            <a:extLst>
              <a:ext uri="{FF2B5EF4-FFF2-40B4-BE49-F238E27FC236}">
                <a16:creationId xmlns:a16="http://schemas.microsoft.com/office/drawing/2014/main" id="{1B3CD7CB-1DF1-912D-9B92-87B99CDB3B06}"/>
              </a:ext>
            </a:extLst>
          </p:cNvPr>
          <p:cNvSpPr/>
          <p:nvPr/>
        </p:nvSpPr>
        <p:spPr>
          <a:xfrm>
            <a:off x="4315539" y="848009"/>
            <a:ext cx="795029" cy="769441"/>
          </a:xfrm>
          <a:prstGeom prst="ellipse">
            <a:avLst/>
          </a:prstGeom>
          <a:gradFill flip="none" rotWithShape="1">
            <a:gsLst>
              <a:gs pos="20000">
                <a:srgbClr val="FDD47B"/>
              </a:gs>
              <a:gs pos="0">
                <a:srgbClr val="FDF781"/>
              </a:gs>
              <a:gs pos="0">
                <a:schemeClr val="accent2">
                  <a:lumMod val="0"/>
                  <a:lumOff val="100000"/>
                </a:schemeClr>
              </a:gs>
              <a:gs pos="0">
                <a:schemeClr val="accent2">
                  <a:lumMod val="0"/>
                  <a:lumOff val="100000"/>
                </a:schemeClr>
              </a:gs>
              <a:gs pos="100000">
                <a:srgbClr val="EA4457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id="{AAF93665-2664-E359-3F96-19B8E5C7BAF8}"/>
              </a:ext>
            </a:extLst>
          </p:cNvPr>
          <p:cNvSpPr/>
          <p:nvPr/>
        </p:nvSpPr>
        <p:spPr>
          <a:xfrm>
            <a:off x="688177" y="498170"/>
            <a:ext cx="300679" cy="314609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вал 61">
            <a:extLst>
              <a:ext uri="{FF2B5EF4-FFF2-40B4-BE49-F238E27FC236}">
                <a16:creationId xmlns:a16="http://schemas.microsoft.com/office/drawing/2014/main" id="{510799A9-46FB-8AF8-EC98-8F1EA516089D}"/>
              </a:ext>
            </a:extLst>
          </p:cNvPr>
          <p:cNvSpPr/>
          <p:nvPr/>
        </p:nvSpPr>
        <p:spPr>
          <a:xfrm>
            <a:off x="808874" y="478342"/>
            <a:ext cx="604911" cy="542286"/>
          </a:xfrm>
          <a:prstGeom prst="ellipse">
            <a:avLst/>
          </a:prstGeom>
          <a:gradFill>
            <a:gsLst>
              <a:gs pos="15000">
                <a:srgbClr val="FD7382"/>
              </a:gs>
              <a:gs pos="0">
                <a:srgbClr val="FDF781"/>
              </a:gs>
              <a:gs pos="0">
                <a:schemeClr val="accent2">
                  <a:lumMod val="0"/>
                  <a:lumOff val="100000"/>
                </a:schemeClr>
              </a:gs>
              <a:gs pos="0">
                <a:schemeClr val="accent2">
                  <a:lumMod val="0"/>
                  <a:lumOff val="100000"/>
                </a:schemeClr>
              </a:gs>
              <a:gs pos="71000">
                <a:srgbClr val="EA4457"/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B467EA64-230C-796A-FEC0-C662AE49F0F5}"/>
              </a:ext>
            </a:extLst>
          </p:cNvPr>
          <p:cNvGrpSpPr/>
          <p:nvPr/>
        </p:nvGrpSpPr>
        <p:grpSpPr>
          <a:xfrm>
            <a:off x="135839" y="4771015"/>
            <a:ext cx="1629851" cy="1305694"/>
            <a:chOff x="135839" y="4771015"/>
            <a:chExt cx="1629851" cy="1305694"/>
          </a:xfrm>
        </p:grpSpPr>
        <p:sp>
          <p:nvSpPr>
            <p:cNvPr id="60" name="Овал 59">
              <a:extLst>
                <a:ext uri="{FF2B5EF4-FFF2-40B4-BE49-F238E27FC236}">
                  <a16:creationId xmlns:a16="http://schemas.microsoft.com/office/drawing/2014/main" id="{DF339381-EFB7-D3EB-780F-D2269C712F65}"/>
                </a:ext>
              </a:extLst>
            </p:cNvPr>
            <p:cNvSpPr/>
            <p:nvPr/>
          </p:nvSpPr>
          <p:spPr>
            <a:xfrm>
              <a:off x="135839" y="4771015"/>
              <a:ext cx="1236008" cy="119893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Овал 62">
              <a:extLst>
                <a:ext uri="{FF2B5EF4-FFF2-40B4-BE49-F238E27FC236}">
                  <a16:creationId xmlns:a16="http://schemas.microsoft.com/office/drawing/2014/main" id="{8EBF1189-DD92-04AA-EF7B-5072F345D298}"/>
                </a:ext>
              </a:extLst>
            </p:cNvPr>
            <p:cNvSpPr/>
            <p:nvPr/>
          </p:nvSpPr>
          <p:spPr>
            <a:xfrm>
              <a:off x="600212" y="5003616"/>
              <a:ext cx="1165478" cy="1073093"/>
            </a:xfrm>
            <a:prstGeom prst="ellipse">
              <a:avLst/>
            </a:prstGeom>
            <a:gradFill>
              <a:gsLst>
                <a:gs pos="15000">
                  <a:srgbClr val="22DDC5"/>
                </a:gs>
                <a:gs pos="0">
                  <a:srgbClr val="FDF781"/>
                </a:gs>
                <a:gs pos="0">
                  <a:schemeClr val="accent2">
                    <a:lumMod val="0"/>
                    <a:lumOff val="100000"/>
                  </a:schemeClr>
                </a:gs>
                <a:gs pos="0">
                  <a:schemeClr val="accent2">
                    <a:lumMod val="0"/>
                    <a:lumOff val="100000"/>
                  </a:schemeClr>
                </a:gs>
                <a:gs pos="50000">
                  <a:srgbClr val="1A9A8C"/>
                </a:gs>
              </a:gsLst>
              <a:path path="circle">
                <a:fillToRect l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2" name="Полилиния: фигура 41">
            <a:extLst>
              <a:ext uri="{FF2B5EF4-FFF2-40B4-BE49-F238E27FC236}">
                <a16:creationId xmlns:a16="http://schemas.microsoft.com/office/drawing/2014/main" id="{B533E294-9D57-BF76-5A74-DF75D392E8CD}"/>
              </a:ext>
            </a:extLst>
          </p:cNvPr>
          <p:cNvSpPr/>
          <p:nvPr/>
        </p:nvSpPr>
        <p:spPr>
          <a:xfrm>
            <a:off x="4486387" y="-6320"/>
            <a:ext cx="5798896" cy="6855390"/>
          </a:xfrm>
          <a:custGeom>
            <a:avLst/>
            <a:gdLst>
              <a:gd name="connsiteX0" fmla="*/ 0 w 5798896"/>
              <a:gd name="connsiteY0" fmla="*/ 0 h 6886370"/>
              <a:gd name="connsiteX1" fmla="*/ 5798896 w 5798896"/>
              <a:gd name="connsiteY1" fmla="*/ 0 h 6886370"/>
              <a:gd name="connsiteX2" fmla="*/ 5798896 w 5798896"/>
              <a:gd name="connsiteY2" fmla="*/ 6886370 h 6886370"/>
              <a:gd name="connsiteX3" fmla="*/ 0 w 5798896"/>
              <a:gd name="connsiteY3" fmla="*/ 6886370 h 6886370"/>
              <a:gd name="connsiteX4" fmla="*/ 0 w 5798896"/>
              <a:gd name="connsiteY4" fmla="*/ 6823911 h 6886370"/>
              <a:gd name="connsiteX5" fmla="*/ 1 w 5798896"/>
              <a:gd name="connsiteY5" fmla="*/ 6823911 h 6886370"/>
              <a:gd name="connsiteX6" fmla="*/ 1 w 5798896"/>
              <a:gd name="connsiteY6" fmla="*/ 6823912 h 6886370"/>
              <a:gd name="connsiteX7" fmla="*/ 40106 w 5798896"/>
              <a:gd name="connsiteY7" fmla="*/ 6818409 h 6886370"/>
              <a:gd name="connsiteX8" fmla="*/ 1106116 w 5798896"/>
              <a:gd name="connsiteY8" fmla="*/ 6423233 h 6886370"/>
              <a:gd name="connsiteX9" fmla="*/ 1227777 w 5798896"/>
              <a:gd name="connsiteY9" fmla="*/ 6342070 h 6886370"/>
              <a:gd name="connsiteX10" fmla="*/ 1427015 w 5798896"/>
              <a:gd name="connsiteY10" fmla="*/ 6221673 h 6886370"/>
              <a:gd name="connsiteX11" fmla="*/ 2899449 w 5798896"/>
              <a:gd name="connsiteY11" fmla="*/ 3467073 h 6886370"/>
              <a:gd name="connsiteX12" fmla="*/ 1921279 w 5798896"/>
              <a:gd name="connsiteY12" fmla="*/ 1118111 h 6886370"/>
              <a:gd name="connsiteX13" fmla="*/ 1880361 w 5798896"/>
              <a:gd name="connsiteY13" fmla="*/ 1081120 h 6886370"/>
              <a:gd name="connsiteX14" fmla="*/ 1820959 w 5798896"/>
              <a:gd name="connsiteY14" fmla="*/ 1008676 h 6886370"/>
              <a:gd name="connsiteX15" fmla="*/ 1565048 w 5798896"/>
              <a:gd name="connsiteY15" fmla="*/ 757371 h 6886370"/>
              <a:gd name="connsiteX16" fmla="*/ 1565048 w 5798896"/>
              <a:gd name="connsiteY16" fmla="*/ 757370 h 6886370"/>
              <a:gd name="connsiteX17" fmla="*/ 1565047 w 5798896"/>
              <a:gd name="connsiteY17" fmla="*/ 757370 h 6886370"/>
              <a:gd name="connsiteX18" fmla="*/ 40105 w 5798896"/>
              <a:gd name="connsiteY18" fmla="*/ 25408 h 6886370"/>
              <a:gd name="connsiteX19" fmla="*/ 1 w 5798896"/>
              <a:gd name="connsiteY19" fmla="*/ 19906 h 6886370"/>
              <a:gd name="connsiteX20" fmla="*/ 0 w 5798896"/>
              <a:gd name="connsiteY20" fmla="*/ 19906 h 6886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798896" h="6886370">
                <a:moveTo>
                  <a:pt x="0" y="0"/>
                </a:moveTo>
                <a:lnTo>
                  <a:pt x="5798896" y="0"/>
                </a:lnTo>
                <a:lnTo>
                  <a:pt x="5798896" y="6886370"/>
                </a:lnTo>
                <a:lnTo>
                  <a:pt x="0" y="6886370"/>
                </a:lnTo>
                <a:lnTo>
                  <a:pt x="0" y="6823911"/>
                </a:lnTo>
                <a:lnTo>
                  <a:pt x="1" y="6823911"/>
                </a:lnTo>
                <a:lnTo>
                  <a:pt x="1" y="6823912"/>
                </a:lnTo>
                <a:lnTo>
                  <a:pt x="40106" y="6818409"/>
                </a:lnTo>
                <a:cubicBezTo>
                  <a:pt x="422014" y="6755406"/>
                  <a:pt x="781584" y="6619110"/>
                  <a:pt x="1106116" y="6423233"/>
                </a:cubicBezTo>
                <a:lnTo>
                  <a:pt x="1227777" y="6342070"/>
                </a:lnTo>
                <a:lnTo>
                  <a:pt x="1427015" y="6221673"/>
                </a:lnTo>
                <a:cubicBezTo>
                  <a:pt x="2315376" y="5624697"/>
                  <a:pt x="2899449" y="4613731"/>
                  <a:pt x="2899449" y="3467073"/>
                </a:cubicBezTo>
                <a:cubicBezTo>
                  <a:pt x="2899449" y="2549747"/>
                  <a:pt x="2525642" y="1719263"/>
                  <a:pt x="1921279" y="1118111"/>
                </a:cubicBezTo>
                <a:lnTo>
                  <a:pt x="1880361" y="1081120"/>
                </a:lnTo>
                <a:lnTo>
                  <a:pt x="1820959" y="1008676"/>
                </a:lnTo>
                <a:cubicBezTo>
                  <a:pt x="1739956" y="920038"/>
                  <a:pt x="1654523" y="836130"/>
                  <a:pt x="1565048" y="757371"/>
                </a:cubicBezTo>
                <a:lnTo>
                  <a:pt x="1565048" y="757370"/>
                </a:lnTo>
                <a:lnTo>
                  <a:pt x="1565047" y="757370"/>
                </a:lnTo>
                <a:cubicBezTo>
                  <a:pt x="1135569" y="379327"/>
                  <a:pt x="612967" y="119913"/>
                  <a:pt x="40105" y="25408"/>
                </a:cubicBezTo>
                <a:lnTo>
                  <a:pt x="1" y="19906"/>
                </a:lnTo>
                <a:lnTo>
                  <a:pt x="0" y="19906"/>
                </a:lnTo>
                <a:close/>
              </a:path>
            </a:pathLst>
          </a:custGeom>
          <a:solidFill>
            <a:srgbClr val="1F9B8D">
              <a:alpha val="47000"/>
            </a:srgbClr>
          </a:solidFill>
          <a:ln>
            <a:solidFill>
              <a:schemeClr val="accent1">
                <a:shade val="50000"/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92" name="Дуга 91">
            <a:extLst>
              <a:ext uri="{FF2B5EF4-FFF2-40B4-BE49-F238E27FC236}">
                <a16:creationId xmlns:a16="http://schemas.microsoft.com/office/drawing/2014/main" id="{263F6542-B174-484E-5A09-AC6F79F67916}"/>
              </a:ext>
            </a:extLst>
          </p:cNvPr>
          <p:cNvSpPr/>
          <p:nvPr/>
        </p:nvSpPr>
        <p:spPr>
          <a:xfrm>
            <a:off x="328963" y="-52086"/>
            <a:ext cx="7087610" cy="6962172"/>
          </a:xfrm>
          <a:prstGeom prst="arc">
            <a:avLst>
              <a:gd name="adj1" fmla="val 15912693"/>
              <a:gd name="adj2" fmla="val 5414808"/>
            </a:avLst>
          </a:prstGeom>
          <a:ln w="825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5C6F009-D637-60A3-03A1-0373EC4D47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8608904">
            <a:off x="6602137" y="-473326"/>
            <a:ext cx="8888867" cy="8634056"/>
          </a:xfrm>
          <a:custGeom>
            <a:avLst/>
            <a:gdLst>
              <a:gd name="connsiteX0" fmla="*/ 8888867 w 8888867"/>
              <a:gd name="connsiteY0" fmla="*/ 0 h 8634056"/>
              <a:gd name="connsiteX1" fmla="*/ 8888866 w 8888867"/>
              <a:gd name="connsiteY1" fmla="*/ 8634056 h 8634056"/>
              <a:gd name="connsiteX2" fmla="*/ 0 w 8888867"/>
              <a:gd name="connsiteY2" fmla="*/ 8634056 h 8634056"/>
              <a:gd name="connsiteX3" fmla="*/ 0 w 8888867"/>
              <a:gd name="connsiteY3" fmla="*/ 3579158 h 8634056"/>
              <a:gd name="connsiteX4" fmla="*/ 120289 w 8888867"/>
              <a:gd name="connsiteY4" fmla="*/ 3626429 h 8634056"/>
              <a:gd name="connsiteX5" fmla="*/ 4289139 w 8888867"/>
              <a:gd name="connsiteY5" fmla="*/ 2836238 h 8634056"/>
              <a:gd name="connsiteX6" fmla="*/ 5809060 w 8888867"/>
              <a:gd name="connsiteY6" fmla="*/ 28330 h 8634056"/>
              <a:gd name="connsiteX7" fmla="*/ 5810874 w 8888867"/>
              <a:gd name="connsiteY7" fmla="*/ 0 h 8634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88867" h="8634056">
                <a:moveTo>
                  <a:pt x="8888867" y="0"/>
                </a:moveTo>
                <a:lnTo>
                  <a:pt x="8888866" y="8634056"/>
                </a:lnTo>
                <a:lnTo>
                  <a:pt x="0" y="8634056"/>
                </a:lnTo>
                <a:lnTo>
                  <a:pt x="0" y="3579158"/>
                </a:lnTo>
                <a:lnTo>
                  <a:pt x="120289" y="3626429"/>
                </a:lnTo>
                <a:cubicBezTo>
                  <a:pt x="1464718" y="4116296"/>
                  <a:pt x="3069186" y="3865296"/>
                  <a:pt x="4289139" y="2836238"/>
                </a:cubicBezTo>
                <a:cubicBezTo>
                  <a:pt x="5176378" y="2087831"/>
                  <a:pt x="5692247" y="1069593"/>
                  <a:pt x="5809060" y="28330"/>
                </a:cubicBezTo>
                <a:lnTo>
                  <a:pt x="5810874" y="0"/>
                </a:lnTo>
                <a:close/>
              </a:path>
            </a:pathLst>
          </a:custGeom>
        </p:spPr>
      </p:pic>
      <p:sp>
        <p:nvSpPr>
          <p:cNvPr id="6" name="Дуга 5">
            <a:extLst>
              <a:ext uri="{FF2B5EF4-FFF2-40B4-BE49-F238E27FC236}">
                <a16:creationId xmlns:a16="http://schemas.microsoft.com/office/drawing/2014/main" id="{B3F72162-128A-5BE9-4F57-C0A9313DA554}"/>
              </a:ext>
            </a:extLst>
          </p:cNvPr>
          <p:cNvSpPr/>
          <p:nvPr/>
        </p:nvSpPr>
        <p:spPr>
          <a:xfrm>
            <a:off x="2804159" y="-995616"/>
            <a:ext cx="7010400" cy="8061960"/>
          </a:xfrm>
          <a:prstGeom prst="arc">
            <a:avLst>
              <a:gd name="adj1" fmla="val 18267044"/>
              <a:gd name="adj2" fmla="val 4673611"/>
            </a:avLst>
          </a:prstGeom>
          <a:ln w="825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14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159B7D-FC0F-8459-423A-E202088FDBA3}"/>
              </a:ext>
            </a:extLst>
          </p:cNvPr>
          <p:cNvSpPr txBox="1"/>
          <p:nvPr/>
        </p:nvSpPr>
        <p:spPr>
          <a:xfrm>
            <a:off x="1437016" y="2537684"/>
            <a:ext cx="40862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  <a:latin typeface="Bahnschrift SemiBold" panose="020B0502040204020203" pitchFamily="34" charset="0"/>
              </a:rPr>
              <a:t>Проблемы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38E385-DF13-BCC2-80FC-817655A3BAD5}"/>
              </a:ext>
            </a:extLst>
          </p:cNvPr>
          <p:cNvSpPr txBox="1"/>
          <p:nvPr/>
        </p:nvSpPr>
        <p:spPr>
          <a:xfrm>
            <a:off x="2093580" y="3331447"/>
            <a:ext cx="75954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dirty="0">
                <a:solidFill>
                  <a:srgbClr val="1F9B8D"/>
                </a:solidFill>
                <a:latin typeface="Bahnschrift SemiBold" panose="020B0502040204020203" pitchFamily="34" charset="0"/>
              </a:rPr>
              <a:t>рынка</a:t>
            </a:r>
            <a:endParaRPr lang="ru-RU" sz="5400" dirty="0">
              <a:solidFill>
                <a:srgbClr val="1F9B8D"/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E038DF4-E36E-7098-91E2-0C55C920D159}"/>
              </a:ext>
            </a:extLst>
          </p:cNvPr>
          <p:cNvSpPr/>
          <p:nvPr/>
        </p:nvSpPr>
        <p:spPr>
          <a:xfrm>
            <a:off x="6398580" y="1082531"/>
            <a:ext cx="4601497" cy="1391799"/>
          </a:xfrm>
          <a:prstGeom prst="roundRect">
            <a:avLst/>
          </a:prstGeom>
          <a:solidFill>
            <a:srgbClr val="2D3047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38A120-4467-C5A6-F691-D39FB05C558D}"/>
              </a:ext>
            </a:extLst>
          </p:cNvPr>
          <p:cNvSpPr txBox="1"/>
          <p:nvPr/>
        </p:nvSpPr>
        <p:spPr>
          <a:xfrm flipH="1">
            <a:off x="6749706" y="1115476"/>
            <a:ext cx="40862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1A9A8C"/>
                </a:solidFill>
                <a:latin typeface="Bahnschrift Light" panose="020B0502040204020203" pitchFamily="34" charset="0"/>
              </a:rPr>
              <a:t>Нехватка </a:t>
            </a:r>
            <a:r>
              <a:rPr lang="ru-RU" sz="2000" b="1" dirty="0" smtClean="0">
                <a:solidFill>
                  <a:srgbClr val="1A9A8C"/>
                </a:solidFill>
                <a:latin typeface="Bahnschrift Light" panose="020B0502040204020203" pitchFamily="34" charset="0"/>
              </a:rPr>
              <a:t>персонала</a:t>
            </a:r>
          </a:p>
          <a:p>
            <a:r>
              <a:rPr lang="ru-RU" sz="2000" b="1" dirty="0" smtClean="0">
                <a:solidFill>
                  <a:srgbClr val="1A9A8C"/>
                </a:solidFill>
                <a:latin typeface="Bahnschrift Light" panose="020B0502040204020203" pitchFamily="34" charset="0"/>
              </a:rPr>
              <a:t>До 40%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Bahnschrift Light" panose="020B0502040204020203" pitchFamily="34" charset="0"/>
              </a:rPr>
              <a:t>Яндекс такси привлекает еще 30 тысяч водителей </a:t>
            </a:r>
            <a:endParaRPr lang="ru-RU" sz="20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E320AD3F-1C76-F43C-B72D-56463995B665}"/>
              </a:ext>
            </a:extLst>
          </p:cNvPr>
          <p:cNvSpPr/>
          <p:nvPr/>
        </p:nvSpPr>
        <p:spPr>
          <a:xfrm>
            <a:off x="6440561" y="3111432"/>
            <a:ext cx="4601497" cy="1263448"/>
          </a:xfrm>
          <a:prstGeom prst="roundRect">
            <a:avLst/>
          </a:prstGeom>
          <a:solidFill>
            <a:srgbClr val="2D3047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1F4C74F5-897A-BF70-E412-BC4F1D49A720}"/>
              </a:ext>
            </a:extLst>
          </p:cNvPr>
          <p:cNvSpPr/>
          <p:nvPr/>
        </p:nvSpPr>
        <p:spPr>
          <a:xfrm>
            <a:off x="6440560" y="4752545"/>
            <a:ext cx="4601497" cy="1476399"/>
          </a:xfrm>
          <a:prstGeom prst="roundRect">
            <a:avLst/>
          </a:prstGeom>
          <a:solidFill>
            <a:srgbClr val="2D3047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066115-DC4F-37B5-00AA-5539F144F18C}"/>
              </a:ext>
            </a:extLst>
          </p:cNvPr>
          <p:cNvSpPr txBox="1"/>
          <p:nvPr/>
        </p:nvSpPr>
        <p:spPr>
          <a:xfrm>
            <a:off x="6876302" y="3164170"/>
            <a:ext cx="34285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1A9A8C"/>
                </a:solidFill>
                <a:latin typeface="Bahnschrift Light" panose="020B0502040204020203" pitchFamily="34" charset="0"/>
              </a:rPr>
              <a:t>Низкое качество </a:t>
            </a:r>
            <a:r>
              <a:rPr lang="ru-RU" sz="2000" b="1" dirty="0" smtClean="0">
                <a:solidFill>
                  <a:srgbClr val="1A9A8C"/>
                </a:solidFill>
                <a:latin typeface="Bahnschrift Light" panose="020B0502040204020203" pitchFamily="34" charset="0"/>
              </a:rPr>
              <a:t>уборки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Bahnschrift Light" panose="020B0502040204020203" pitchFamily="34" charset="0"/>
              </a:rPr>
              <a:t>1 сотрудник выполняет 5-ти кратную норму</a:t>
            </a:r>
            <a:endParaRPr lang="ru-RU" sz="20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3C1696-D307-8741-C001-53D2C5209591}"/>
              </a:ext>
            </a:extLst>
          </p:cNvPr>
          <p:cNvSpPr txBox="1"/>
          <p:nvPr/>
        </p:nvSpPr>
        <p:spPr>
          <a:xfrm>
            <a:off x="6876302" y="4982912"/>
            <a:ext cx="34285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1A9A8C"/>
                </a:solidFill>
                <a:latin typeface="Bahnschrift Light" panose="020B0502040204020203" pitchFamily="34" charset="0"/>
              </a:rPr>
              <a:t>Отсутствие технических </a:t>
            </a:r>
            <a:r>
              <a:rPr lang="ru-RU" sz="2000" b="1" dirty="0" smtClean="0">
                <a:solidFill>
                  <a:srgbClr val="1A9A8C"/>
                </a:solidFill>
                <a:latin typeface="Bahnschrift Light" panose="020B0502040204020203" pitchFamily="34" charset="0"/>
              </a:rPr>
              <a:t>помещений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Bahnschrift Light" panose="020B0502040204020203" pitchFamily="34" charset="0"/>
              </a:rPr>
              <a:t>Moscow-</a:t>
            </a:r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C</a:t>
            </a:r>
            <a:r>
              <a:rPr lang="en-US" sz="2000" dirty="0" smtClean="0">
                <a:solidFill>
                  <a:schemeClr val="bg1"/>
                </a:solidFill>
                <a:latin typeface="Bahnschrift Light" panose="020B0502040204020203" pitchFamily="34" charset="0"/>
              </a:rPr>
              <a:t>ity</a:t>
            </a:r>
            <a:endParaRPr lang="ru-RU" sz="20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624F87C1-356F-4190-BCE7-E6E15C032DB4}"/>
              </a:ext>
            </a:extLst>
          </p:cNvPr>
          <p:cNvSpPr/>
          <p:nvPr/>
        </p:nvSpPr>
        <p:spPr>
          <a:xfrm>
            <a:off x="6156572" y="953687"/>
            <a:ext cx="547978" cy="542286"/>
          </a:xfrm>
          <a:prstGeom prst="ellipse">
            <a:avLst/>
          </a:prstGeom>
          <a:gradFill>
            <a:gsLst>
              <a:gs pos="15000">
                <a:srgbClr val="FD7382"/>
              </a:gs>
              <a:gs pos="0">
                <a:srgbClr val="FDF781"/>
              </a:gs>
              <a:gs pos="0">
                <a:schemeClr val="accent2">
                  <a:lumMod val="0"/>
                  <a:lumOff val="100000"/>
                </a:schemeClr>
              </a:gs>
              <a:gs pos="0">
                <a:schemeClr val="accent2">
                  <a:lumMod val="0"/>
                  <a:lumOff val="100000"/>
                </a:schemeClr>
              </a:gs>
              <a:gs pos="71000">
                <a:srgbClr val="EA4457"/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3E5A3CAC-3249-C142-A1C6-C2FF1A4F5E81}"/>
              </a:ext>
            </a:extLst>
          </p:cNvPr>
          <p:cNvSpPr/>
          <p:nvPr/>
        </p:nvSpPr>
        <p:spPr>
          <a:xfrm>
            <a:off x="4693985" y="381139"/>
            <a:ext cx="795029" cy="769441"/>
          </a:xfrm>
          <a:prstGeom prst="ellipse">
            <a:avLst/>
          </a:prstGeom>
          <a:gradFill flip="none" rotWithShape="1">
            <a:gsLst>
              <a:gs pos="20000">
                <a:srgbClr val="FDD47B"/>
              </a:gs>
              <a:gs pos="0">
                <a:srgbClr val="FDF781"/>
              </a:gs>
              <a:gs pos="0">
                <a:schemeClr val="accent2">
                  <a:lumMod val="0"/>
                  <a:lumOff val="100000"/>
                </a:schemeClr>
              </a:gs>
              <a:gs pos="0">
                <a:schemeClr val="accent2">
                  <a:lumMod val="0"/>
                  <a:lumOff val="100000"/>
                </a:schemeClr>
              </a:gs>
              <a:gs pos="100000">
                <a:srgbClr val="EA4457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F95AB04A-A524-FF31-997A-773312FB3201}"/>
              </a:ext>
            </a:extLst>
          </p:cNvPr>
          <p:cNvSpPr/>
          <p:nvPr/>
        </p:nvSpPr>
        <p:spPr>
          <a:xfrm>
            <a:off x="6156572" y="2897254"/>
            <a:ext cx="547978" cy="542286"/>
          </a:xfrm>
          <a:prstGeom prst="ellipse">
            <a:avLst/>
          </a:prstGeom>
          <a:gradFill>
            <a:gsLst>
              <a:gs pos="15000">
                <a:srgbClr val="FD7382"/>
              </a:gs>
              <a:gs pos="0">
                <a:srgbClr val="FDF781"/>
              </a:gs>
              <a:gs pos="0">
                <a:schemeClr val="accent2">
                  <a:lumMod val="0"/>
                  <a:lumOff val="100000"/>
                </a:schemeClr>
              </a:gs>
              <a:gs pos="0">
                <a:schemeClr val="accent2">
                  <a:lumMod val="0"/>
                  <a:lumOff val="100000"/>
                </a:schemeClr>
              </a:gs>
              <a:gs pos="71000">
                <a:srgbClr val="EA4457"/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BED4781B-82AB-B4CC-4BCC-FF2478CE59C1}"/>
              </a:ext>
            </a:extLst>
          </p:cNvPr>
          <p:cNvSpPr/>
          <p:nvPr/>
        </p:nvSpPr>
        <p:spPr>
          <a:xfrm>
            <a:off x="6139132" y="4586875"/>
            <a:ext cx="547978" cy="542286"/>
          </a:xfrm>
          <a:prstGeom prst="ellipse">
            <a:avLst/>
          </a:prstGeom>
          <a:gradFill>
            <a:gsLst>
              <a:gs pos="15000">
                <a:srgbClr val="FD7382"/>
              </a:gs>
              <a:gs pos="0">
                <a:srgbClr val="FDF781"/>
              </a:gs>
              <a:gs pos="0">
                <a:schemeClr val="accent2">
                  <a:lumMod val="0"/>
                  <a:lumOff val="100000"/>
                </a:schemeClr>
              </a:gs>
              <a:gs pos="0">
                <a:schemeClr val="accent2">
                  <a:lumMod val="0"/>
                  <a:lumOff val="100000"/>
                </a:schemeClr>
              </a:gs>
              <a:gs pos="71000">
                <a:srgbClr val="EA4457"/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1F626F07-D5E3-7944-2297-B31B4E1F1B66}"/>
              </a:ext>
            </a:extLst>
          </p:cNvPr>
          <p:cNvSpPr/>
          <p:nvPr/>
        </p:nvSpPr>
        <p:spPr>
          <a:xfrm>
            <a:off x="15879" y="5820051"/>
            <a:ext cx="1236008" cy="1198933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D253840E-9978-73E3-CBA3-ECFBD24F58C0}"/>
              </a:ext>
            </a:extLst>
          </p:cNvPr>
          <p:cNvSpPr/>
          <p:nvPr/>
        </p:nvSpPr>
        <p:spPr>
          <a:xfrm>
            <a:off x="403567" y="5692398"/>
            <a:ext cx="1165478" cy="1073093"/>
          </a:xfrm>
          <a:prstGeom prst="ellipse">
            <a:avLst/>
          </a:prstGeom>
          <a:gradFill>
            <a:gsLst>
              <a:gs pos="15000">
                <a:srgbClr val="22DDC5"/>
              </a:gs>
              <a:gs pos="0">
                <a:srgbClr val="FDF781"/>
              </a:gs>
              <a:gs pos="0">
                <a:schemeClr val="accent2">
                  <a:lumMod val="0"/>
                  <a:lumOff val="100000"/>
                </a:schemeClr>
              </a:gs>
              <a:gs pos="0">
                <a:schemeClr val="accent2">
                  <a:lumMod val="0"/>
                  <a:lumOff val="100000"/>
                </a:schemeClr>
              </a:gs>
              <a:gs pos="50000">
                <a:srgbClr val="1A9A8C"/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98F9328-B970-1EBC-53FD-B150B5D1A966}"/>
              </a:ext>
            </a:extLst>
          </p:cNvPr>
          <p:cNvSpPr txBox="1"/>
          <p:nvPr/>
        </p:nvSpPr>
        <p:spPr>
          <a:xfrm>
            <a:off x="512873" y="4765115"/>
            <a:ext cx="1056238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1A9A8C"/>
                </a:solidFill>
                <a:effectLst/>
                <a:latin typeface="Bahnschrift Light" panose="020B0502040204020203" pitchFamily="34" charset="0"/>
                <a:ea typeface="Calibri" panose="020F0502020204030204" pitchFamily="34" charset="0"/>
              </a:rPr>
              <a:t>Целевая аудитория </a:t>
            </a:r>
            <a:r>
              <a:rPr lang="ru-RU" sz="2400" b="1" dirty="0">
                <a:solidFill>
                  <a:srgbClr val="1A9A8C"/>
                </a:solidFill>
                <a:latin typeface="Bahnschrift Light" panose="020B0502040204020203" pitchFamily="34" charset="0"/>
                <a:ea typeface="Calibri" panose="020F0502020204030204" pitchFamily="34" charset="0"/>
              </a:rPr>
              <a:t>:</a:t>
            </a:r>
            <a:endParaRPr lang="ru-RU" sz="2400" b="1" dirty="0" smtClean="0">
              <a:solidFill>
                <a:srgbClr val="1A9A8C"/>
              </a:solidFill>
              <a:effectLst/>
              <a:latin typeface="Bahnschrift Light" panose="020B0502040204020203" pitchFamily="34" charset="0"/>
              <a:ea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</a:rPr>
              <a:t>К</a:t>
            </a:r>
            <a:r>
              <a:rPr lang="ru-RU" sz="2400" dirty="0" smtClean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</a:rPr>
              <a:t>лининговые </a:t>
            </a:r>
            <a:r>
              <a:rPr lang="ru-RU" sz="24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</a:rPr>
              <a:t>компании, обслуживающие объекты премиум-сегмента, </a:t>
            </a:r>
            <a:endParaRPr lang="ru-RU" sz="2400" dirty="0" smtClean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</a:rPr>
              <a:t>Управляющие компании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</a:rPr>
              <a:t>Застройщики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</a:rPr>
              <a:t>Гостиницы премиум-сегмента</a:t>
            </a:r>
            <a:endParaRPr lang="ru-RU" sz="24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C085E8-28D2-80F1-4A57-3C280375E820}"/>
              </a:ext>
            </a:extLst>
          </p:cNvPr>
          <p:cNvSpPr txBox="1"/>
          <p:nvPr/>
        </p:nvSpPr>
        <p:spPr>
          <a:xfrm>
            <a:off x="4082719" y="230941"/>
            <a:ext cx="42326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Bahnschrift SemiBold" panose="020B0502040204020203" pitchFamily="34" charset="0"/>
                <a:cs typeface="Times New Roman" panose="02020603050405020304" pitchFamily="18" charset="0"/>
              </a:rPr>
              <a:t>Наше </a:t>
            </a:r>
            <a:r>
              <a:rPr lang="ru-RU" sz="4000" dirty="0">
                <a:solidFill>
                  <a:srgbClr val="1F9B8D"/>
                </a:solidFill>
                <a:latin typeface="Bahnschrift SemiBold" panose="020B0502040204020203" pitchFamily="34" charset="0"/>
                <a:cs typeface="Times New Roman" panose="02020603050405020304" pitchFamily="18" charset="0"/>
              </a:rPr>
              <a:t>РЕШЕНИЕ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B0ECE2E1-1642-CA35-333E-20DA4A07E140}"/>
              </a:ext>
            </a:extLst>
          </p:cNvPr>
          <p:cNvGrpSpPr/>
          <p:nvPr/>
        </p:nvGrpSpPr>
        <p:grpSpPr>
          <a:xfrm rot="20478430">
            <a:off x="10640772" y="5430390"/>
            <a:ext cx="914401" cy="872467"/>
            <a:chOff x="11076972" y="3808071"/>
            <a:chExt cx="914401" cy="872467"/>
          </a:xfrm>
        </p:grpSpPr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980C784F-E687-F4E6-166E-B009281C5F76}"/>
                </a:ext>
              </a:extLst>
            </p:cNvPr>
            <p:cNvSpPr/>
            <p:nvPr/>
          </p:nvSpPr>
          <p:spPr>
            <a:xfrm>
              <a:off x="11076972" y="3808071"/>
              <a:ext cx="506069" cy="47646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3CBFEB9A-240F-C7AE-15F2-DC13AA4EEA9D}"/>
                </a:ext>
              </a:extLst>
            </p:cNvPr>
            <p:cNvSpPr/>
            <p:nvPr/>
          </p:nvSpPr>
          <p:spPr>
            <a:xfrm>
              <a:off x="11174709" y="3888529"/>
              <a:ext cx="816664" cy="792009"/>
            </a:xfrm>
            <a:prstGeom prst="ellipse">
              <a:avLst/>
            </a:prstGeom>
            <a:gradFill>
              <a:gsLst>
                <a:gs pos="15000">
                  <a:srgbClr val="FD7382"/>
                </a:gs>
                <a:gs pos="0">
                  <a:srgbClr val="FDF781"/>
                </a:gs>
                <a:gs pos="0">
                  <a:schemeClr val="accent2">
                    <a:lumMod val="0"/>
                    <a:lumOff val="100000"/>
                  </a:schemeClr>
                </a:gs>
                <a:gs pos="0">
                  <a:schemeClr val="accent2">
                    <a:lumMod val="0"/>
                    <a:lumOff val="100000"/>
                  </a:schemeClr>
                </a:gs>
                <a:gs pos="71000">
                  <a:srgbClr val="EA4457"/>
                </a:gs>
              </a:gsLst>
              <a:path path="circle">
                <a:fillToRect l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63BBF8BF-60CB-B249-3563-5D70BD655104}"/>
              </a:ext>
            </a:extLst>
          </p:cNvPr>
          <p:cNvGrpSpPr/>
          <p:nvPr/>
        </p:nvGrpSpPr>
        <p:grpSpPr>
          <a:xfrm>
            <a:off x="183478" y="15308"/>
            <a:ext cx="1132329" cy="1052884"/>
            <a:chOff x="315471" y="2072651"/>
            <a:chExt cx="1132329" cy="1052884"/>
          </a:xfrm>
        </p:grpSpPr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8D915535-FB0F-8A85-1A9C-8CC8E7DC237F}"/>
                </a:ext>
              </a:extLst>
            </p:cNvPr>
            <p:cNvSpPr/>
            <p:nvPr/>
          </p:nvSpPr>
          <p:spPr>
            <a:xfrm>
              <a:off x="459155" y="2072651"/>
              <a:ext cx="988645" cy="904517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7C08B081-6ED9-265B-B893-381D777F908C}"/>
                </a:ext>
              </a:extLst>
            </p:cNvPr>
            <p:cNvSpPr/>
            <p:nvPr/>
          </p:nvSpPr>
          <p:spPr>
            <a:xfrm>
              <a:off x="315471" y="2356094"/>
              <a:ext cx="795029" cy="769441"/>
            </a:xfrm>
            <a:prstGeom prst="ellipse">
              <a:avLst/>
            </a:prstGeom>
            <a:gradFill flip="none" rotWithShape="1">
              <a:gsLst>
                <a:gs pos="20000">
                  <a:srgbClr val="FDD47B"/>
                </a:gs>
                <a:gs pos="0">
                  <a:srgbClr val="FDF781"/>
                </a:gs>
                <a:gs pos="0">
                  <a:schemeClr val="accent2">
                    <a:lumMod val="0"/>
                    <a:lumOff val="100000"/>
                  </a:schemeClr>
                </a:gs>
                <a:gs pos="0">
                  <a:schemeClr val="accent2">
                    <a:lumMod val="0"/>
                    <a:lumOff val="100000"/>
                  </a:schemeClr>
                </a:gs>
                <a:gs pos="100000">
                  <a:srgbClr val="EA4457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1" name="Овал 20">
            <a:extLst>
              <a:ext uri="{FF2B5EF4-FFF2-40B4-BE49-F238E27FC236}">
                <a16:creationId xmlns:a16="http://schemas.microsoft.com/office/drawing/2014/main" id="{29208976-00CA-DF23-EEF7-D07AE81FB36A}"/>
              </a:ext>
            </a:extLst>
          </p:cNvPr>
          <p:cNvSpPr/>
          <p:nvPr/>
        </p:nvSpPr>
        <p:spPr>
          <a:xfrm>
            <a:off x="6366933" y="6592711"/>
            <a:ext cx="1489895" cy="1049804"/>
          </a:xfrm>
          <a:prstGeom prst="ellipse">
            <a:avLst/>
          </a:prstGeom>
          <a:gradFill>
            <a:gsLst>
              <a:gs pos="15000">
                <a:srgbClr val="22DDC5"/>
              </a:gs>
              <a:gs pos="0">
                <a:srgbClr val="FDF781"/>
              </a:gs>
              <a:gs pos="0">
                <a:schemeClr val="accent2">
                  <a:lumMod val="0"/>
                  <a:lumOff val="100000"/>
                </a:schemeClr>
              </a:gs>
              <a:gs pos="0">
                <a:schemeClr val="accent2">
                  <a:lumMod val="0"/>
                  <a:lumOff val="100000"/>
                </a:schemeClr>
              </a:gs>
              <a:gs pos="50000">
                <a:srgbClr val="1A9A8C"/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2C9C83-F8C2-DC71-5E5B-185F53537BF1}"/>
              </a:ext>
            </a:extLst>
          </p:cNvPr>
          <p:cNvSpPr txBox="1"/>
          <p:nvPr/>
        </p:nvSpPr>
        <p:spPr>
          <a:xfrm>
            <a:off x="4798920" y="1473418"/>
            <a:ext cx="2322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Bahnschrift Light" panose="020B0502040204020203" pitchFamily="34" charset="0"/>
              </a:rPr>
              <a:t>РОБОТ УБОРЩИК </a:t>
            </a:r>
            <a:endParaRPr lang="ru-RU" sz="20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82C9C83-F8C2-DC71-5E5B-185F53537BF1}"/>
              </a:ext>
            </a:extLst>
          </p:cNvPr>
          <p:cNvSpPr txBox="1"/>
          <p:nvPr/>
        </p:nvSpPr>
        <p:spPr>
          <a:xfrm>
            <a:off x="9490431" y="1473418"/>
            <a:ext cx="1957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Bahnschrift Light" panose="020B0502040204020203" pitchFamily="34" charset="0"/>
              </a:rPr>
              <a:t>ПРИЛОЖЕНИЕ</a:t>
            </a:r>
            <a:endParaRPr lang="ru-RU" sz="20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82C9C83-F8C2-DC71-5E5B-185F53537BF1}"/>
              </a:ext>
            </a:extLst>
          </p:cNvPr>
          <p:cNvSpPr txBox="1"/>
          <p:nvPr/>
        </p:nvSpPr>
        <p:spPr>
          <a:xfrm>
            <a:off x="707046" y="1476802"/>
            <a:ext cx="2092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Bahnschrift Light" panose="020B0502040204020203" pitchFamily="34" charset="0"/>
              </a:rPr>
              <a:t>ДОК-СТАНЦИЯ</a:t>
            </a:r>
            <a:endParaRPr lang="ru-RU" sz="20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2" name="Стрелка вправо 1"/>
          <p:cNvSpPr/>
          <p:nvPr/>
        </p:nvSpPr>
        <p:spPr>
          <a:xfrm rot="9879773">
            <a:off x="1329229" y="772710"/>
            <a:ext cx="2789735" cy="4049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 rot="5400000">
            <a:off x="5686760" y="1027132"/>
            <a:ext cx="619567" cy="4049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 rot="1078977">
            <a:off x="8067508" y="771645"/>
            <a:ext cx="2664316" cy="4049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42" r="19236" b="17361"/>
          <a:stretch/>
        </p:blipFill>
        <p:spPr>
          <a:xfrm>
            <a:off x="4663452" y="2012832"/>
            <a:ext cx="2620481" cy="262763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2190C13-624D-3809-6072-19E6F0A08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195" y="1704470"/>
            <a:ext cx="1626736" cy="31100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3" t="14708" r="15003"/>
          <a:stretch/>
        </p:blipFill>
        <p:spPr>
          <a:xfrm>
            <a:off x="199837" y="2034885"/>
            <a:ext cx="3172054" cy="2634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99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29208976-00CA-DF23-EEF7-D07AE81FB36A}"/>
              </a:ext>
            </a:extLst>
          </p:cNvPr>
          <p:cNvSpPr/>
          <p:nvPr/>
        </p:nvSpPr>
        <p:spPr>
          <a:xfrm>
            <a:off x="6366933" y="6592711"/>
            <a:ext cx="1489895" cy="1049804"/>
          </a:xfrm>
          <a:prstGeom prst="ellipse">
            <a:avLst/>
          </a:prstGeom>
          <a:gradFill>
            <a:gsLst>
              <a:gs pos="15000">
                <a:srgbClr val="22DDC5"/>
              </a:gs>
              <a:gs pos="0">
                <a:srgbClr val="FDF781"/>
              </a:gs>
              <a:gs pos="0">
                <a:schemeClr val="accent2">
                  <a:lumMod val="0"/>
                  <a:lumOff val="100000"/>
                </a:schemeClr>
              </a:gs>
              <a:gs pos="0">
                <a:schemeClr val="accent2">
                  <a:lumMod val="0"/>
                  <a:lumOff val="100000"/>
                </a:schemeClr>
              </a:gs>
              <a:gs pos="50000">
                <a:srgbClr val="1A9A8C"/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" t="22447" r="4053" b="11055"/>
          <a:stretch/>
        </p:blipFill>
        <p:spPr>
          <a:xfrm>
            <a:off x="0" y="0"/>
            <a:ext cx="7335646" cy="42131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0" r="23175"/>
          <a:stretch/>
        </p:blipFill>
        <p:spPr>
          <a:xfrm>
            <a:off x="7118430" y="1427550"/>
            <a:ext cx="4926015" cy="49772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30" y="4112990"/>
            <a:ext cx="2880607" cy="2579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957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EBC085E8-28D2-80F1-4A57-3C280375E820}"/>
              </a:ext>
            </a:extLst>
          </p:cNvPr>
          <p:cNvSpPr txBox="1"/>
          <p:nvPr/>
        </p:nvSpPr>
        <p:spPr>
          <a:xfrm>
            <a:off x="4082719" y="230941"/>
            <a:ext cx="42326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Bahnschrift SemiBold" panose="020B0502040204020203" pitchFamily="34" charset="0"/>
                <a:cs typeface="Times New Roman" panose="02020603050405020304" pitchFamily="18" charset="0"/>
              </a:rPr>
              <a:t>Наше </a:t>
            </a:r>
            <a:r>
              <a:rPr lang="ru-RU" sz="4000" dirty="0">
                <a:solidFill>
                  <a:srgbClr val="1F9B8D"/>
                </a:solidFill>
                <a:latin typeface="Bahnschrift SemiBold" panose="020B0502040204020203" pitchFamily="34" charset="0"/>
                <a:cs typeface="Times New Roman" panose="02020603050405020304" pitchFamily="18" charset="0"/>
              </a:rPr>
              <a:t>РЕШЕНИЕ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B0ECE2E1-1642-CA35-333E-20DA4A07E140}"/>
              </a:ext>
            </a:extLst>
          </p:cNvPr>
          <p:cNvGrpSpPr/>
          <p:nvPr/>
        </p:nvGrpSpPr>
        <p:grpSpPr>
          <a:xfrm rot="20478430">
            <a:off x="10640772" y="5430390"/>
            <a:ext cx="914401" cy="872467"/>
            <a:chOff x="11076972" y="3808071"/>
            <a:chExt cx="914401" cy="872467"/>
          </a:xfrm>
        </p:grpSpPr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980C784F-E687-F4E6-166E-B009281C5F76}"/>
                </a:ext>
              </a:extLst>
            </p:cNvPr>
            <p:cNvSpPr/>
            <p:nvPr/>
          </p:nvSpPr>
          <p:spPr>
            <a:xfrm>
              <a:off x="11076972" y="3808071"/>
              <a:ext cx="506069" cy="47646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3CBFEB9A-240F-C7AE-15F2-DC13AA4EEA9D}"/>
                </a:ext>
              </a:extLst>
            </p:cNvPr>
            <p:cNvSpPr/>
            <p:nvPr/>
          </p:nvSpPr>
          <p:spPr>
            <a:xfrm>
              <a:off x="11174709" y="3888529"/>
              <a:ext cx="816664" cy="792009"/>
            </a:xfrm>
            <a:prstGeom prst="ellipse">
              <a:avLst/>
            </a:prstGeom>
            <a:gradFill>
              <a:gsLst>
                <a:gs pos="15000">
                  <a:srgbClr val="FD7382"/>
                </a:gs>
                <a:gs pos="0">
                  <a:srgbClr val="FDF781"/>
                </a:gs>
                <a:gs pos="0">
                  <a:schemeClr val="accent2">
                    <a:lumMod val="0"/>
                    <a:lumOff val="100000"/>
                  </a:schemeClr>
                </a:gs>
                <a:gs pos="0">
                  <a:schemeClr val="accent2">
                    <a:lumMod val="0"/>
                    <a:lumOff val="100000"/>
                  </a:schemeClr>
                </a:gs>
                <a:gs pos="71000">
                  <a:srgbClr val="EA4457"/>
                </a:gs>
              </a:gsLst>
              <a:path path="circle">
                <a:fillToRect l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63BBF8BF-60CB-B249-3563-5D70BD655104}"/>
              </a:ext>
            </a:extLst>
          </p:cNvPr>
          <p:cNvGrpSpPr/>
          <p:nvPr/>
        </p:nvGrpSpPr>
        <p:grpSpPr>
          <a:xfrm>
            <a:off x="183478" y="15308"/>
            <a:ext cx="1132329" cy="1052884"/>
            <a:chOff x="315471" y="2072651"/>
            <a:chExt cx="1132329" cy="1052884"/>
          </a:xfrm>
        </p:grpSpPr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8D915535-FB0F-8A85-1A9C-8CC8E7DC237F}"/>
                </a:ext>
              </a:extLst>
            </p:cNvPr>
            <p:cNvSpPr/>
            <p:nvPr/>
          </p:nvSpPr>
          <p:spPr>
            <a:xfrm>
              <a:off x="459155" y="2072651"/>
              <a:ext cx="988645" cy="904517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7C08B081-6ED9-265B-B893-381D777F908C}"/>
                </a:ext>
              </a:extLst>
            </p:cNvPr>
            <p:cNvSpPr/>
            <p:nvPr/>
          </p:nvSpPr>
          <p:spPr>
            <a:xfrm>
              <a:off x="315471" y="2356094"/>
              <a:ext cx="795029" cy="769441"/>
            </a:xfrm>
            <a:prstGeom prst="ellipse">
              <a:avLst/>
            </a:prstGeom>
            <a:gradFill flip="none" rotWithShape="1">
              <a:gsLst>
                <a:gs pos="20000">
                  <a:srgbClr val="FDD47B"/>
                </a:gs>
                <a:gs pos="0">
                  <a:srgbClr val="FDF781"/>
                </a:gs>
                <a:gs pos="0">
                  <a:schemeClr val="accent2">
                    <a:lumMod val="0"/>
                    <a:lumOff val="100000"/>
                  </a:schemeClr>
                </a:gs>
                <a:gs pos="0">
                  <a:schemeClr val="accent2">
                    <a:lumMod val="0"/>
                    <a:lumOff val="100000"/>
                  </a:schemeClr>
                </a:gs>
                <a:gs pos="100000">
                  <a:srgbClr val="EA4457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59" name="Овал 58">
            <a:extLst>
              <a:ext uri="{FF2B5EF4-FFF2-40B4-BE49-F238E27FC236}">
                <a16:creationId xmlns:a16="http://schemas.microsoft.com/office/drawing/2014/main" id="{56D99F6A-CF9D-8173-6EC3-60043596C852}"/>
              </a:ext>
            </a:extLst>
          </p:cNvPr>
          <p:cNvSpPr/>
          <p:nvPr/>
        </p:nvSpPr>
        <p:spPr>
          <a:xfrm>
            <a:off x="2575908" y="2794595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155" y="1068192"/>
            <a:ext cx="7775675" cy="518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90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116;p19">
            <a:extLst>
              <a:ext uri="{FF2B5EF4-FFF2-40B4-BE49-F238E27FC236}">
                <a16:creationId xmlns:a16="http://schemas.microsoft.com/office/drawing/2014/main" id="{7E3AA16B-2030-A4DE-FB68-EEB331CE7C11}"/>
              </a:ext>
            </a:extLst>
          </p:cNvPr>
          <p:cNvPicPr preferRelativeResize="0"/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89368" y="662331"/>
            <a:ext cx="2613263" cy="2550299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9" name="Google Shape;83;p15">
            <a:extLst>
              <a:ext uri="{FF2B5EF4-FFF2-40B4-BE49-F238E27FC236}">
                <a16:creationId xmlns:a16="http://schemas.microsoft.com/office/drawing/2014/main" id="{B8A19EFB-63A2-EEFD-F11C-6EB75D1CBD36}"/>
              </a:ext>
            </a:extLst>
          </p:cNvPr>
          <p:cNvPicPr preferRelativeResize="0"/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77665" y="3722758"/>
            <a:ext cx="2645751" cy="2492033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id="{07AF4B9C-E02D-DCE6-01C4-4EB2DF97B443}"/>
              </a:ext>
            </a:extLst>
          </p:cNvPr>
          <p:cNvSpPr/>
          <p:nvPr/>
        </p:nvSpPr>
        <p:spPr>
          <a:xfrm>
            <a:off x="10246890" y="-454384"/>
            <a:ext cx="997094" cy="945772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9BF9E6D0-330B-9EE1-4D7F-C408929BE0E0}"/>
              </a:ext>
            </a:extLst>
          </p:cNvPr>
          <p:cNvSpPr/>
          <p:nvPr/>
        </p:nvSpPr>
        <p:spPr>
          <a:xfrm>
            <a:off x="10246890" y="-472886"/>
            <a:ext cx="997094" cy="945771"/>
          </a:xfrm>
          <a:prstGeom prst="ellipse">
            <a:avLst/>
          </a:prstGeom>
          <a:gradFill>
            <a:gsLst>
              <a:gs pos="15000">
                <a:srgbClr val="22DDC5"/>
              </a:gs>
              <a:gs pos="0">
                <a:srgbClr val="FDF781"/>
              </a:gs>
              <a:gs pos="0">
                <a:schemeClr val="accent2">
                  <a:lumMod val="0"/>
                  <a:lumOff val="100000"/>
                </a:schemeClr>
              </a:gs>
              <a:gs pos="0">
                <a:schemeClr val="accent2">
                  <a:lumMod val="0"/>
                  <a:lumOff val="100000"/>
                </a:schemeClr>
              </a:gs>
              <a:gs pos="50000">
                <a:srgbClr val="1A9A8C"/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A13BDB9E-328D-9BED-6656-163E7A8DC17A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Часть круга 14">
            <a:extLst>
              <a:ext uri="{FF2B5EF4-FFF2-40B4-BE49-F238E27FC236}">
                <a16:creationId xmlns:a16="http://schemas.microsoft.com/office/drawing/2014/main" id="{E0EBE022-F5AF-22FC-05DA-860D25734849}"/>
              </a:ext>
            </a:extLst>
          </p:cNvPr>
          <p:cNvSpPr/>
          <p:nvPr/>
        </p:nvSpPr>
        <p:spPr>
          <a:xfrm>
            <a:off x="4789368" y="658675"/>
            <a:ext cx="2658030" cy="2553955"/>
          </a:xfrm>
          <a:prstGeom prst="pie">
            <a:avLst>
              <a:gd name="adj1" fmla="val 5373379"/>
              <a:gd name="adj2" fmla="val 16200000"/>
            </a:avLst>
          </a:prstGeom>
          <a:solidFill>
            <a:srgbClr val="1F9B8D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8A55051-A750-B92A-36AE-843E679E694F}"/>
              </a:ext>
            </a:extLst>
          </p:cNvPr>
          <p:cNvSpPr/>
          <p:nvPr/>
        </p:nvSpPr>
        <p:spPr>
          <a:xfrm>
            <a:off x="-1356359" y="-2740413"/>
            <a:ext cx="2767627" cy="1907540"/>
          </a:xfrm>
          <a:prstGeom prst="rect">
            <a:avLst/>
          </a:prstGeom>
          <a:solidFill>
            <a:srgbClr val="1F9B8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C24434CF-582B-8ABB-5408-B5BC57ABCCBB}"/>
              </a:ext>
            </a:extLst>
          </p:cNvPr>
          <p:cNvSpPr/>
          <p:nvPr/>
        </p:nvSpPr>
        <p:spPr>
          <a:xfrm>
            <a:off x="4766985" y="636216"/>
            <a:ext cx="2658030" cy="2553955"/>
          </a:xfrm>
          <a:prstGeom prst="ellipse">
            <a:avLst/>
          </a:prstGeom>
          <a:noFill/>
          <a:ln w="825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Часть круга 17">
            <a:extLst>
              <a:ext uri="{FF2B5EF4-FFF2-40B4-BE49-F238E27FC236}">
                <a16:creationId xmlns:a16="http://schemas.microsoft.com/office/drawing/2014/main" id="{1DC85F4E-2749-33FF-F00B-F3763BE5885C}"/>
              </a:ext>
            </a:extLst>
          </p:cNvPr>
          <p:cNvSpPr/>
          <p:nvPr/>
        </p:nvSpPr>
        <p:spPr>
          <a:xfrm rot="10800000">
            <a:off x="4777666" y="3667828"/>
            <a:ext cx="2658030" cy="2553955"/>
          </a:xfrm>
          <a:prstGeom prst="pie">
            <a:avLst>
              <a:gd name="adj1" fmla="val 5373379"/>
              <a:gd name="adj2" fmla="val 16200000"/>
            </a:avLst>
          </a:prstGeom>
          <a:solidFill>
            <a:srgbClr val="C43C48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E82E6FDB-6BC4-1961-684C-8AE6567DDE38}"/>
              </a:ext>
            </a:extLst>
          </p:cNvPr>
          <p:cNvSpPr/>
          <p:nvPr/>
        </p:nvSpPr>
        <p:spPr>
          <a:xfrm>
            <a:off x="4766985" y="3667829"/>
            <a:ext cx="2658030" cy="2553955"/>
          </a:xfrm>
          <a:prstGeom prst="ellipse">
            <a:avLst/>
          </a:prstGeom>
          <a:noFill/>
          <a:ln w="825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2BE7A7D-74F8-D58F-0B46-8D3B0F42046D}"/>
              </a:ext>
            </a:extLst>
          </p:cNvPr>
          <p:cNvSpPr txBox="1"/>
          <p:nvPr/>
        </p:nvSpPr>
        <p:spPr>
          <a:xfrm flipH="1">
            <a:off x="2065503" y="359356"/>
            <a:ext cx="3555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Ч</a:t>
            </a:r>
            <a:r>
              <a:rPr lang="ru-RU" sz="4000" dirty="0" smtClean="0">
                <a:solidFill>
                  <a:schemeClr val="bg1"/>
                </a:solidFill>
                <a:latin typeface="Bahnschrift SemiBold" panose="020B0502040204020203" pitchFamily="34" charset="0"/>
              </a:rPr>
              <a:t>еловек</a:t>
            </a:r>
            <a:endParaRPr lang="ru-RU" sz="4000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B0C1677-0B88-3152-2782-2EB3FC35F632}"/>
              </a:ext>
            </a:extLst>
          </p:cNvPr>
          <p:cNvSpPr txBox="1"/>
          <p:nvPr/>
        </p:nvSpPr>
        <p:spPr>
          <a:xfrm flipH="1">
            <a:off x="1761150" y="1063453"/>
            <a:ext cx="42976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4400">
                <a:solidFill>
                  <a:schemeClr val="bg1"/>
                </a:solidFill>
                <a:latin typeface="Bahnschrift SemiBold" panose="020B0502040204020203" pitchFamily="34" charset="0"/>
              </a:defRPr>
            </a:lvl1pPr>
          </a:lstStyle>
          <a:p>
            <a:r>
              <a:rPr lang="en-US" sz="4000" dirty="0"/>
              <a:t>VS</a:t>
            </a:r>
            <a:r>
              <a:rPr lang="ru-RU" sz="4000" dirty="0">
                <a:solidFill>
                  <a:srgbClr val="1F9B8D"/>
                </a:solidFill>
              </a:rPr>
              <a:t> </a:t>
            </a:r>
            <a:r>
              <a:rPr lang="en-US" sz="4000" dirty="0" err="1">
                <a:solidFill>
                  <a:srgbClr val="1F9B8D"/>
                </a:solidFill>
              </a:rPr>
              <a:t>RoboUp</a:t>
            </a:r>
            <a:endParaRPr lang="ru-RU" sz="4000" dirty="0">
              <a:solidFill>
                <a:srgbClr val="1F9B8D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D321773-AFEA-C2D8-3B33-0F69A843C5E7}"/>
              </a:ext>
            </a:extLst>
          </p:cNvPr>
          <p:cNvSpPr txBox="1"/>
          <p:nvPr/>
        </p:nvSpPr>
        <p:spPr>
          <a:xfrm>
            <a:off x="1747034" y="2752800"/>
            <a:ext cx="1431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EFA77B"/>
                </a:solidFill>
                <a:latin typeface="Bahnschrift SemiBold" panose="020B0502040204020203" pitchFamily="34" charset="0"/>
              </a:rPr>
              <a:t>Человек</a:t>
            </a:r>
            <a:r>
              <a:rPr lang="en-US" sz="2000" dirty="0">
                <a:solidFill>
                  <a:srgbClr val="EFA77B"/>
                </a:solidFill>
                <a:latin typeface="Bahnschrift SemiBold" panose="020B0502040204020203" pitchFamily="34" charset="0"/>
              </a:rPr>
              <a:t>:</a:t>
            </a:r>
            <a:endParaRPr lang="ru-RU" sz="2000" dirty="0">
              <a:solidFill>
                <a:srgbClr val="EFA77B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314C370F-478E-5183-1706-B7B0D062B90B}"/>
              </a:ext>
            </a:extLst>
          </p:cNvPr>
          <p:cNvSpPr/>
          <p:nvPr/>
        </p:nvSpPr>
        <p:spPr>
          <a:xfrm>
            <a:off x="1411268" y="-2548643"/>
            <a:ext cx="1947503" cy="953770"/>
          </a:xfrm>
          <a:prstGeom prst="rect">
            <a:avLst/>
          </a:prstGeom>
          <a:solidFill>
            <a:srgbClr val="EFA7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757E89A-35C0-2128-AFE9-945472CD6AFC}"/>
              </a:ext>
            </a:extLst>
          </p:cNvPr>
          <p:cNvSpPr txBox="1"/>
          <p:nvPr/>
        </p:nvSpPr>
        <p:spPr>
          <a:xfrm>
            <a:off x="579297" y="3127252"/>
            <a:ext cx="4113346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Один сотрудник обойдётся компании в </a:t>
            </a:r>
            <a:r>
              <a:rPr lang="ru-RU" sz="2000" b="1" dirty="0">
                <a:solidFill>
                  <a:srgbClr val="1A9A8C"/>
                </a:solidFill>
                <a:latin typeface="Bahnschrift Light" panose="020B0502040204020203" pitchFamily="34" charset="0"/>
              </a:rPr>
              <a:t>760 000 </a:t>
            </a:r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рублей в </a:t>
            </a:r>
            <a:r>
              <a:rPr lang="ru-RU" dirty="0" smtClean="0">
                <a:solidFill>
                  <a:schemeClr val="bg1"/>
                </a:solidFill>
                <a:latin typeface="Bahnschrift Light" panose="020B0502040204020203" pitchFamily="34" charset="0"/>
              </a:rPr>
              <a:t>год</a:t>
            </a:r>
            <a:endParaRPr lang="ru-RU" dirty="0">
              <a:solidFill>
                <a:schemeClr val="bg1"/>
              </a:solidFill>
              <a:latin typeface="Bahnschrift Light" panose="020B0502040204020203" pitchFamily="34" charset="0"/>
            </a:endParaRP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График работы </a:t>
            </a:r>
            <a:r>
              <a:rPr lang="ru-RU" b="1" dirty="0">
                <a:solidFill>
                  <a:srgbClr val="1A9A8C"/>
                </a:solidFill>
                <a:latin typeface="Bahnschrift Light" panose="020B0502040204020203" pitchFamily="34" charset="0"/>
              </a:rPr>
              <a:t>ограничен трудовым</a:t>
            </a:r>
            <a:r>
              <a:rPr lang="ru-RU" b="1" dirty="0">
                <a:solidFill>
                  <a:schemeClr val="bg1"/>
                </a:solidFill>
                <a:latin typeface="Bahnschrift Light" panose="020B0502040204020203" pitchFamily="34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законодательством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 </a:t>
            </a:r>
            <a:r>
              <a:rPr lang="ru-RU" b="1" dirty="0">
                <a:solidFill>
                  <a:srgbClr val="1A9A8C"/>
                </a:solidFill>
                <a:latin typeface="Bahnschrift Light" panose="020B0502040204020203" pitchFamily="34" charset="0"/>
              </a:rPr>
              <a:t>800 кв. </a:t>
            </a:r>
            <a:r>
              <a:rPr lang="ru-RU" b="1" dirty="0" smtClean="0">
                <a:solidFill>
                  <a:srgbClr val="1A9A8C"/>
                </a:solidFill>
                <a:latin typeface="Bahnschrift Light" panose="020B0502040204020203" pitchFamily="34" charset="0"/>
              </a:rPr>
              <a:t>м </a:t>
            </a:r>
            <a:r>
              <a:rPr lang="ru-RU" dirty="0" smtClean="0">
                <a:solidFill>
                  <a:schemeClr val="bg1"/>
                </a:solidFill>
                <a:latin typeface="Bahnschrift Light" panose="020B0502040204020203" pitchFamily="34" charset="0"/>
              </a:rPr>
              <a:t>убранных </a:t>
            </a:r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поверхностей метров за смену </a:t>
            </a:r>
          </a:p>
          <a:p>
            <a:pPr marL="342900" indent="-342900">
              <a:buAutoNum type="arabicPeriod"/>
            </a:pPr>
            <a:endParaRPr lang="ru-RU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3D25071-B2E1-41CD-B693-01AC16B181F2}"/>
              </a:ext>
            </a:extLst>
          </p:cNvPr>
          <p:cNvSpPr txBox="1"/>
          <p:nvPr/>
        </p:nvSpPr>
        <p:spPr>
          <a:xfrm>
            <a:off x="8675069" y="2665587"/>
            <a:ext cx="14514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EFA77B"/>
                </a:solidFill>
                <a:latin typeface="Bahnschrift SemiBold" panose="020B0502040204020203" pitchFamily="34" charset="0"/>
              </a:rPr>
              <a:t>RoboUp</a:t>
            </a:r>
            <a:endParaRPr lang="ru-RU" sz="2400" dirty="0">
              <a:solidFill>
                <a:srgbClr val="EFA77B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448172E-F193-A92E-2AF1-03F46A9D820F}"/>
              </a:ext>
            </a:extLst>
          </p:cNvPr>
          <p:cNvSpPr txBox="1"/>
          <p:nvPr/>
        </p:nvSpPr>
        <p:spPr>
          <a:xfrm>
            <a:off x="7877440" y="3190171"/>
            <a:ext cx="4038740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Цена оборудования составит всего </a:t>
            </a:r>
            <a:r>
              <a:rPr lang="ru-RU" sz="2000" b="1" dirty="0">
                <a:solidFill>
                  <a:srgbClr val="1A9A8C"/>
                </a:solidFill>
                <a:latin typeface="Bahnschrift Light" panose="020B0502040204020203" pitchFamily="34" charset="0"/>
              </a:rPr>
              <a:t>190</a:t>
            </a:r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 тысяч рублей 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Убирает 365 дней в году – </a:t>
            </a:r>
            <a:r>
              <a:rPr lang="ru-RU" dirty="0">
                <a:solidFill>
                  <a:srgbClr val="1A9A8C"/>
                </a:solidFill>
                <a:latin typeface="Bahnschrift Light" panose="020B0502040204020203" pitchFamily="34" charset="0"/>
              </a:rPr>
              <a:t>без праздников и выходных</a:t>
            </a:r>
          </a:p>
          <a:p>
            <a:pPr marL="342900" indent="-342900">
              <a:buAutoNum type="arabicPeriod"/>
            </a:pPr>
            <a:r>
              <a:rPr lang="ru-RU" sz="1800" dirty="0">
                <a:solidFill>
                  <a:schemeClr val="bg1"/>
                </a:solidFill>
                <a:latin typeface="Bahnschrift Light" panose="020B0502040204020203" pitchFamily="34" charset="0"/>
              </a:rPr>
              <a:t> </a:t>
            </a:r>
            <a:r>
              <a:rPr lang="ru-RU" sz="1800" b="1" dirty="0" smtClean="0">
                <a:solidFill>
                  <a:srgbClr val="1A9A8C"/>
                </a:solidFill>
                <a:latin typeface="Bahnschrift Light" panose="020B0502040204020203" pitchFamily="34" charset="0"/>
              </a:rPr>
              <a:t>1100 кв. м </a:t>
            </a:r>
            <a:r>
              <a:rPr lang="ru-RU" sz="1800" dirty="0" smtClean="0">
                <a:solidFill>
                  <a:schemeClr val="bg1"/>
                </a:solidFill>
                <a:latin typeface="Bahnschrift Light" panose="020B0502040204020203" pitchFamily="34" charset="0"/>
              </a:rPr>
              <a:t>убранных поверхностей без подзарядки</a:t>
            </a:r>
          </a:p>
          <a:p>
            <a:r>
              <a:rPr lang="ru-RU" dirty="0" smtClean="0">
                <a:solidFill>
                  <a:schemeClr val="bg1"/>
                </a:solidFill>
                <a:latin typeface="Bahnschrift Light" panose="020B0502040204020203" pitchFamily="34" charset="0"/>
              </a:rPr>
              <a:t>(30 </a:t>
            </a:r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этажей </a:t>
            </a:r>
            <a:r>
              <a:rPr lang="ru-RU" dirty="0" smtClean="0">
                <a:solidFill>
                  <a:schemeClr val="bg1"/>
                </a:solidFill>
                <a:latin typeface="Bahnschrift Light" panose="020B0502040204020203" pitchFamily="34" charset="0"/>
              </a:rPr>
              <a:t>= половина </a:t>
            </a:r>
            <a:r>
              <a:rPr lang="ru-RU" dirty="0" smtClean="0">
                <a:solidFill>
                  <a:srgbClr val="1A9A8C"/>
                </a:solidFill>
                <a:latin typeface="Bahnschrift Light" panose="020B0502040204020203" pitchFamily="34" charset="0"/>
              </a:rPr>
              <a:t>Башни «Федерация»</a:t>
            </a:r>
            <a:r>
              <a:rPr lang="ru-RU" dirty="0" smtClean="0">
                <a:solidFill>
                  <a:schemeClr val="bg1"/>
                </a:solidFill>
                <a:latin typeface="Bahnschrift Light" panose="020B0502040204020203" pitchFamily="34" charset="0"/>
              </a:rPr>
              <a:t>)</a:t>
            </a:r>
            <a:r>
              <a:rPr lang="ru-RU" sz="1800" dirty="0" smtClean="0">
                <a:solidFill>
                  <a:schemeClr val="bg1"/>
                </a:solidFill>
                <a:latin typeface="Bahnschrift Light" panose="020B0502040204020203" pitchFamily="34" charset="0"/>
              </a:rPr>
              <a:t>  </a:t>
            </a:r>
            <a:endParaRPr lang="ru-RU" sz="18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37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олилиния: фигура 35">
            <a:extLst>
              <a:ext uri="{FF2B5EF4-FFF2-40B4-BE49-F238E27FC236}">
                <a16:creationId xmlns:a16="http://schemas.microsoft.com/office/drawing/2014/main" id="{EAF28F7B-5980-7BB0-88A0-F123A2DFE376}"/>
              </a:ext>
            </a:extLst>
          </p:cNvPr>
          <p:cNvSpPr/>
          <p:nvPr/>
        </p:nvSpPr>
        <p:spPr>
          <a:xfrm>
            <a:off x="1297171" y="4710622"/>
            <a:ext cx="1510007" cy="1527620"/>
          </a:xfrm>
          <a:custGeom>
            <a:avLst/>
            <a:gdLst>
              <a:gd name="connsiteX0" fmla="*/ 476316 w 1242829"/>
              <a:gd name="connsiteY0" fmla="*/ 0 h 1345869"/>
              <a:gd name="connsiteX1" fmla="*/ 1242829 w 1242829"/>
              <a:gd name="connsiteY1" fmla="*/ 763810 h 1345869"/>
              <a:gd name="connsiteX2" fmla="*/ 1018322 w 1242829"/>
              <a:gd name="connsiteY2" fmla="*/ 1303906 h 1345869"/>
              <a:gd name="connsiteX3" fmla="*/ 967282 w 1242829"/>
              <a:gd name="connsiteY3" fmla="*/ 1345869 h 1345869"/>
              <a:gd name="connsiteX4" fmla="*/ 0 w 1242829"/>
              <a:gd name="connsiteY4" fmla="*/ 1345869 h 1345869"/>
              <a:gd name="connsiteX5" fmla="*/ 0 w 1242829"/>
              <a:gd name="connsiteY5" fmla="*/ 169707 h 1345869"/>
              <a:gd name="connsiteX6" fmla="*/ 47752 w 1242829"/>
              <a:gd name="connsiteY6" fmla="*/ 130447 h 1345869"/>
              <a:gd name="connsiteX7" fmla="*/ 476316 w 1242829"/>
              <a:gd name="connsiteY7" fmla="*/ 0 h 1345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42829" h="1345869">
                <a:moveTo>
                  <a:pt x="476316" y="0"/>
                </a:moveTo>
                <a:cubicBezTo>
                  <a:pt x="899649" y="0"/>
                  <a:pt x="1242829" y="341969"/>
                  <a:pt x="1242829" y="763810"/>
                </a:cubicBezTo>
                <a:cubicBezTo>
                  <a:pt x="1242829" y="974731"/>
                  <a:pt x="1157034" y="1165683"/>
                  <a:pt x="1018322" y="1303906"/>
                </a:cubicBezTo>
                <a:lnTo>
                  <a:pt x="967282" y="1345869"/>
                </a:lnTo>
                <a:lnTo>
                  <a:pt x="0" y="1345869"/>
                </a:lnTo>
                <a:lnTo>
                  <a:pt x="0" y="169707"/>
                </a:lnTo>
                <a:lnTo>
                  <a:pt x="47752" y="130447"/>
                </a:lnTo>
                <a:cubicBezTo>
                  <a:pt x="170088" y="48090"/>
                  <a:pt x="317566" y="0"/>
                  <a:pt x="476316" y="0"/>
                </a:cubicBezTo>
                <a:close/>
              </a:path>
            </a:pathLst>
          </a:custGeom>
          <a:gradFill>
            <a:gsLst>
              <a:gs pos="15000">
                <a:srgbClr val="22DDC5"/>
              </a:gs>
              <a:gs pos="0">
                <a:srgbClr val="FDF781"/>
              </a:gs>
              <a:gs pos="0">
                <a:schemeClr val="accent2">
                  <a:lumMod val="0"/>
                  <a:lumOff val="100000"/>
                </a:schemeClr>
              </a:gs>
              <a:gs pos="0">
                <a:schemeClr val="accent2">
                  <a:lumMod val="0"/>
                  <a:lumOff val="100000"/>
                </a:schemeClr>
              </a:gs>
              <a:gs pos="50000">
                <a:srgbClr val="1A9A8C"/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83AB41F-93CB-70DA-88D9-03DBE087A6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7" r="1033" b="42308"/>
          <a:stretch>
            <a:fillRect/>
          </a:stretch>
        </p:blipFill>
        <p:spPr>
          <a:xfrm>
            <a:off x="1432560" y="4572000"/>
            <a:ext cx="2367280" cy="1656080"/>
          </a:xfrm>
          <a:custGeom>
            <a:avLst/>
            <a:gdLst>
              <a:gd name="connsiteX0" fmla="*/ 1625600 w 2367280"/>
              <a:gd name="connsiteY0" fmla="*/ 0 h 1656080"/>
              <a:gd name="connsiteX1" fmla="*/ 2258357 w 2367280"/>
              <a:gd name="connsiteY1" fmla="*/ 121361 h 1656080"/>
              <a:gd name="connsiteX2" fmla="*/ 2367280 w 2367280"/>
              <a:gd name="connsiteY2" fmla="*/ 171208 h 1656080"/>
              <a:gd name="connsiteX3" fmla="*/ 2367280 w 2367280"/>
              <a:gd name="connsiteY3" fmla="*/ 1656080 h 1656080"/>
              <a:gd name="connsiteX4" fmla="*/ 5941 w 2367280"/>
              <a:gd name="connsiteY4" fmla="*/ 1656080 h 1656080"/>
              <a:gd name="connsiteX5" fmla="*/ 0 w 2367280"/>
              <a:gd name="connsiteY5" fmla="*/ 1544320 h 1656080"/>
              <a:gd name="connsiteX6" fmla="*/ 1625600 w 2367280"/>
              <a:gd name="connsiteY6" fmla="*/ 0 h 16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67280" h="1656080">
                <a:moveTo>
                  <a:pt x="1625600" y="0"/>
                </a:moveTo>
                <a:cubicBezTo>
                  <a:pt x="1850049" y="0"/>
                  <a:pt x="2063873" y="43214"/>
                  <a:pt x="2258357" y="121361"/>
                </a:cubicBezTo>
                <a:lnTo>
                  <a:pt x="2367280" y="171208"/>
                </a:lnTo>
                <a:lnTo>
                  <a:pt x="2367280" y="1656080"/>
                </a:lnTo>
                <a:lnTo>
                  <a:pt x="5941" y="1656080"/>
                </a:lnTo>
                <a:lnTo>
                  <a:pt x="0" y="1544320"/>
                </a:lnTo>
                <a:cubicBezTo>
                  <a:pt x="0" y="691416"/>
                  <a:pt x="727806" y="0"/>
                  <a:pt x="1625600" y="0"/>
                </a:cubicBezTo>
                <a:close/>
              </a:path>
            </a:pathLst>
          </a:custGeom>
        </p:spPr>
      </p:pic>
      <p:sp>
        <p:nvSpPr>
          <p:cNvPr id="37" name="Полилиния: фигура 36">
            <a:extLst>
              <a:ext uri="{FF2B5EF4-FFF2-40B4-BE49-F238E27FC236}">
                <a16:creationId xmlns:a16="http://schemas.microsoft.com/office/drawing/2014/main" id="{06D0FB1B-3AC7-51DF-58EB-FBF074EEA04E}"/>
              </a:ext>
            </a:extLst>
          </p:cNvPr>
          <p:cNvSpPr/>
          <p:nvPr/>
        </p:nvSpPr>
        <p:spPr>
          <a:xfrm>
            <a:off x="4763385" y="4700460"/>
            <a:ext cx="1510007" cy="1527620"/>
          </a:xfrm>
          <a:custGeom>
            <a:avLst/>
            <a:gdLst>
              <a:gd name="connsiteX0" fmla="*/ 476316 w 1242829"/>
              <a:gd name="connsiteY0" fmla="*/ 0 h 1345869"/>
              <a:gd name="connsiteX1" fmla="*/ 1242829 w 1242829"/>
              <a:gd name="connsiteY1" fmla="*/ 763810 h 1345869"/>
              <a:gd name="connsiteX2" fmla="*/ 1018322 w 1242829"/>
              <a:gd name="connsiteY2" fmla="*/ 1303906 h 1345869"/>
              <a:gd name="connsiteX3" fmla="*/ 967282 w 1242829"/>
              <a:gd name="connsiteY3" fmla="*/ 1345869 h 1345869"/>
              <a:gd name="connsiteX4" fmla="*/ 0 w 1242829"/>
              <a:gd name="connsiteY4" fmla="*/ 1345869 h 1345869"/>
              <a:gd name="connsiteX5" fmla="*/ 0 w 1242829"/>
              <a:gd name="connsiteY5" fmla="*/ 169707 h 1345869"/>
              <a:gd name="connsiteX6" fmla="*/ 47752 w 1242829"/>
              <a:gd name="connsiteY6" fmla="*/ 130447 h 1345869"/>
              <a:gd name="connsiteX7" fmla="*/ 476316 w 1242829"/>
              <a:gd name="connsiteY7" fmla="*/ 0 h 1345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42829" h="1345869">
                <a:moveTo>
                  <a:pt x="476316" y="0"/>
                </a:moveTo>
                <a:cubicBezTo>
                  <a:pt x="899649" y="0"/>
                  <a:pt x="1242829" y="341969"/>
                  <a:pt x="1242829" y="763810"/>
                </a:cubicBezTo>
                <a:cubicBezTo>
                  <a:pt x="1242829" y="974731"/>
                  <a:pt x="1157034" y="1165683"/>
                  <a:pt x="1018322" y="1303906"/>
                </a:cubicBezTo>
                <a:lnTo>
                  <a:pt x="967282" y="1345869"/>
                </a:lnTo>
                <a:lnTo>
                  <a:pt x="0" y="1345869"/>
                </a:lnTo>
                <a:lnTo>
                  <a:pt x="0" y="169707"/>
                </a:lnTo>
                <a:lnTo>
                  <a:pt x="47752" y="130447"/>
                </a:lnTo>
                <a:cubicBezTo>
                  <a:pt x="170088" y="48090"/>
                  <a:pt x="317566" y="0"/>
                  <a:pt x="476316" y="0"/>
                </a:cubicBezTo>
                <a:close/>
              </a:path>
            </a:pathLst>
          </a:custGeom>
          <a:gradFill>
            <a:gsLst>
              <a:gs pos="15000">
                <a:srgbClr val="FC6F7F"/>
              </a:gs>
              <a:gs pos="0">
                <a:srgbClr val="FDF781"/>
              </a:gs>
              <a:gs pos="0">
                <a:schemeClr val="accent2">
                  <a:lumMod val="0"/>
                  <a:lumOff val="100000"/>
                </a:schemeClr>
              </a:gs>
              <a:gs pos="0">
                <a:schemeClr val="accent2">
                  <a:lumMod val="0"/>
                  <a:lumOff val="100000"/>
                </a:schemeClr>
              </a:gs>
              <a:gs pos="50000">
                <a:srgbClr val="EA4457"/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C019A132-DAF4-A9B4-FEAF-3A33841F28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8"/>
          <a:stretch>
            <a:fillRect/>
          </a:stretch>
        </p:blipFill>
        <p:spPr>
          <a:xfrm>
            <a:off x="4909734" y="4582160"/>
            <a:ext cx="2357119" cy="1656080"/>
          </a:xfrm>
          <a:custGeom>
            <a:avLst/>
            <a:gdLst>
              <a:gd name="connsiteX0" fmla="*/ 1625600 w 2357119"/>
              <a:gd name="connsiteY0" fmla="*/ 0 h 1656080"/>
              <a:gd name="connsiteX1" fmla="*/ 2258357 w 2357119"/>
              <a:gd name="connsiteY1" fmla="*/ 121361 h 1656080"/>
              <a:gd name="connsiteX2" fmla="*/ 2357119 w 2357119"/>
              <a:gd name="connsiteY2" fmla="*/ 166558 h 1656080"/>
              <a:gd name="connsiteX3" fmla="*/ 2357119 w 2357119"/>
              <a:gd name="connsiteY3" fmla="*/ 1656080 h 1656080"/>
              <a:gd name="connsiteX4" fmla="*/ 5941 w 2357119"/>
              <a:gd name="connsiteY4" fmla="*/ 1656080 h 1656080"/>
              <a:gd name="connsiteX5" fmla="*/ 0 w 2357119"/>
              <a:gd name="connsiteY5" fmla="*/ 1544320 h 1656080"/>
              <a:gd name="connsiteX6" fmla="*/ 1625600 w 2357119"/>
              <a:gd name="connsiteY6" fmla="*/ 0 h 16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57119" h="1656080">
                <a:moveTo>
                  <a:pt x="1625600" y="0"/>
                </a:moveTo>
                <a:cubicBezTo>
                  <a:pt x="1850049" y="0"/>
                  <a:pt x="2063873" y="43214"/>
                  <a:pt x="2258357" y="121361"/>
                </a:cubicBezTo>
                <a:lnTo>
                  <a:pt x="2357119" y="166558"/>
                </a:lnTo>
                <a:lnTo>
                  <a:pt x="2357119" y="1656080"/>
                </a:lnTo>
                <a:lnTo>
                  <a:pt x="5941" y="1656080"/>
                </a:lnTo>
                <a:lnTo>
                  <a:pt x="0" y="1544320"/>
                </a:lnTo>
                <a:cubicBezTo>
                  <a:pt x="0" y="691416"/>
                  <a:pt x="727806" y="0"/>
                  <a:pt x="1625600" y="0"/>
                </a:cubicBezTo>
                <a:close/>
              </a:path>
            </a:pathLst>
          </a:custGeom>
        </p:spPr>
      </p:pic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CA60C55C-C1B2-7856-26ED-9A00AF6305A4}"/>
              </a:ext>
            </a:extLst>
          </p:cNvPr>
          <p:cNvSpPr/>
          <p:nvPr/>
        </p:nvSpPr>
        <p:spPr>
          <a:xfrm>
            <a:off x="8237307" y="4700460"/>
            <a:ext cx="1510007" cy="1527620"/>
          </a:xfrm>
          <a:custGeom>
            <a:avLst/>
            <a:gdLst>
              <a:gd name="connsiteX0" fmla="*/ 476316 w 1242829"/>
              <a:gd name="connsiteY0" fmla="*/ 0 h 1345869"/>
              <a:gd name="connsiteX1" fmla="*/ 1242829 w 1242829"/>
              <a:gd name="connsiteY1" fmla="*/ 763810 h 1345869"/>
              <a:gd name="connsiteX2" fmla="*/ 1018322 w 1242829"/>
              <a:gd name="connsiteY2" fmla="*/ 1303906 h 1345869"/>
              <a:gd name="connsiteX3" fmla="*/ 967282 w 1242829"/>
              <a:gd name="connsiteY3" fmla="*/ 1345869 h 1345869"/>
              <a:gd name="connsiteX4" fmla="*/ 0 w 1242829"/>
              <a:gd name="connsiteY4" fmla="*/ 1345869 h 1345869"/>
              <a:gd name="connsiteX5" fmla="*/ 0 w 1242829"/>
              <a:gd name="connsiteY5" fmla="*/ 169707 h 1345869"/>
              <a:gd name="connsiteX6" fmla="*/ 47752 w 1242829"/>
              <a:gd name="connsiteY6" fmla="*/ 130447 h 1345869"/>
              <a:gd name="connsiteX7" fmla="*/ 476316 w 1242829"/>
              <a:gd name="connsiteY7" fmla="*/ 0 h 1345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42829" h="1345869">
                <a:moveTo>
                  <a:pt x="476316" y="0"/>
                </a:moveTo>
                <a:cubicBezTo>
                  <a:pt x="899649" y="0"/>
                  <a:pt x="1242829" y="341969"/>
                  <a:pt x="1242829" y="763810"/>
                </a:cubicBezTo>
                <a:cubicBezTo>
                  <a:pt x="1242829" y="974731"/>
                  <a:pt x="1157034" y="1165683"/>
                  <a:pt x="1018322" y="1303906"/>
                </a:cubicBezTo>
                <a:lnTo>
                  <a:pt x="967282" y="1345869"/>
                </a:lnTo>
                <a:lnTo>
                  <a:pt x="0" y="1345869"/>
                </a:lnTo>
                <a:lnTo>
                  <a:pt x="0" y="169707"/>
                </a:lnTo>
                <a:lnTo>
                  <a:pt x="47752" y="130447"/>
                </a:lnTo>
                <a:cubicBezTo>
                  <a:pt x="170088" y="48090"/>
                  <a:pt x="317566" y="0"/>
                  <a:pt x="476316" y="0"/>
                </a:cubicBezTo>
                <a:close/>
              </a:path>
            </a:pathLst>
          </a:custGeom>
          <a:gradFill>
            <a:gsLst>
              <a:gs pos="15000">
                <a:srgbClr val="FDD27B"/>
              </a:gs>
              <a:gs pos="0">
                <a:srgbClr val="FDF781"/>
              </a:gs>
              <a:gs pos="0">
                <a:schemeClr val="accent2">
                  <a:lumMod val="0"/>
                  <a:lumOff val="100000"/>
                </a:schemeClr>
              </a:gs>
              <a:gs pos="0">
                <a:schemeClr val="accent2">
                  <a:lumMod val="0"/>
                  <a:lumOff val="100000"/>
                </a:schemeClr>
              </a:gs>
              <a:gs pos="94000">
                <a:srgbClr val="EA4457"/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56883D7-6006-44F5-E05C-DDBAB89855B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45" b="11663"/>
          <a:stretch>
            <a:fillRect/>
          </a:stretch>
        </p:blipFill>
        <p:spPr>
          <a:xfrm>
            <a:off x="8382000" y="4572000"/>
            <a:ext cx="2367278" cy="1656080"/>
          </a:xfrm>
          <a:custGeom>
            <a:avLst/>
            <a:gdLst>
              <a:gd name="connsiteX0" fmla="*/ 1625600 w 2367278"/>
              <a:gd name="connsiteY0" fmla="*/ 0 h 1656080"/>
              <a:gd name="connsiteX1" fmla="*/ 2258357 w 2367278"/>
              <a:gd name="connsiteY1" fmla="*/ 121361 h 1656080"/>
              <a:gd name="connsiteX2" fmla="*/ 2367278 w 2367278"/>
              <a:gd name="connsiteY2" fmla="*/ 171207 h 1656080"/>
              <a:gd name="connsiteX3" fmla="*/ 2367278 w 2367278"/>
              <a:gd name="connsiteY3" fmla="*/ 1656080 h 1656080"/>
              <a:gd name="connsiteX4" fmla="*/ 5941 w 2367278"/>
              <a:gd name="connsiteY4" fmla="*/ 1656080 h 1656080"/>
              <a:gd name="connsiteX5" fmla="*/ 0 w 2367278"/>
              <a:gd name="connsiteY5" fmla="*/ 1544320 h 1656080"/>
              <a:gd name="connsiteX6" fmla="*/ 1625600 w 2367278"/>
              <a:gd name="connsiteY6" fmla="*/ 0 h 16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67278" h="1656080">
                <a:moveTo>
                  <a:pt x="1625600" y="0"/>
                </a:moveTo>
                <a:cubicBezTo>
                  <a:pt x="1850049" y="0"/>
                  <a:pt x="2063873" y="43214"/>
                  <a:pt x="2258357" y="121361"/>
                </a:cubicBezTo>
                <a:lnTo>
                  <a:pt x="2367278" y="171207"/>
                </a:lnTo>
                <a:lnTo>
                  <a:pt x="2367278" y="1656080"/>
                </a:lnTo>
                <a:lnTo>
                  <a:pt x="5941" y="1656080"/>
                </a:lnTo>
                <a:lnTo>
                  <a:pt x="0" y="1544320"/>
                </a:lnTo>
                <a:cubicBezTo>
                  <a:pt x="0" y="691416"/>
                  <a:pt x="727806" y="0"/>
                  <a:pt x="1625600" y="0"/>
                </a:cubicBezTo>
                <a:close/>
              </a:path>
            </a:pathLst>
          </a:cu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BBD962D-2155-2C30-3A24-47B07FE79C96}"/>
              </a:ext>
            </a:extLst>
          </p:cNvPr>
          <p:cNvSpPr/>
          <p:nvPr/>
        </p:nvSpPr>
        <p:spPr>
          <a:xfrm>
            <a:off x="8229600" y="2052320"/>
            <a:ext cx="2519680" cy="41859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9468895-D0E6-9F44-5438-5C39ABC953EB}"/>
              </a:ext>
            </a:extLst>
          </p:cNvPr>
          <p:cNvSpPr/>
          <p:nvPr/>
        </p:nvSpPr>
        <p:spPr>
          <a:xfrm>
            <a:off x="4754880" y="2042160"/>
            <a:ext cx="2519680" cy="41859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BC6490A-7EC5-E878-DA5F-E9964195D9D6}"/>
              </a:ext>
            </a:extLst>
          </p:cNvPr>
          <p:cNvSpPr/>
          <p:nvPr/>
        </p:nvSpPr>
        <p:spPr>
          <a:xfrm>
            <a:off x="1280160" y="2052320"/>
            <a:ext cx="2519680" cy="41859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9A3E3A6-F195-00B8-15A0-8E2BC9F37E2D}"/>
              </a:ext>
            </a:extLst>
          </p:cNvPr>
          <p:cNvSpPr txBox="1"/>
          <p:nvPr/>
        </p:nvSpPr>
        <p:spPr>
          <a:xfrm>
            <a:off x="1816306" y="2171954"/>
            <a:ext cx="28089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1F9B8D"/>
                </a:solidFill>
                <a:latin typeface="Bahnschrift SemiBold" panose="020B0502040204020203" pitchFamily="34" charset="0"/>
              </a:rPr>
              <a:t>Продажа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BF11BAD-A363-DF21-1867-29D07E75E5DF}"/>
              </a:ext>
            </a:extLst>
          </p:cNvPr>
          <p:cNvSpPr txBox="1"/>
          <p:nvPr/>
        </p:nvSpPr>
        <p:spPr>
          <a:xfrm>
            <a:off x="1526892" y="2667952"/>
            <a:ext cx="219113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Для  </a:t>
            </a:r>
            <a:r>
              <a:rPr lang="ru-RU" dirty="0" smtClean="0">
                <a:solidFill>
                  <a:schemeClr val="bg1"/>
                </a:solidFill>
                <a:latin typeface="Bahnschrift Light" panose="020B0502040204020203" pitchFamily="34" charset="0"/>
              </a:rPr>
              <a:t>клининговых компаний, застройщиков и управляющих компаний</a:t>
            </a:r>
            <a:endParaRPr lang="ru-RU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C9B95F2-1CB8-3CC0-AB9E-FB8EED97E778}"/>
              </a:ext>
            </a:extLst>
          </p:cNvPr>
          <p:cNvSpPr txBox="1"/>
          <p:nvPr/>
        </p:nvSpPr>
        <p:spPr>
          <a:xfrm>
            <a:off x="8723126" y="3105834"/>
            <a:ext cx="17137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Для частных лиц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E9D8577-4617-F877-365E-818469788707}"/>
              </a:ext>
            </a:extLst>
          </p:cNvPr>
          <p:cNvSpPr txBox="1"/>
          <p:nvPr/>
        </p:nvSpPr>
        <p:spPr>
          <a:xfrm>
            <a:off x="3540343" y="455293"/>
            <a:ext cx="573604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Bahnschrift SemiBold" panose="020B0502040204020203" pitchFamily="34" charset="0"/>
              </a:rPr>
              <a:t>Наши</a:t>
            </a:r>
            <a:r>
              <a:rPr lang="ru-RU" sz="4400" dirty="0">
                <a:solidFill>
                  <a:srgbClr val="1F9B8D"/>
                </a:solidFill>
                <a:latin typeface="Bahnschrift SemiBold" panose="020B0502040204020203" pitchFamily="34" charset="0"/>
              </a:rPr>
              <a:t> предложения</a:t>
            </a:r>
            <a:r>
              <a:rPr lang="en-US" sz="4400" dirty="0">
                <a:solidFill>
                  <a:srgbClr val="1F9B8D"/>
                </a:solidFill>
                <a:latin typeface="Bahnschrift SemiBold" panose="020B0502040204020203" pitchFamily="34" charset="0"/>
              </a:rPr>
              <a:t>:</a:t>
            </a:r>
            <a:r>
              <a:rPr lang="ru-RU" sz="4400" dirty="0">
                <a:solidFill>
                  <a:srgbClr val="1F9B8D"/>
                </a:solidFill>
                <a:latin typeface="Bahnschrift SemiBold" panose="020B0502040204020203" pitchFamily="34" charset="0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BFEED4F-6FA1-9445-2C24-41FA778E79BE}"/>
              </a:ext>
            </a:extLst>
          </p:cNvPr>
          <p:cNvSpPr txBox="1"/>
          <p:nvPr/>
        </p:nvSpPr>
        <p:spPr>
          <a:xfrm>
            <a:off x="5420633" y="2171953"/>
            <a:ext cx="28089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1F9B8D"/>
                </a:solidFill>
                <a:latin typeface="Bahnschrift SemiBold" panose="020B0502040204020203" pitchFamily="34" charset="0"/>
              </a:rPr>
              <a:t>Подписка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EE4590-396F-DF66-A78F-211E0F1A41C8}"/>
              </a:ext>
            </a:extLst>
          </p:cNvPr>
          <p:cNvSpPr txBox="1"/>
          <p:nvPr/>
        </p:nvSpPr>
        <p:spPr>
          <a:xfrm>
            <a:off x="5791731" y="2148887"/>
            <a:ext cx="4459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1F9B8D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DF0AF4-D4E7-3149-B0B3-E161F743E114}"/>
              </a:ext>
            </a:extLst>
          </p:cNvPr>
          <p:cNvSpPr txBox="1"/>
          <p:nvPr/>
        </p:nvSpPr>
        <p:spPr>
          <a:xfrm>
            <a:off x="4942896" y="2637698"/>
            <a:ext cx="219113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Для отелей, ресторанов, застройщиков и управляющих компаний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7CA4A9-5132-10F6-7D4E-B1847EB121B6}"/>
              </a:ext>
            </a:extLst>
          </p:cNvPr>
          <p:cNvSpPr txBox="1"/>
          <p:nvPr/>
        </p:nvSpPr>
        <p:spPr>
          <a:xfrm>
            <a:off x="8707336" y="2171953"/>
            <a:ext cx="28089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1F9B8D"/>
                </a:solidFill>
                <a:latin typeface="Bahnschrift SemiBold" panose="020B0502040204020203" pitchFamily="34" charset="0"/>
              </a:rPr>
              <a:t>Продажа</a:t>
            </a:r>
          </a:p>
        </p:txBody>
      </p:sp>
    </p:spTree>
    <p:extLst>
      <p:ext uri="{BB962C8B-B14F-4D97-AF65-F5344CB8AC3E}">
        <p14:creationId xmlns:p14="http://schemas.microsoft.com/office/powerpoint/2010/main" val="2612784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A31E8D-D947-04AD-ADCE-6F00BF4874CC}"/>
              </a:ext>
            </a:extLst>
          </p:cNvPr>
          <p:cNvSpPr txBox="1"/>
          <p:nvPr/>
        </p:nvSpPr>
        <p:spPr>
          <a:xfrm flipH="1">
            <a:off x="3876673" y="17837"/>
            <a:ext cx="4186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Емкость рынка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6332B81C-B75A-937F-E9F2-9B373F2F44E1}"/>
              </a:ext>
            </a:extLst>
          </p:cNvPr>
          <p:cNvSpPr/>
          <p:nvPr/>
        </p:nvSpPr>
        <p:spPr>
          <a:xfrm>
            <a:off x="1454623" y="1999017"/>
            <a:ext cx="4186182" cy="4186949"/>
          </a:xfrm>
          <a:prstGeom prst="ellipse">
            <a:avLst/>
          </a:prstGeom>
          <a:gradFill>
            <a:gsLst>
              <a:gs pos="15000">
                <a:srgbClr val="FD7382"/>
              </a:gs>
              <a:gs pos="0">
                <a:srgbClr val="FDF781"/>
              </a:gs>
              <a:gs pos="0">
                <a:schemeClr val="accent2">
                  <a:lumMod val="0"/>
                  <a:lumOff val="100000"/>
                </a:schemeClr>
              </a:gs>
              <a:gs pos="0">
                <a:schemeClr val="accent2">
                  <a:lumMod val="0"/>
                  <a:lumOff val="100000"/>
                </a:schemeClr>
              </a:gs>
              <a:gs pos="71000">
                <a:srgbClr val="EA4457"/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6D7465D1-28F6-C497-16E8-92F7FEB225E2}"/>
              </a:ext>
            </a:extLst>
          </p:cNvPr>
          <p:cNvSpPr/>
          <p:nvPr/>
        </p:nvSpPr>
        <p:spPr>
          <a:xfrm>
            <a:off x="1925062" y="2798385"/>
            <a:ext cx="3245303" cy="3388874"/>
          </a:xfrm>
          <a:prstGeom prst="ellipse">
            <a:avLst/>
          </a:prstGeom>
          <a:gradFill flip="none" rotWithShape="1">
            <a:gsLst>
              <a:gs pos="20000">
                <a:srgbClr val="FDD47B"/>
              </a:gs>
              <a:gs pos="0">
                <a:srgbClr val="FDF781"/>
              </a:gs>
              <a:gs pos="0">
                <a:schemeClr val="accent2">
                  <a:lumMod val="0"/>
                  <a:lumOff val="100000"/>
                </a:schemeClr>
              </a:gs>
              <a:gs pos="0">
                <a:schemeClr val="accent2">
                  <a:lumMod val="0"/>
                  <a:lumOff val="100000"/>
                </a:schemeClr>
              </a:gs>
              <a:gs pos="100000">
                <a:srgbClr val="EA4457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7152B116-ED85-9ECF-7F7E-4E4FEF162E20}"/>
              </a:ext>
            </a:extLst>
          </p:cNvPr>
          <p:cNvSpPr/>
          <p:nvPr/>
        </p:nvSpPr>
        <p:spPr>
          <a:xfrm>
            <a:off x="2424334" y="3869910"/>
            <a:ext cx="2385791" cy="2318044"/>
          </a:xfrm>
          <a:prstGeom prst="ellipse">
            <a:avLst/>
          </a:prstGeom>
          <a:gradFill>
            <a:gsLst>
              <a:gs pos="15000">
                <a:srgbClr val="22DDC5"/>
              </a:gs>
              <a:gs pos="0">
                <a:srgbClr val="FDF781"/>
              </a:gs>
              <a:gs pos="0">
                <a:schemeClr val="accent2">
                  <a:lumMod val="0"/>
                  <a:lumOff val="100000"/>
                </a:schemeClr>
              </a:gs>
              <a:gs pos="0">
                <a:schemeClr val="accent2">
                  <a:lumMod val="0"/>
                  <a:lumOff val="100000"/>
                </a:schemeClr>
              </a:gs>
              <a:gs pos="50000">
                <a:srgbClr val="1A9A8C"/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BA939C14-4323-D49E-8890-5E7CE64936FA}"/>
              </a:ext>
            </a:extLst>
          </p:cNvPr>
          <p:cNvSpPr/>
          <p:nvPr/>
        </p:nvSpPr>
        <p:spPr>
          <a:xfrm>
            <a:off x="1014677" y="1200212"/>
            <a:ext cx="5066081" cy="4987742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8E4050-9CC4-064C-58C6-8E6B00D82DA1}"/>
              </a:ext>
            </a:extLst>
          </p:cNvPr>
          <p:cNvSpPr txBox="1"/>
          <p:nvPr/>
        </p:nvSpPr>
        <p:spPr>
          <a:xfrm flipH="1">
            <a:off x="3123533" y="1188753"/>
            <a:ext cx="970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PAM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9CD49A-0CEB-021F-B24E-6A8D3460B886}"/>
              </a:ext>
            </a:extLst>
          </p:cNvPr>
          <p:cNvSpPr txBox="1"/>
          <p:nvPr/>
        </p:nvSpPr>
        <p:spPr>
          <a:xfrm flipH="1">
            <a:off x="3123533" y="2008521"/>
            <a:ext cx="1254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TAM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50F935-E0DC-9C31-5486-D45CDD972D6D}"/>
              </a:ext>
            </a:extLst>
          </p:cNvPr>
          <p:cNvSpPr txBox="1"/>
          <p:nvPr/>
        </p:nvSpPr>
        <p:spPr>
          <a:xfrm>
            <a:off x="3123533" y="2947737"/>
            <a:ext cx="10922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SAM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DE9E86-E1D7-FFD5-421E-FD9E13978A25}"/>
              </a:ext>
            </a:extLst>
          </p:cNvPr>
          <p:cNvSpPr txBox="1"/>
          <p:nvPr/>
        </p:nvSpPr>
        <p:spPr>
          <a:xfrm>
            <a:off x="3123533" y="4459912"/>
            <a:ext cx="10109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SOM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71A1FE-F61C-DF25-F8C8-DC8B1123C345}"/>
              </a:ext>
            </a:extLst>
          </p:cNvPr>
          <p:cNvSpPr txBox="1"/>
          <p:nvPr/>
        </p:nvSpPr>
        <p:spPr>
          <a:xfrm>
            <a:off x="6839275" y="725723"/>
            <a:ext cx="5066081" cy="6952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PAM (</a:t>
            </a:r>
            <a:r>
              <a:rPr lang="ru-RU" b="1" dirty="0">
                <a:solidFill>
                  <a:schemeClr val="bg1"/>
                </a:solidFill>
              </a:rPr>
              <a:t>потенциальный объем рынка</a:t>
            </a:r>
            <a:r>
              <a:rPr lang="en-US" b="1" dirty="0">
                <a:solidFill>
                  <a:schemeClr val="bg1"/>
                </a:solidFill>
              </a:rPr>
              <a:t>)</a:t>
            </a:r>
            <a:endParaRPr lang="ru-RU" b="1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Выход на мировой рынок. Объем рынка при условии, что наш робот будет использоваться в каждом здании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algn="just">
              <a:spcAft>
                <a:spcPts val="800"/>
              </a:spcAft>
            </a:pPr>
            <a:r>
              <a:rPr lang="ru-RU" b="1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ТА</a:t>
            </a:r>
            <a:r>
              <a:rPr lang="en-US" b="1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 </a:t>
            </a:r>
            <a:r>
              <a:rPr lang="ru-RU" b="1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(о</a:t>
            </a:r>
            <a:r>
              <a:rPr lang="ru-RU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щий объём рынка)</a:t>
            </a:r>
          </a:p>
          <a:p>
            <a:pPr algn="just"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Объем рынка в России. Общее количество организаций, которые могут использовать данную систему </a:t>
            </a:r>
            <a:endParaRPr lang="ru-RU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endParaRPr lang="ru-RU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en-US" b="1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SAM </a:t>
            </a:r>
            <a:r>
              <a:rPr lang="ru-RU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(д</a:t>
            </a:r>
            <a:r>
              <a:rPr lang="ru-RU" b="1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оступный объём рынка)</a:t>
            </a:r>
          </a:p>
          <a:p>
            <a:pPr algn="just"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Объем целевого рынка в России. Общее количество организаций, которые станут использовать данную систему </a:t>
            </a:r>
          </a:p>
          <a:p>
            <a:pPr algn="just">
              <a:spcAft>
                <a:spcPts val="800"/>
              </a:spcAft>
            </a:pPr>
            <a:endParaRPr lang="ru-RU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SOM </a:t>
            </a:r>
            <a:r>
              <a:rPr lang="ru-RU" b="1" dirty="0">
                <a:solidFill>
                  <a:schemeClr val="bg1"/>
                </a:solidFill>
                <a:ea typeface="Calibri" panose="020F0502020204030204" pitchFamily="34" charset="0"/>
              </a:rPr>
              <a:t>(</a:t>
            </a:r>
            <a:r>
              <a:rPr lang="ru-RU" b="1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Реально достижимый объём рынка)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Объем целевого рынка в России учитывая конверсию</a:t>
            </a:r>
            <a:endParaRPr lang="ru-RU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54714B-A69C-A9C6-F9C1-203AFC0E4AEE}"/>
              </a:ext>
            </a:extLst>
          </p:cNvPr>
          <p:cNvSpPr txBox="1"/>
          <p:nvPr/>
        </p:nvSpPr>
        <p:spPr>
          <a:xfrm>
            <a:off x="3001614" y="1552277"/>
            <a:ext cx="12750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153</a:t>
            </a:r>
            <a:r>
              <a:rPr lang="ru-RU" sz="1800" dirty="0">
                <a:solidFill>
                  <a:schemeClr val="bg1"/>
                </a:solidFill>
              </a:rPr>
              <a:t> млрд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02AC9B-4F61-7772-1A5C-52C02699DAD6}"/>
              </a:ext>
            </a:extLst>
          </p:cNvPr>
          <p:cNvSpPr txBox="1"/>
          <p:nvPr/>
        </p:nvSpPr>
        <p:spPr>
          <a:xfrm>
            <a:off x="3032751" y="2365245"/>
            <a:ext cx="12439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9,56 млрд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8AE3CD-EB1E-E532-1681-09183E1323B9}"/>
              </a:ext>
            </a:extLst>
          </p:cNvPr>
          <p:cNvSpPr txBox="1"/>
          <p:nvPr/>
        </p:nvSpPr>
        <p:spPr>
          <a:xfrm>
            <a:off x="3048000" y="333718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1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,48 млрд</a:t>
            </a: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97AE42-6F90-E72A-3EC2-74E16BD73DB0}"/>
              </a:ext>
            </a:extLst>
          </p:cNvPr>
          <p:cNvSpPr txBox="1"/>
          <p:nvPr/>
        </p:nvSpPr>
        <p:spPr>
          <a:xfrm>
            <a:off x="3092076" y="4990629"/>
            <a:ext cx="12862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1,32 млрд 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29E5B8-C7F6-5D85-68BC-9330916415CC}"/>
              </a:ext>
            </a:extLst>
          </p:cNvPr>
          <p:cNvSpPr txBox="1"/>
          <p:nvPr/>
        </p:nvSpPr>
        <p:spPr>
          <a:xfrm flipH="1">
            <a:off x="104775" y="6324575"/>
            <a:ext cx="31683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Источники</a:t>
            </a:r>
            <a:r>
              <a:rPr lang="en-US" sz="1100" dirty="0">
                <a:solidFill>
                  <a:schemeClr val="bg1"/>
                </a:solidFill>
              </a:rPr>
              <a:t>: </a:t>
            </a:r>
            <a:r>
              <a:rPr lang="ru-RU" sz="1100" dirty="0">
                <a:solidFill>
                  <a:schemeClr val="bg1"/>
                </a:solidFill>
              </a:rPr>
              <a:t>Федеральная налоговая служба</a:t>
            </a:r>
            <a:r>
              <a:rPr lang="en-US" sz="1100" dirty="0">
                <a:solidFill>
                  <a:schemeClr val="bg1"/>
                </a:solidFill>
              </a:rPr>
              <a:t>;</a:t>
            </a:r>
          </a:p>
          <a:p>
            <a:r>
              <a:rPr lang="en-US" sz="1100" dirty="0">
                <a:solidFill>
                  <a:schemeClr val="bg1"/>
                </a:solidFill>
              </a:rPr>
              <a:t>RBC; FIRA.RU</a:t>
            </a:r>
            <a:endParaRPr lang="ru-RU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674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23D1D7E-C500-BEAD-B40F-F806E165FC7C}"/>
              </a:ext>
            </a:extLst>
          </p:cNvPr>
          <p:cNvSpPr txBox="1"/>
          <p:nvPr/>
        </p:nvSpPr>
        <p:spPr>
          <a:xfrm>
            <a:off x="4737590" y="170992"/>
            <a:ext cx="32353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Bahnschrift SemiBold" panose="020B0502040204020203" pitchFamily="34" charset="0"/>
                <a:cs typeface="Times New Roman" panose="02020603050405020304" pitchFamily="18" charset="0"/>
              </a:rPr>
              <a:t>Экономика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EA2C8D-560C-233E-6868-484336B4A406}"/>
              </a:ext>
            </a:extLst>
          </p:cNvPr>
          <p:cNvSpPr txBox="1"/>
          <p:nvPr/>
        </p:nvSpPr>
        <p:spPr>
          <a:xfrm>
            <a:off x="1704975" y="934700"/>
            <a:ext cx="2124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1A9A8C"/>
                </a:solidFill>
                <a:latin typeface="Bahnschrift SemiBold" panose="020B0502040204020203" pitchFamily="34" charset="0"/>
              </a:rPr>
              <a:t>Затраты</a:t>
            </a:r>
            <a:r>
              <a:rPr lang="en-US" sz="3200" dirty="0">
                <a:solidFill>
                  <a:srgbClr val="1A9A8C"/>
                </a:solidFill>
                <a:latin typeface="Bahnschrift SemiBold" panose="020B0502040204020203" pitchFamily="34" charset="0"/>
              </a:rPr>
              <a:t>:</a:t>
            </a:r>
            <a:endParaRPr lang="ru-RU" sz="3200" dirty="0">
              <a:solidFill>
                <a:srgbClr val="1A9A8C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309F58-253B-E56F-E5E4-C55D1FB1C0DD}"/>
              </a:ext>
            </a:extLst>
          </p:cNvPr>
          <p:cNvSpPr txBox="1"/>
          <p:nvPr/>
        </p:nvSpPr>
        <p:spPr>
          <a:xfrm>
            <a:off x="2066925" y="220027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43EF95-9037-6D50-8C3B-9E2A7D05B20D}"/>
              </a:ext>
            </a:extLst>
          </p:cNvPr>
          <p:cNvSpPr txBox="1"/>
          <p:nvPr/>
        </p:nvSpPr>
        <p:spPr>
          <a:xfrm>
            <a:off x="832168" y="1675209"/>
            <a:ext cx="33839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Затраты на комплектующие</a:t>
            </a:r>
            <a:r>
              <a:rPr lang="en-US" dirty="0">
                <a:solidFill>
                  <a:schemeClr val="bg1"/>
                </a:solidFill>
                <a:latin typeface="Bahnschrift Light" panose="020B0502040204020203" pitchFamily="34" charset="0"/>
              </a:rPr>
              <a:t>:</a:t>
            </a:r>
          </a:p>
          <a:p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85 000 руб. на одно изделие</a:t>
            </a:r>
          </a:p>
          <a:p>
            <a:r>
              <a:rPr lang="ru-RU" dirty="0">
                <a:solidFill>
                  <a:schemeClr val="bg1"/>
                </a:solidFill>
                <a:latin typeface="Bahnschrift SemiBold" panose="020B0502040204020203" pitchFamily="34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5E649E-ACDC-FBB7-ACB1-7E9B61EA6A9E}"/>
              </a:ext>
            </a:extLst>
          </p:cNvPr>
          <p:cNvSpPr txBox="1"/>
          <p:nvPr/>
        </p:nvSpPr>
        <p:spPr>
          <a:xfrm>
            <a:off x="800417" y="2583630"/>
            <a:ext cx="365855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Предполагаемая цена робота с док-станцией и мобильным приложением</a:t>
            </a:r>
            <a:r>
              <a:rPr lang="en-US" dirty="0">
                <a:solidFill>
                  <a:schemeClr val="bg1"/>
                </a:solidFill>
                <a:latin typeface="Bahnschrift Light" panose="020B0502040204020203" pitchFamily="34" charset="0"/>
              </a:rPr>
              <a:t>:</a:t>
            </a:r>
          </a:p>
          <a:p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 190 000 руб. </a:t>
            </a:r>
          </a:p>
          <a:p>
            <a:r>
              <a:rPr lang="ru-RU" dirty="0">
                <a:solidFill>
                  <a:schemeClr val="bg1"/>
                </a:solidFill>
                <a:latin typeface="Bahnschrift SemiBold" panose="020B0502040204020203" pitchFamily="34" charset="0"/>
              </a:rPr>
              <a:t> 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6A09DD-F1FA-3B71-6CCE-64BEA49B1B25}"/>
              </a:ext>
            </a:extLst>
          </p:cNvPr>
          <p:cNvSpPr txBox="1"/>
          <p:nvPr/>
        </p:nvSpPr>
        <p:spPr>
          <a:xfrm>
            <a:off x="336706" y="3855607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1A9A8C"/>
                </a:solidFill>
                <a:latin typeface="Bahnschrift SemiBold" panose="020B0502040204020203" pitchFamily="34" charset="0"/>
              </a:rPr>
              <a:t>Разработка проекта за 1 год</a:t>
            </a:r>
          </a:p>
          <a:p>
            <a:r>
              <a:rPr lang="ru-RU" dirty="0">
                <a:solidFill>
                  <a:schemeClr val="bg1"/>
                </a:solidFill>
                <a:latin typeface="Bahnschrift SemiBold" panose="020B0502040204020203" pitchFamily="34" charset="0"/>
              </a:rPr>
              <a:t> </a:t>
            </a:r>
            <a:endParaRPr lang="ru-RU" dirty="0"/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79BC5AAF-FC4F-AF28-CBF4-CC50A9D7AD1B}"/>
              </a:ext>
            </a:extLst>
          </p:cNvPr>
          <p:cNvCxnSpPr>
            <a:cxnSpLocks/>
          </p:cNvCxnSpPr>
          <p:nvPr/>
        </p:nvCxnSpPr>
        <p:spPr>
          <a:xfrm>
            <a:off x="2519492" y="4494756"/>
            <a:ext cx="0" cy="569211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0C08294-0676-1865-3205-99A12A8AFC15}"/>
              </a:ext>
            </a:extLst>
          </p:cNvPr>
          <p:cNvSpPr txBox="1"/>
          <p:nvPr/>
        </p:nvSpPr>
        <p:spPr>
          <a:xfrm>
            <a:off x="914735" y="5063967"/>
            <a:ext cx="338391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Bahnschrift SemiBold" panose="020B0502040204020203" pitchFamily="34" charset="0"/>
                <a:cs typeface="Times New Roman" panose="02020603050405020304" pitchFamily="18" charset="0"/>
              </a:rPr>
              <a:t>Объем финансирования для создания 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  <a:cs typeface="Times New Roman" panose="02020603050405020304" pitchFamily="18" charset="0"/>
              </a:rPr>
              <a:t>MVP:</a:t>
            </a:r>
          </a:p>
          <a:p>
            <a:pPr algn="ctr"/>
            <a:r>
              <a:rPr lang="ru-RU" sz="2800" dirty="0">
                <a:solidFill>
                  <a:srgbClr val="1A9A8C"/>
                </a:solidFill>
                <a:latin typeface="Bahnschrift SemiBold" panose="020B0502040204020203" pitchFamily="34" charset="0"/>
                <a:cs typeface="Times New Roman" panose="02020603050405020304" pitchFamily="18" charset="0"/>
              </a:rPr>
              <a:t>1</a:t>
            </a:r>
            <a:r>
              <a:rPr lang="en-US" sz="2800" dirty="0">
                <a:solidFill>
                  <a:srgbClr val="1A9A8C"/>
                </a:solidFill>
                <a:latin typeface="Bahnschrift SemiBold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1A9A8C"/>
                </a:solidFill>
                <a:latin typeface="Bahnschrift SemiBold" panose="020B0502040204020203" pitchFamily="34" charset="0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rgbClr val="1A9A8C"/>
                </a:solidFill>
                <a:latin typeface="Bahnschrift SemiBold" panose="020B0502040204020203" pitchFamily="34" charset="0"/>
                <a:cs typeface="Times New Roman" panose="02020603050405020304" pitchFamily="18" charset="0"/>
              </a:rPr>
              <a:t>00 000</a:t>
            </a:r>
            <a:r>
              <a:rPr lang="ru-RU" sz="2800" dirty="0">
                <a:solidFill>
                  <a:srgbClr val="1A9A8C"/>
                </a:solidFill>
                <a:latin typeface="Bahnschrift SemiBold" panose="020B0502040204020203" pitchFamily="34" charset="0"/>
                <a:cs typeface="Times New Roman" panose="02020603050405020304" pitchFamily="18" charset="0"/>
              </a:rPr>
              <a:t> руб.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70B13B-6566-A4E9-C8F7-2C813E5FBE12}"/>
              </a:ext>
            </a:extLst>
          </p:cNvPr>
          <p:cNvSpPr txBox="1"/>
          <p:nvPr/>
        </p:nvSpPr>
        <p:spPr>
          <a:xfrm>
            <a:off x="6063726" y="2840943"/>
            <a:ext cx="6290613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Достижение точки безубыточности </a:t>
            </a:r>
          </a:p>
          <a:p>
            <a:r>
              <a:rPr lang="ru-RU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через </a:t>
            </a:r>
            <a:r>
              <a:rPr lang="ru-RU" sz="2400" b="1" dirty="0">
                <a:solidFill>
                  <a:schemeClr val="bg1"/>
                </a:solidFill>
                <a:latin typeface="Bahnschrift Light" panose="020B0502040204020203" pitchFamily="34" charset="0"/>
              </a:rPr>
              <a:t>1,5</a:t>
            </a:r>
            <a:r>
              <a:rPr lang="ru-RU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 года</a:t>
            </a:r>
          </a:p>
          <a:p>
            <a:endParaRPr lang="ru-RU" sz="2000" dirty="0">
              <a:solidFill>
                <a:schemeClr val="bg1"/>
              </a:solidFill>
              <a:latin typeface="Bahnschrift Light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Рентабельность проекта </a:t>
            </a:r>
            <a:r>
              <a:rPr lang="ru-RU" sz="2400" b="1" dirty="0">
                <a:solidFill>
                  <a:schemeClr val="bg1"/>
                </a:solidFill>
                <a:latin typeface="Bahnschrift Light" panose="020B0502040204020203" pitchFamily="34" charset="0"/>
              </a:rPr>
              <a:t>123%</a:t>
            </a:r>
            <a:endParaRPr lang="ru-RU" sz="2000" b="1" dirty="0">
              <a:solidFill>
                <a:schemeClr val="bg1"/>
              </a:solidFill>
              <a:latin typeface="Bahnschrift Light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bg1"/>
              </a:solidFill>
              <a:latin typeface="Bahnschrift Light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Конверсия </a:t>
            </a:r>
            <a:r>
              <a:rPr lang="ru-RU" sz="2400" b="1" dirty="0">
                <a:solidFill>
                  <a:schemeClr val="bg1"/>
                </a:solidFill>
                <a:latin typeface="Bahnschrift Light" panose="020B0502040204020203" pitchFamily="34" charset="0"/>
              </a:rPr>
              <a:t>10%</a:t>
            </a:r>
            <a:endParaRPr lang="ru-RU" sz="2000" b="1" dirty="0">
              <a:solidFill>
                <a:schemeClr val="bg1"/>
              </a:solidFill>
              <a:latin typeface="Bahnschrift Light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bg1"/>
              </a:solidFill>
              <a:latin typeface="Bahnschrift Light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При серийном выпуске</a:t>
            </a:r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: </a:t>
            </a:r>
          </a:p>
          <a:p>
            <a:r>
              <a:rPr lang="ru-RU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Снижение стоимости на </a:t>
            </a:r>
            <a:r>
              <a:rPr lang="ru-RU" sz="2400" b="1" dirty="0">
                <a:solidFill>
                  <a:schemeClr val="bg1"/>
                </a:solidFill>
                <a:latin typeface="Bahnschrift Light" panose="020B0502040204020203" pitchFamily="34" charset="0"/>
              </a:rPr>
              <a:t>19%</a:t>
            </a:r>
            <a:endParaRPr lang="ru-RU" sz="2000" b="1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777E92F7-5772-6365-058C-BF8F496A7287}"/>
              </a:ext>
            </a:extLst>
          </p:cNvPr>
          <p:cNvGrpSpPr/>
          <p:nvPr/>
        </p:nvGrpSpPr>
        <p:grpSpPr>
          <a:xfrm rot="16725580">
            <a:off x="10335972" y="716149"/>
            <a:ext cx="914401" cy="872467"/>
            <a:chOff x="11076972" y="3808071"/>
            <a:chExt cx="914401" cy="872467"/>
          </a:xfrm>
        </p:grpSpPr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35B5DECE-683D-D692-76B9-720AB295B8CF}"/>
                </a:ext>
              </a:extLst>
            </p:cNvPr>
            <p:cNvSpPr/>
            <p:nvPr/>
          </p:nvSpPr>
          <p:spPr>
            <a:xfrm>
              <a:off x="11076972" y="3808071"/>
              <a:ext cx="506069" cy="47646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0F8085BF-A28F-1310-41AC-3576172C7B4F}"/>
                </a:ext>
              </a:extLst>
            </p:cNvPr>
            <p:cNvSpPr/>
            <p:nvPr/>
          </p:nvSpPr>
          <p:spPr>
            <a:xfrm>
              <a:off x="11174709" y="3888529"/>
              <a:ext cx="816664" cy="792009"/>
            </a:xfrm>
            <a:prstGeom prst="ellipse">
              <a:avLst/>
            </a:prstGeom>
            <a:gradFill>
              <a:gsLst>
                <a:gs pos="15000">
                  <a:srgbClr val="FD7382"/>
                </a:gs>
                <a:gs pos="0">
                  <a:srgbClr val="FDF781"/>
                </a:gs>
                <a:gs pos="0">
                  <a:schemeClr val="accent2">
                    <a:lumMod val="0"/>
                    <a:lumOff val="100000"/>
                  </a:schemeClr>
                </a:gs>
                <a:gs pos="0">
                  <a:schemeClr val="accent2">
                    <a:lumMod val="0"/>
                    <a:lumOff val="100000"/>
                  </a:schemeClr>
                </a:gs>
                <a:gs pos="71000">
                  <a:srgbClr val="EA4457"/>
                </a:gs>
              </a:gsLst>
              <a:path path="circle">
                <a:fillToRect l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9144C9BF-E437-3A3C-6318-03A0D592BBA0}"/>
              </a:ext>
            </a:extLst>
          </p:cNvPr>
          <p:cNvGrpSpPr/>
          <p:nvPr/>
        </p:nvGrpSpPr>
        <p:grpSpPr>
          <a:xfrm>
            <a:off x="369825" y="371545"/>
            <a:ext cx="822449" cy="738665"/>
            <a:chOff x="315471" y="2072651"/>
            <a:chExt cx="1132329" cy="1052884"/>
          </a:xfrm>
        </p:grpSpPr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995638E8-EDF5-AFA2-3090-94D79A633FB5}"/>
                </a:ext>
              </a:extLst>
            </p:cNvPr>
            <p:cNvSpPr/>
            <p:nvPr/>
          </p:nvSpPr>
          <p:spPr>
            <a:xfrm>
              <a:off x="459155" y="2072651"/>
              <a:ext cx="988645" cy="904517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719284F0-1855-2901-AEF0-4BA37CDA863A}"/>
                </a:ext>
              </a:extLst>
            </p:cNvPr>
            <p:cNvSpPr/>
            <p:nvPr/>
          </p:nvSpPr>
          <p:spPr>
            <a:xfrm>
              <a:off x="315471" y="2356094"/>
              <a:ext cx="795029" cy="769441"/>
            </a:xfrm>
            <a:prstGeom prst="ellipse">
              <a:avLst/>
            </a:prstGeom>
            <a:gradFill flip="none" rotWithShape="1">
              <a:gsLst>
                <a:gs pos="20000">
                  <a:srgbClr val="FDD47B"/>
                </a:gs>
                <a:gs pos="0">
                  <a:srgbClr val="FDF781"/>
                </a:gs>
                <a:gs pos="0">
                  <a:schemeClr val="accent2">
                    <a:lumMod val="0"/>
                    <a:lumOff val="100000"/>
                  </a:schemeClr>
                </a:gs>
                <a:gs pos="0">
                  <a:schemeClr val="accent2">
                    <a:lumMod val="0"/>
                    <a:lumOff val="100000"/>
                  </a:schemeClr>
                </a:gs>
                <a:gs pos="100000">
                  <a:srgbClr val="EA4457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4CE85EBF-D34A-5CD3-610D-8D8D15166737}"/>
              </a:ext>
            </a:extLst>
          </p:cNvPr>
          <p:cNvGrpSpPr/>
          <p:nvPr/>
        </p:nvGrpSpPr>
        <p:grpSpPr>
          <a:xfrm>
            <a:off x="10041257" y="5451735"/>
            <a:ext cx="1629851" cy="1305694"/>
            <a:chOff x="135839" y="4771015"/>
            <a:chExt cx="1629851" cy="1305694"/>
          </a:xfrm>
        </p:grpSpPr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9FF991C3-BBCE-DA88-C5C0-007176D7CE1E}"/>
                </a:ext>
              </a:extLst>
            </p:cNvPr>
            <p:cNvSpPr/>
            <p:nvPr/>
          </p:nvSpPr>
          <p:spPr>
            <a:xfrm>
              <a:off x="135839" y="4771015"/>
              <a:ext cx="1236008" cy="119893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73A5DA37-755C-E8C8-C0D7-EC700C14CF0E}"/>
                </a:ext>
              </a:extLst>
            </p:cNvPr>
            <p:cNvSpPr/>
            <p:nvPr/>
          </p:nvSpPr>
          <p:spPr>
            <a:xfrm>
              <a:off x="600212" y="5003616"/>
              <a:ext cx="1165478" cy="1073093"/>
            </a:xfrm>
            <a:prstGeom prst="ellipse">
              <a:avLst/>
            </a:prstGeom>
            <a:gradFill>
              <a:gsLst>
                <a:gs pos="15000">
                  <a:srgbClr val="22DDC5"/>
                </a:gs>
                <a:gs pos="0">
                  <a:srgbClr val="FDF781"/>
                </a:gs>
                <a:gs pos="0">
                  <a:schemeClr val="accent2">
                    <a:lumMod val="0"/>
                    <a:lumOff val="100000"/>
                  </a:schemeClr>
                </a:gs>
                <a:gs pos="0">
                  <a:schemeClr val="accent2">
                    <a:lumMod val="0"/>
                    <a:lumOff val="100000"/>
                  </a:schemeClr>
                </a:gs>
                <a:gs pos="50000">
                  <a:srgbClr val="1A9A8C"/>
                </a:gs>
              </a:gsLst>
              <a:path path="circle">
                <a:fillToRect l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8528D642-2BCD-7ED2-CB44-6C92C9C8CC59}"/>
              </a:ext>
            </a:extLst>
          </p:cNvPr>
          <p:cNvSpPr txBox="1"/>
          <p:nvPr/>
        </p:nvSpPr>
        <p:spPr>
          <a:xfrm>
            <a:off x="4754959" y="908514"/>
            <a:ext cx="61945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1A9A8C"/>
                </a:solidFill>
                <a:latin typeface="Bahnschrift SemiBold" panose="020B0502040204020203" pitchFamily="34" charset="0"/>
              </a:rPr>
              <a:t>Инвестиционное</a:t>
            </a:r>
          </a:p>
          <a:p>
            <a:pPr algn="ctr"/>
            <a:r>
              <a:rPr lang="ru-RU" sz="2400" b="1" dirty="0">
                <a:solidFill>
                  <a:srgbClr val="1A9A8C"/>
                </a:solidFill>
                <a:latin typeface="Bahnschrift SemiBold" panose="020B0502040204020203" pitchFamily="34" charset="0"/>
              </a:rPr>
              <a:t> предложение</a:t>
            </a:r>
            <a:r>
              <a:rPr lang="en-US" sz="2400" b="1" dirty="0">
                <a:solidFill>
                  <a:srgbClr val="1A9A8C"/>
                </a:solidFill>
                <a:latin typeface="Bahnschrift SemiBold" panose="020B0502040204020203" pitchFamily="34" charset="0"/>
              </a:rPr>
              <a:t>:</a:t>
            </a:r>
            <a:endParaRPr lang="ru-RU" sz="2400" b="1" dirty="0">
              <a:solidFill>
                <a:srgbClr val="1A9A8C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BCFA833-C3B2-B91A-42D5-CB2FFD216502}"/>
              </a:ext>
            </a:extLst>
          </p:cNvPr>
          <p:cNvSpPr txBox="1"/>
          <p:nvPr/>
        </p:nvSpPr>
        <p:spPr>
          <a:xfrm>
            <a:off x="5733522" y="1877109"/>
            <a:ext cx="43790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Участие в конкурсе «Студенческий стартап»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4BCF66C-286B-0A49-8571-E0966DB59718}"/>
              </a:ext>
            </a:extLst>
          </p:cNvPr>
          <p:cNvSpPr txBox="1"/>
          <p:nvPr/>
        </p:nvSpPr>
        <p:spPr>
          <a:xfrm>
            <a:off x="800417" y="2279407"/>
            <a:ext cx="3658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>
              <a:solidFill>
                <a:schemeClr val="bg1"/>
              </a:solidFill>
              <a:latin typeface="Bahnschrift Light" panose="020B0502040204020203" pitchFamily="34" charset="0"/>
            </a:endParaRPr>
          </a:p>
          <a:p>
            <a:r>
              <a:rPr lang="ru-RU" dirty="0">
                <a:solidFill>
                  <a:schemeClr val="bg1"/>
                </a:solidFill>
                <a:latin typeface="Bahnschrift SemiBold" panose="020B0502040204020203" pitchFamily="34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6887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>
            <a:extLst>
              <a:ext uri="{FF2B5EF4-FFF2-40B4-BE49-F238E27FC236}">
                <a16:creationId xmlns:a16="http://schemas.microsoft.com/office/drawing/2014/main" id="{6AFBF4C3-27D0-C094-CCFD-455A0FF1A58F}"/>
              </a:ext>
            </a:extLst>
          </p:cNvPr>
          <p:cNvSpPr/>
          <p:nvPr/>
        </p:nvSpPr>
        <p:spPr>
          <a:xfrm>
            <a:off x="743635" y="194303"/>
            <a:ext cx="988645" cy="90451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9907E208-E07B-69CA-E85F-45FE05DD12CE}"/>
              </a:ext>
            </a:extLst>
          </p:cNvPr>
          <p:cNvSpPr/>
          <p:nvPr/>
        </p:nvSpPr>
        <p:spPr>
          <a:xfrm>
            <a:off x="538991" y="430979"/>
            <a:ext cx="795029" cy="769441"/>
          </a:xfrm>
          <a:prstGeom prst="ellipse">
            <a:avLst/>
          </a:prstGeom>
          <a:gradFill flip="none" rotWithShape="1">
            <a:gsLst>
              <a:gs pos="20000">
                <a:srgbClr val="FDD47B"/>
              </a:gs>
              <a:gs pos="0">
                <a:srgbClr val="FDF781"/>
              </a:gs>
              <a:gs pos="0">
                <a:schemeClr val="accent2">
                  <a:lumMod val="0"/>
                  <a:lumOff val="100000"/>
                </a:schemeClr>
              </a:gs>
              <a:gs pos="0">
                <a:schemeClr val="accent2">
                  <a:lumMod val="0"/>
                  <a:lumOff val="100000"/>
                </a:schemeClr>
              </a:gs>
              <a:gs pos="100000">
                <a:srgbClr val="EA4457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F08E5A-5953-E96F-BD31-617C9063BEFF}"/>
              </a:ext>
            </a:extLst>
          </p:cNvPr>
          <p:cNvSpPr txBox="1"/>
          <p:nvPr/>
        </p:nvSpPr>
        <p:spPr>
          <a:xfrm>
            <a:off x="4973320" y="155081"/>
            <a:ext cx="27908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Bahnschrift SemiBold" panose="020B0502040204020203" pitchFamily="34" charset="0"/>
                <a:cs typeface="Times New Roman" panose="02020603050405020304" pitchFamily="18" charset="0"/>
              </a:rPr>
              <a:t>Road map </a:t>
            </a:r>
            <a:endParaRPr lang="ru-RU" sz="4000" dirty="0">
              <a:solidFill>
                <a:schemeClr val="bg1"/>
              </a:solidFill>
              <a:latin typeface="Bahnschrift SemiBold" panose="020B0502040204020203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15CA1888-620C-3519-CDA8-05CF642BE55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43635" y="1118622"/>
          <a:ext cx="11054868" cy="5142508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921239">
                  <a:extLst>
                    <a:ext uri="{9D8B030D-6E8A-4147-A177-3AD203B41FA5}">
                      <a16:colId xmlns:a16="http://schemas.microsoft.com/office/drawing/2014/main" val="4223178863"/>
                    </a:ext>
                  </a:extLst>
                </a:gridCol>
                <a:gridCol w="921239">
                  <a:extLst>
                    <a:ext uri="{9D8B030D-6E8A-4147-A177-3AD203B41FA5}">
                      <a16:colId xmlns:a16="http://schemas.microsoft.com/office/drawing/2014/main" val="2995712161"/>
                    </a:ext>
                  </a:extLst>
                </a:gridCol>
                <a:gridCol w="921239">
                  <a:extLst>
                    <a:ext uri="{9D8B030D-6E8A-4147-A177-3AD203B41FA5}">
                      <a16:colId xmlns:a16="http://schemas.microsoft.com/office/drawing/2014/main" val="3978730343"/>
                    </a:ext>
                  </a:extLst>
                </a:gridCol>
                <a:gridCol w="921239">
                  <a:extLst>
                    <a:ext uri="{9D8B030D-6E8A-4147-A177-3AD203B41FA5}">
                      <a16:colId xmlns:a16="http://schemas.microsoft.com/office/drawing/2014/main" val="4284361173"/>
                    </a:ext>
                  </a:extLst>
                </a:gridCol>
                <a:gridCol w="921239">
                  <a:extLst>
                    <a:ext uri="{9D8B030D-6E8A-4147-A177-3AD203B41FA5}">
                      <a16:colId xmlns:a16="http://schemas.microsoft.com/office/drawing/2014/main" val="1243576275"/>
                    </a:ext>
                  </a:extLst>
                </a:gridCol>
                <a:gridCol w="921239">
                  <a:extLst>
                    <a:ext uri="{9D8B030D-6E8A-4147-A177-3AD203B41FA5}">
                      <a16:colId xmlns:a16="http://schemas.microsoft.com/office/drawing/2014/main" val="3246587526"/>
                    </a:ext>
                  </a:extLst>
                </a:gridCol>
                <a:gridCol w="921239">
                  <a:extLst>
                    <a:ext uri="{9D8B030D-6E8A-4147-A177-3AD203B41FA5}">
                      <a16:colId xmlns:a16="http://schemas.microsoft.com/office/drawing/2014/main" val="3684528426"/>
                    </a:ext>
                  </a:extLst>
                </a:gridCol>
                <a:gridCol w="921239">
                  <a:extLst>
                    <a:ext uri="{9D8B030D-6E8A-4147-A177-3AD203B41FA5}">
                      <a16:colId xmlns:a16="http://schemas.microsoft.com/office/drawing/2014/main" val="1539525576"/>
                    </a:ext>
                  </a:extLst>
                </a:gridCol>
                <a:gridCol w="921239">
                  <a:extLst>
                    <a:ext uri="{9D8B030D-6E8A-4147-A177-3AD203B41FA5}">
                      <a16:colId xmlns:a16="http://schemas.microsoft.com/office/drawing/2014/main" val="624786249"/>
                    </a:ext>
                  </a:extLst>
                </a:gridCol>
                <a:gridCol w="921239">
                  <a:extLst>
                    <a:ext uri="{9D8B030D-6E8A-4147-A177-3AD203B41FA5}">
                      <a16:colId xmlns:a16="http://schemas.microsoft.com/office/drawing/2014/main" val="1044569921"/>
                    </a:ext>
                  </a:extLst>
                </a:gridCol>
                <a:gridCol w="921239">
                  <a:extLst>
                    <a:ext uri="{9D8B030D-6E8A-4147-A177-3AD203B41FA5}">
                      <a16:colId xmlns:a16="http://schemas.microsoft.com/office/drawing/2014/main" val="1330149580"/>
                    </a:ext>
                  </a:extLst>
                </a:gridCol>
                <a:gridCol w="921239">
                  <a:extLst>
                    <a:ext uri="{9D8B030D-6E8A-4147-A177-3AD203B41FA5}">
                      <a16:colId xmlns:a16="http://schemas.microsoft.com/office/drawing/2014/main" val="28456474"/>
                    </a:ext>
                  </a:extLst>
                </a:gridCol>
              </a:tblGrid>
              <a:tr h="76150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2000" b="1" kern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Bahnschrift SemiBold" panose="020B0502040204020203" pitchFamily="34" charset="0"/>
                          <a:ea typeface="+mn-ea"/>
                          <a:cs typeface="+mn-cs"/>
                        </a:rPr>
                        <a:t>Янв.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2000" b="1" kern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Bahnschrift SemiBold" panose="020B0502040204020203" pitchFamily="34" charset="0"/>
                          <a:ea typeface="+mn-ea"/>
                          <a:cs typeface="+mn-cs"/>
                        </a:rPr>
                        <a:t>Фев.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2000" b="1" kern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Bahnschrift SemiBold" panose="020B0502040204020203" pitchFamily="34" charset="0"/>
                          <a:ea typeface="+mn-ea"/>
                          <a:cs typeface="+mn-cs"/>
                        </a:rPr>
                        <a:t>Мар.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2000" b="1" kern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Bahnschrift SemiBold" panose="020B0502040204020203" pitchFamily="34" charset="0"/>
                          <a:ea typeface="+mn-ea"/>
                          <a:cs typeface="+mn-cs"/>
                        </a:rPr>
                        <a:t>Апр.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2000" b="1" kern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Bahnschrift SemiBold" panose="020B0502040204020203" pitchFamily="34" charset="0"/>
                          <a:ea typeface="+mn-ea"/>
                          <a:cs typeface="+mn-cs"/>
                        </a:rPr>
                        <a:t>Май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2000" b="1" kern="120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Bahnschrift SemiBold" panose="020B0502040204020203" pitchFamily="34" charset="0"/>
                          <a:ea typeface="+mn-ea"/>
                          <a:cs typeface="+mn-cs"/>
                        </a:rPr>
                        <a:t>Июн</a:t>
                      </a:r>
                      <a:r>
                        <a:rPr lang="ru-RU" sz="2000" b="1" kern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Bahnschrift SemiBold" panose="020B0502040204020203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2000" b="1" kern="120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Bahnschrift SemiBold" panose="020B0502040204020203" pitchFamily="34" charset="0"/>
                          <a:ea typeface="+mn-ea"/>
                          <a:cs typeface="+mn-cs"/>
                        </a:rPr>
                        <a:t>Июл</a:t>
                      </a:r>
                      <a:r>
                        <a:rPr lang="ru-RU" sz="2000" b="1" kern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Bahnschrift SemiBold" panose="020B0502040204020203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2000" b="1" kern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Bahnschrift SemiBold" panose="020B0502040204020203" pitchFamily="34" charset="0"/>
                          <a:ea typeface="+mn-ea"/>
                          <a:cs typeface="+mn-cs"/>
                        </a:rPr>
                        <a:t>Авг.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2000" b="1" kern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Bahnschrift SemiBold" panose="020B0502040204020203" pitchFamily="34" charset="0"/>
                          <a:ea typeface="+mn-ea"/>
                          <a:cs typeface="+mn-cs"/>
                        </a:rPr>
                        <a:t>Сен.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2000" b="1" kern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Bahnschrift SemiBold" panose="020B0502040204020203" pitchFamily="34" charset="0"/>
                          <a:ea typeface="+mn-ea"/>
                          <a:cs typeface="+mn-cs"/>
                        </a:rPr>
                        <a:t>Окт.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2000" b="1" kern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Bahnschrift SemiBold" panose="020B0502040204020203" pitchFamily="34" charset="0"/>
                          <a:ea typeface="+mn-ea"/>
                          <a:cs typeface="+mn-cs"/>
                        </a:rPr>
                        <a:t>Ноя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2000" b="1" kern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Bahnschrift SemiBold" panose="020B0502040204020203" pitchFamily="34" charset="0"/>
                          <a:ea typeface="+mn-ea"/>
                          <a:cs typeface="+mn-cs"/>
                        </a:rPr>
                        <a:t>Дек.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444377"/>
                  </a:ext>
                </a:extLst>
              </a:tr>
              <a:tr h="358166">
                <a:tc gridSpan="1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Длительность проекта 01.01.2024-30.012.2024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848689"/>
                  </a:ext>
                </a:extLst>
              </a:tr>
              <a:tr h="761505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Разработка подъёмного механизма</a:t>
                      </a:r>
                    </a:p>
                  </a:txBody>
                  <a:tcPr>
                    <a:solidFill>
                      <a:srgbClr val="574C3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656381"/>
                  </a:ext>
                </a:extLst>
              </a:tr>
              <a:tr h="761505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ПО для передвижения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290734"/>
                  </a:ext>
                </a:extLst>
              </a:tr>
              <a:tr h="976817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ПО для обнаружения объектов</a:t>
                      </a:r>
                    </a:p>
                  </a:txBody>
                  <a:tcPr>
                    <a:solidFill>
                      <a:srgbClr val="574C3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216203"/>
                  </a:ext>
                </a:extLst>
              </a:tr>
              <a:tr h="761505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Мобильное приложение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653272"/>
                  </a:ext>
                </a:extLst>
              </a:tr>
              <a:tr h="761505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Разработка системы очистки покрытия</a:t>
                      </a:r>
                    </a:p>
                  </a:txBody>
                  <a:tcPr>
                    <a:solidFill>
                      <a:srgbClr val="574C3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322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7787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B006ED3-B175-1980-D651-405C7B68284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28" y="1266538"/>
            <a:ext cx="3569277" cy="47590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13604A1-759D-9885-88FB-8B6919CFDE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797" y="1266538"/>
            <a:ext cx="3364787" cy="47590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E68F68B-FD53-70AB-63DE-C436B6924732}"/>
              </a:ext>
            </a:extLst>
          </p:cNvPr>
          <p:cNvSpPr txBox="1"/>
          <p:nvPr/>
        </p:nvSpPr>
        <p:spPr>
          <a:xfrm>
            <a:off x="1995056" y="165742"/>
            <a:ext cx="8128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rgbClr val="1F9B8D"/>
                </a:solidFill>
                <a:latin typeface="Bahnschrift SemiBold" panose="020B0502040204020203" pitchFamily="34" charset="0"/>
              </a:rPr>
              <a:t>Отзывы и письма поддержки</a:t>
            </a:r>
            <a:r>
              <a:rPr lang="en-US" sz="4400" dirty="0">
                <a:solidFill>
                  <a:srgbClr val="1F9B8D"/>
                </a:solidFill>
                <a:latin typeface="Bahnschrift SemiBold" panose="020B0502040204020203" pitchFamily="34" charset="0"/>
              </a:rPr>
              <a:t>:</a:t>
            </a:r>
            <a:r>
              <a:rPr lang="ru-RU" sz="4400" dirty="0">
                <a:solidFill>
                  <a:srgbClr val="1F9B8D"/>
                </a:solidFill>
                <a:latin typeface="Bahnschrift SemiBold" panose="020B050204020402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9510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682" y="348471"/>
            <a:ext cx="6179640" cy="41181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281" y="2657223"/>
            <a:ext cx="5730389" cy="382025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56" y="247740"/>
            <a:ext cx="5338880" cy="355035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09D3B5-ACDF-0AC7-4A5E-2CA8A638F11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9682" b="14309"/>
          <a:stretch/>
        </p:blipFill>
        <p:spPr>
          <a:xfrm>
            <a:off x="349955" y="2850210"/>
            <a:ext cx="6091382" cy="38680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3A495A7-2A72-16DE-596A-73BAAF0FFDBF}"/>
              </a:ext>
            </a:extLst>
          </p:cNvPr>
          <p:cNvSpPr txBox="1"/>
          <p:nvPr/>
        </p:nvSpPr>
        <p:spPr>
          <a:xfrm>
            <a:off x="3315605" y="1472045"/>
            <a:ext cx="488706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600" b="1" dirty="0">
                <a:solidFill>
                  <a:srgbClr val="FFFF00"/>
                </a:solidFill>
                <a:latin typeface="Bahnschrift SemiBold" panose="020B0502040204020203" pitchFamily="34" charset="0"/>
              </a:rPr>
              <a:t>СПАСИБО</a:t>
            </a:r>
          </a:p>
          <a:p>
            <a:pPr algn="ctr"/>
            <a:r>
              <a:rPr lang="ru-RU" sz="6600" b="1" dirty="0">
                <a:solidFill>
                  <a:srgbClr val="FFFF00"/>
                </a:solidFill>
                <a:latin typeface="Bahnschrift SemiBold" panose="020B0502040204020203" pitchFamily="34" charset="0"/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759492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EE9CF9F-5695-1B77-31EE-86889CA4708E}"/>
              </a:ext>
            </a:extLst>
          </p:cNvPr>
          <p:cNvSpPr txBox="1"/>
          <p:nvPr/>
        </p:nvSpPr>
        <p:spPr>
          <a:xfrm>
            <a:off x="4278184" y="283204"/>
            <a:ext cx="40940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1F9B8D"/>
                </a:solidFill>
                <a:latin typeface="Bahnschrift SemiBold" panose="020B0502040204020203" pitchFamily="34" charset="0"/>
                <a:cs typeface="Times New Roman" panose="02020603050405020304" pitchFamily="18" charset="0"/>
              </a:rPr>
              <a:t>НАША</a:t>
            </a:r>
            <a:r>
              <a:rPr lang="ru-RU" sz="4000" dirty="0">
                <a:solidFill>
                  <a:schemeClr val="bg1"/>
                </a:solidFill>
                <a:latin typeface="Bahnschrift SemiBold" panose="020B0502040204020203" pitchFamily="34" charset="0"/>
                <a:cs typeface="Times New Roman" panose="02020603050405020304" pitchFamily="18" charset="0"/>
              </a:rPr>
              <a:t> команда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379E6A61-B121-9591-06FA-2902D2AE3BCC}"/>
              </a:ext>
            </a:extLst>
          </p:cNvPr>
          <p:cNvGrpSpPr/>
          <p:nvPr/>
        </p:nvGrpSpPr>
        <p:grpSpPr>
          <a:xfrm>
            <a:off x="10743597" y="1283946"/>
            <a:ext cx="914401" cy="872467"/>
            <a:chOff x="11076972" y="3808071"/>
            <a:chExt cx="914401" cy="872467"/>
          </a:xfrm>
        </p:grpSpPr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3A106511-7B8E-2026-65CC-7058FEED8A9F}"/>
                </a:ext>
              </a:extLst>
            </p:cNvPr>
            <p:cNvSpPr/>
            <p:nvPr/>
          </p:nvSpPr>
          <p:spPr>
            <a:xfrm>
              <a:off x="11076972" y="3808071"/>
              <a:ext cx="506069" cy="47646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E6BCEE89-58EB-1C84-92F2-CDD6DFA6B751}"/>
                </a:ext>
              </a:extLst>
            </p:cNvPr>
            <p:cNvSpPr/>
            <p:nvPr/>
          </p:nvSpPr>
          <p:spPr>
            <a:xfrm>
              <a:off x="11174709" y="3888529"/>
              <a:ext cx="816664" cy="792009"/>
            </a:xfrm>
            <a:prstGeom prst="ellipse">
              <a:avLst/>
            </a:prstGeom>
            <a:gradFill>
              <a:gsLst>
                <a:gs pos="15000">
                  <a:srgbClr val="FD7382"/>
                </a:gs>
                <a:gs pos="0">
                  <a:srgbClr val="FDF781"/>
                </a:gs>
                <a:gs pos="0">
                  <a:schemeClr val="accent2">
                    <a:lumMod val="0"/>
                    <a:lumOff val="100000"/>
                  </a:schemeClr>
                </a:gs>
                <a:gs pos="0">
                  <a:schemeClr val="accent2">
                    <a:lumMod val="0"/>
                    <a:lumOff val="100000"/>
                  </a:schemeClr>
                </a:gs>
                <a:gs pos="71000">
                  <a:srgbClr val="EA4457"/>
                </a:gs>
              </a:gsLst>
              <a:path path="circle">
                <a:fillToRect l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0BCC33E4-60CF-D741-E854-97FDEF1FFE14}"/>
              </a:ext>
            </a:extLst>
          </p:cNvPr>
          <p:cNvGrpSpPr/>
          <p:nvPr/>
        </p:nvGrpSpPr>
        <p:grpSpPr>
          <a:xfrm>
            <a:off x="1222456" y="62341"/>
            <a:ext cx="969267" cy="928749"/>
            <a:chOff x="1222456" y="62341"/>
            <a:chExt cx="969267" cy="928749"/>
          </a:xfrm>
        </p:grpSpPr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299019AD-AA48-D9D4-BDEA-DB899343F57D}"/>
                </a:ext>
              </a:extLst>
            </p:cNvPr>
            <p:cNvSpPr/>
            <p:nvPr/>
          </p:nvSpPr>
          <p:spPr>
            <a:xfrm>
              <a:off x="1619970" y="447061"/>
              <a:ext cx="571753" cy="544029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1377234D-15FD-1DD9-D503-664787DC3457}"/>
                </a:ext>
              </a:extLst>
            </p:cNvPr>
            <p:cNvSpPr/>
            <p:nvPr/>
          </p:nvSpPr>
          <p:spPr>
            <a:xfrm>
              <a:off x="1222456" y="62341"/>
              <a:ext cx="795029" cy="769441"/>
            </a:xfrm>
            <a:prstGeom prst="ellipse">
              <a:avLst/>
            </a:prstGeom>
            <a:gradFill flip="none" rotWithShape="1">
              <a:gsLst>
                <a:gs pos="20000">
                  <a:srgbClr val="FDD47B"/>
                </a:gs>
                <a:gs pos="0">
                  <a:srgbClr val="FDF781"/>
                </a:gs>
                <a:gs pos="0">
                  <a:schemeClr val="accent2">
                    <a:lumMod val="0"/>
                    <a:lumOff val="100000"/>
                  </a:schemeClr>
                </a:gs>
                <a:gs pos="0">
                  <a:schemeClr val="accent2">
                    <a:lumMod val="0"/>
                    <a:lumOff val="100000"/>
                  </a:schemeClr>
                </a:gs>
                <a:gs pos="100000">
                  <a:srgbClr val="EA4457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804F6D4-8510-2C47-94C0-08DA4F901B6B}"/>
              </a:ext>
            </a:extLst>
          </p:cNvPr>
          <p:cNvSpPr txBox="1"/>
          <p:nvPr/>
        </p:nvSpPr>
        <p:spPr>
          <a:xfrm>
            <a:off x="2017485" y="3119795"/>
            <a:ext cx="22606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9C71"/>
                </a:solidFill>
                <a:latin typeface="Bahnschrift SemiBold" panose="020B0502040204020203" pitchFamily="34" charset="0"/>
              </a:rPr>
              <a:t>Трофимов Егор</a:t>
            </a:r>
            <a:endParaRPr lang="ru-RU" sz="1800" dirty="0">
              <a:solidFill>
                <a:srgbClr val="FF9C71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ED48FBF-9D61-147A-7A34-6DED35765F90}"/>
              </a:ext>
            </a:extLst>
          </p:cNvPr>
          <p:cNvSpPr txBox="1"/>
          <p:nvPr/>
        </p:nvSpPr>
        <p:spPr>
          <a:xfrm>
            <a:off x="7098448" y="3119795"/>
            <a:ext cx="2161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9C71"/>
                </a:solidFill>
                <a:latin typeface="Bahnschrift SemiBold" panose="020B0502040204020203" pitchFamily="34" charset="0"/>
              </a:rPr>
              <a:t>Руслан Кабиров  </a:t>
            </a:r>
            <a:endParaRPr lang="ru-RU" sz="1800" dirty="0">
              <a:solidFill>
                <a:srgbClr val="FF9C71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4F736FA-3CFC-FC76-AA2A-CC4952226380}"/>
              </a:ext>
            </a:extLst>
          </p:cNvPr>
          <p:cNvSpPr txBox="1"/>
          <p:nvPr/>
        </p:nvSpPr>
        <p:spPr>
          <a:xfrm>
            <a:off x="4372326" y="5969084"/>
            <a:ext cx="22574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FF9C71"/>
                </a:solidFill>
                <a:latin typeface="Bahnschrift SemiBold" panose="020B0502040204020203" pitchFamily="34" charset="0"/>
              </a:rPr>
              <a:t>Пашенцева Алёна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8BD4C05-C9AD-C969-CF31-F14C5B9E0B61}"/>
              </a:ext>
            </a:extLst>
          </p:cNvPr>
          <p:cNvSpPr txBox="1"/>
          <p:nvPr/>
        </p:nvSpPr>
        <p:spPr>
          <a:xfrm>
            <a:off x="8967254" y="5971909"/>
            <a:ext cx="20679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FF9C71"/>
                </a:solidFill>
                <a:latin typeface="Bahnschrift SemiBold" panose="020B0502040204020203" pitchFamily="34" charset="0"/>
              </a:rPr>
              <a:t>Яковлева Мария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8B24CCC-E238-9173-7E23-2BDD7F4EB23A}"/>
              </a:ext>
            </a:extLst>
          </p:cNvPr>
          <p:cNvSpPr txBox="1"/>
          <p:nvPr/>
        </p:nvSpPr>
        <p:spPr>
          <a:xfrm flipH="1">
            <a:off x="7748717" y="3375849"/>
            <a:ext cx="1137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СТО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EA9D9DC-705D-6FEB-D194-A5E137CB6739}"/>
              </a:ext>
            </a:extLst>
          </p:cNvPr>
          <p:cNvSpPr txBox="1"/>
          <p:nvPr/>
        </p:nvSpPr>
        <p:spPr>
          <a:xfrm>
            <a:off x="9530675" y="6254197"/>
            <a:ext cx="9411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 err="1">
                <a:solidFill>
                  <a:schemeClr val="bg1"/>
                </a:solidFill>
                <a:latin typeface="Bahnschrift Light" panose="020B0502040204020203" pitchFamily="34" charset="0"/>
              </a:rPr>
              <a:t>Трекер</a:t>
            </a:r>
            <a:endParaRPr lang="ru-RU" sz="18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9CDCC07-2CA7-4921-997F-4A82BF706EF4}"/>
              </a:ext>
            </a:extLst>
          </p:cNvPr>
          <p:cNvSpPr txBox="1"/>
          <p:nvPr/>
        </p:nvSpPr>
        <p:spPr>
          <a:xfrm>
            <a:off x="2361058" y="3422015"/>
            <a:ext cx="22574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ahnschrift Light" panose="020B0502040204020203" pitchFamily="34" charset="0"/>
              </a:rPr>
              <a:t>Founder</a:t>
            </a:r>
            <a:endParaRPr lang="ru-RU" sz="18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BEDE8E2-2ACB-952A-B8F6-49978D5D570D}"/>
              </a:ext>
            </a:extLst>
          </p:cNvPr>
          <p:cNvSpPr txBox="1"/>
          <p:nvPr/>
        </p:nvSpPr>
        <p:spPr>
          <a:xfrm>
            <a:off x="4811162" y="6254197"/>
            <a:ext cx="16949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Bahnschrift Light" panose="020B0502040204020203" pitchFamily="34" charset="0"/>
              </a:rPr>
              <a:t>Экономист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BD5E71C0-EA1E-B237-C821-A5C5CE2771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57" r="1801" b="42285"/>
          <a:stretch/>
        </p:blipFill>
        <p:spPr>
          <a:xfrm>
            <a:off x="1810678" y="1209547"/>
            <a:ext cx="2051412" cy="19597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40FC03D-5D89-ABB1-FF12-03EBE5A558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3" t="15961" r="17148" b="33964"/>
          <a:stretch/>
        </p:blipFill>
        <p:spPr>
          <a:xfrm>
            <a:off x="7137466" y="1164224"/>
            <a:ext cx="2061539" cy="20503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E5FBDC2E-9AB6-E4B1-44C9-028DC38FEE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1" t="8885" r="321" b="24816"/>
          <a:stretch/>
        </p:blipFill>
        <p:spPr>
          <a:xfrm>
            <a:off x="4443285" y="3844207"/>
            <a:ext cx="2062828" cy="20549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0F9C166-C0FE-3E40-23A9-E73A217AAB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045" y="3758369"/>
            <a:ext cx="2226586" cy="2226586"/>
          </a:xfrm>
          <a:prstGeom prst="ellipse">
            <a:avLst/>
          </a:prstGeom>
          <a:effectLst>
            <a:softEdge rad="114300"/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DB74CBE-ED5C-9856-5D40-29F92476E70F}"/>
              </a:ext>
            </a:extLst>
          </p:cNvPr>
          <p:cNvSpPr txBox="1"/>
          <p:nvPr/>
        </p:nvSpPr>
        <p:spPr>
          <a:xfrm>
            <a:off x="532106" y="4236171"/>
            <a:ext cx="609765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Bahnschrift SemiBold" panose="020B0502040204020203" pitchFamily="34" charset="0"/>
                <a:cs typeface="Times New Roman" panose="02020603050405020304" pitchFamily="18" charset="0"/>
              </a:rPr>
              <a:t>Наши </a:t>
            </a:r>
            <a:r>
              <a:rPr lang="ru-RU" sz="2400" dirty="0">
                <a:solidFill>
                  <a:srgbClr val="1F9B8D"/>
                </a:solidFill>
                <a:latin typeface="Bahnschrift SemiBold" panose="020B0502040204020203" pitchFamily="34" charset="0"/>
                <a:cs typeface="Times New Roman" panose="02020603050405020304" pitchFamily="18" charset="0"/>
              </a:rPr>
              <a:t>КОНТАКТЫ</a:t>
            </a:r>
            <a:r>
              <a:rPr lang="en-US" sz="2400" dirty="0">
                <a:solidFill>
                  <a:srgbClr val="1F9B8D"/>
                </a:solidFill>
                <a:latin typeface="Bahnschrift SemiBold" panose="020B0502040204020203" pitchFamily="34" charset="0"/>
                <a:cs typeface="Times New Roman" panose="02020603050405020304" pitchFamily="18" charset="0"/>
              </a:rPr>
              <a:t>:</a:t>
            </a:r>
          </a:p>
          <a:p>
            <a:endParaRPr lang="ru-RU" sz="2400" dirty="0">
              <a:solidFill>
                <a:srgbClr val="1F9B8D"/>
              </a:solidFill>
              <a:latin typeface="Bahnschrift SemiBold" panose="020B0502040204020203" pitchFamily="34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1F9B8D"/>
                </a:solidFill>
                <a:latin typeface="Bahnschrift SemiBold" panose="020B0502040204020203" pitchFamily="34" charset="0"/>
                <a:cs typeface="Times New Roman" panose="02020603050405020304" pitchFamily="18" charset="0"/>
              </a:rPr>
              <a:t>t.me </a:t>
            </a:r>
            <a:r>
              <a:rPr lang="en-US" sz="2400" dirty="0">
                <a:solidFill>
                  <a:schemeClr val="bg1"/>
                </a:solidFill>
                <a:latin typeface="Bahnschrift SemiBold" panose="020B0502040204020203" pitchFamily="34" charset="0"/>
                <a:cs typeface="Times New Roman" panose="02020603050405020304" pitchFamily="18" charset="0"/>
              </a:rPr>
              <a:t>@TE_008</a:t>
            </a:r>
          </a:p>
          <a:p>
            <a:r>
              <a:rPr lang="en-US" sz="2400" dirty="0">
                <a:solidFill>
                  <a:schemeClr val="bg1"/>
                </a:solidFill>
                <a:latin typeface="Bahnschrift SemiBold" panose="020B0502040204020203" pitchFamily="34" charset="0"/>
                <a:cs typeface="Times New Roman" panose="02020603050405020304" pitchFamily="18" charset="0"/>
              </a:rPr>
              <a:t>        @pashentseva_a</a:t>
            </a:r>
          </a:p>
          <a:p>
            <a:endParaRPr lang="en-US" sz="1800" dirty="0">
              <a:solidFill>
                <a:schemeClr val="bg1"/>
              </a:solidFill>
              <a:latin typeface="Bahnschrift SemiBold" panose="020B0502040204020203" pitchFamily="34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chemeClr val="bg1"/>
              </a:solidFill>
              <a:latin typeface="Bahnschrift SemiBold" panose="020B05020402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2804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2387</TotalTime>
  <Words>415</Words>
  <Application>Microsoft Office PowerPoint</Application>
  <PresentationFormat>Широкоэкранный</PresentationFormat>
  <Paragraphs>129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Bahnschrift</vt:lpstr>
      <vt:lpstr>Bahnschrift Light</vt:lpstr>
      <vt:lpstr>Bahnschrift SemiBold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 .</dc:creator>
  <cp:lastModifiedBy>Egor</cp:lastModifiedBy>
  <cp:revision>89</cp:revision>
  <dcterms:created xsi:type="dcterms:W3CDTF">2022-11-21T19:57:57Z</dcterms:created>
  <dcterms:modified xsi:type="dcterms:W3CDTF">2023-12-07T21:36:07Z</dcterms:modified>
</cp:coreProperties>
</file>