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3" r:id="rId2"/>
    <p:sldId id="279" r:id="rId3"/>
    <p:sldId id="275" r:id="rId4"/>
    <p:sldId id="281" r:id="rId5"/>
    <p:sldId id="285" r:id="rId6"/>
    <p:sldId id="286" r:id="rId7"/>
    <p:sldId id="276" r:id="rId8"/>
    <p:sldId id="284" r:id="rId9"/>
    <p:sldId id="28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FC1B"/>
    <a:srgbClr val="00FF00"/>
    <a:srgbClr val="00F600"/>
    <a:srgbClr val="3FFF3F"/>
    <a:srgbClr val="7F7F7F"/>
    <a:srgbClr val="2E6E69"/>
    <a:srgbClr val="236579"/>
    <a:srgbClr val="20387C"/>
    <a:srgbClr val="3A7DCE"/>
    <a:srgbClr val="3B93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7409" autoAdjust="0"/>
  </p:normalViewPr>
  <p:slideViewPr>
    <p:cSldViewPr>
      <p:cViewPr varScale="1">
        <p:scale>
          <a:sx n="86" d="100"/>
          <a:sy n="86" d="100"/>
        </p:scale>
        <p:origin x="48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4D165-DF2A-4427-B872-335741219674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36C0C-11AA-4CF6-99FC-664167CA0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28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36C0C-11AA-4CF6-99FC-664167CA069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63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36C0C-11AA-4CF6-99FC-664167CA069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6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36C0C-11AA-4CF6-99FC-664167CA069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22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hyperlink" Target="https://leningradskaya-obl.beeline.ru/business/main/" TargetMode="Externa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3.png"/><Relationship Id="rId7" Type="http://schemas.openxmlformats.org/officeDocument/2006/relationships/hyperlink" Target="https://leningradskaya-obl.beeline.ru/business/main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283236" cy="69052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1547" y="2565181"/>
            <a:ext cx="1185168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Виртуальный звонок</a:t>
            </a:r>
            <a:r>
              <a:rPr kumimoji="0" lang="ru-RU" sz="44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</a:t>
            </a: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–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видимый контакт</a:t>
            </a:r>
            <a:r>
              <a:rPr kumimoji="0" lang="ru-RU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936EA27-9D63-B94D-B784-4EE1359B8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35" y="5132142"/>
            <a:ext cx="1540768" cy="1449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9F84E15-8E12-48BC-8984-C8E25642E1C1}"/>
              </a:ext>
            </a:extLst>
          </p:cNvPr>
          <p:cNvSpPr txBox="1"/>
          <p:nvPr/>
        </p:nvSpPr>
        <p:spPr>
          <a:xfrm>
            <a:off x="3863752" y="127029"/>
            <a:ext cx="4267200" cy="1428214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/>
            </a:solidFill>
          </a:ln>
          <a:effectLst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altLang="ko-KR" sz="2000" b="0" dirty="0" err="1">
                <a:solidFill>
                  <a:schemeClr val="bg1"/>
                </a:solidFill>
                <a:latin typeface="+mn-lt"/>
              </a:rPr>
              <a:t>Алланова</a:t>
            </a:r>
            <a:r>
              <a:rPr lang="ru-RU" altLang="ko-KR" sz="2000" b="0" dirty="0">
                <a:solidFill>
                  <a:schemeClr val="bg1"/>
                </a:solidFill>
                <a:latin typeface="+mn-lt"/>
              </a:rPr>
              <a:t> Юлия Вячеславовна</a:t>
            </a:r>
            <a:endParaRPr lang="en-US" altLang="ko-KR" sz="2000" b="0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ru-RU" altLang="ko-KR" sz="2000" b="0" dirty="0">
                <a:solidFill>
                  <a:schemeClr val="bg1"/>
                </a:solidFill>
                <a:latin typeface="+mn-lt"/>
              </a:rPr>
              <a:t>Сорокина Ульяна Сергеевна</a:t>
            </a:r>
          </a:p>
          <a:p>
            <a:pPr algn="ctr"/>
            <a:r>
              <a:rPr lang="ru-RU" altLang="ko-KR" sz="2000" b="0" dirty="0">
                <a:solidFill>
                  <a:schemeClr val="bg1"/>
                </a:solidFill>
                <a:latin typeface="+mn-lt"/>
              </a:rPr>
              <a:t>Черкасова Виктория Денисовна</a:t>
            </a:r>
          </a:p>
        </p:txBody>
      </p:sp>
      <p:sp>
        <p:nvSpPr>
          <p:cNvPr id="10" name="사각형: 둥근 모서리 19">
            <a:extLst>
              <a:ext uri="{FF2B5EF4-FFF2-40B4-BE49-F238E27FC236}">
                <a16:creationId xmlns:a16="http://schemas.microsoft.com/office/drawing/2014/main" xmlns="" id="{4F26048D-3B81-4BB2-BC96-06B5DDD16524}"/>
              </a:ext>
            </a:extLst>
          </p:cNvPr>
          <p:cNvSpPr/>
          <p:nvPr/>
        </p:nvSpPr>
        <p:spPr>
          <a:xfrm>
            <a:off x="191344" y="2475279"/>
            <a:ext cx="10989464" cy="1683458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7" descr="A person wearing a vr headset&#10;&#10;Description automatically generated with low confidence">
            <a:extLst>
              <a:ext uri="{FF2B5EF4-FFF2-40B4-BE49-F238E27FC236}">
                <a16:creationId xmlns:a16="http://schemas.microsoft.com/office/drawing/2014/main" xmlns="" id="{A6C04213-E047-D6C7-63AA-4F467493E5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" t="16366" r="18447"/>
          <a:stretch/>
        </p:blipFill>
        <p:spPr>
          <a:xfrm>
            <a:off x="6553225" y="548362"/>
            <a:ext cx="5638775" cy="63055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535105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5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10F0A972-D924-4EFA-B39A-5564BB457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058" y="-18521"/>
            <a:ext cx="12499058" cy="7032029"/>
          </a:xfrm>
          <a:prstGeom prst="rect">
            <a:avLst/>
          </a:prstGeom>
        </p:spPr>
      </p:pic>
      <p:sp>
        <p:nvSpPr>
          <p:cNvPr id="29" name="사각형: 둥근 모서리 19">
            <a:extLst>
              <a:ext uri="{FF2B5EF4-FFF2-40B4-BE49-F238E27FC236}">
                <a16:creationId xmlns:a16="http://schemas.microsoft.com/office/drawing/2014/main" xmlns="" id="{4F26048D-3B81-4BB2-BC96-06B5DDD16524}"/>
              </a:ext>
            </a:extLst>
          </p:cNvPr>
          <p:cNvSpPr/>
          <p:nvPr/>
        </p:nvSpPr>
        <p:spPr>
          <a:xfrm>
            <a:off x="312682" y="1120320"/>
            <a:ext cx="8709694" cy="1403443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30952" y="363596"/>
            <a:ext cx="34576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chemeClr val="bg1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781093" y="944503"/>
            <a:ext cx="8992251" cy="68429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000" dirty="0">
              <a:latin typeface="Georgia" panose="02040502050405020303" pitchFamily="18" charset="0"/>
            </a:endParaRPr>
          </a:p>
        </p:txBody>
      </p:sp>
      <p:cxnSp>
        <p:nvCxnSpPr>
          <p:cNvPr id="52" name="Straight Connector 33">
            <a:extLst>
              <a:ext uri="{FF2B5EF4-FFF2-40B4-BE49-F238E27FC236}">
                <a16:creationId xmlns:a16="http://schemas.microsoft.com/office/drawing/2014/main" xmlns="" id="{AB59AC16-CDF9-4D43-89C8-703688A7811D}"/>
              </a:ext>
            </a:extLst>
          </p:cNvPr>
          <p:cNvCxnSpPr>
            <a:cxnSpLocks/>
          </p:cNvCxnSpPr>
          <p:nvPr/>
        </p:nvCxnSpPr>
        <p:spPr>
          <a:xfrm>
            <a:off x="-743527" y="6309320"/>
            <a:ext cx="1324947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48145" y="263333"/>
            <a:ext cx="49471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7367" y="1293617"/>
            <a:ext cx="87976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цифровые технологии соединили нас на расстоянии, но лишили общение главного — живого контакта и ощущения реального присутствия</a:t>
            </a:r>
            <a:r>
              <a:rPr lang="ru-RU" b="1" dirty="0">
                <a:solidFill>
                  <a:schemeClr val="bg1"/>
                </a:solidFill>
              </a:rPr>
              <a:t>.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59AE759-2B06-679F-E8CE-DF8F755F1211}"/>
              </a:ext>
            </a:extLst>
          </p:cNvPr>
          <p:cNvSpPr/>
          <p:nvPr/>
        </p:nvSpPr>
        <p:spPr>
          <a:xfrm>
            <a:off x="286220" y="3192926"/>
            <a:ext cx="3672408" cy="2555760"/>
          </a:xfrm>
          <a:prstGeom prst="rect">
            <a:avLst/>
          </a:prstGeom>
          <a:grp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249810"/>
              </p:ext>
            </p:extLst>
          </p:nvPr>
        </p:nvGraphicFramePr>
        <p:xfrm>
          <a:off x="407368" y="3333743"/>
          <a:ext cx="3497075" cy="396240"/>
        </p:xfrm>
        <a:graphic>
          <a:graphicData uri="http://schemas.openxmlformats.org/drawingml/2006/table">
            <a:tbl>
              <a:tblPr/>
              <a:tblGrid>
                <a:gridCol w="3497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0696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  <a:latin typeface="quote-cjk-patch"/>
                        </a:rPr>
                        <a:t>КРИЗИС СОВРЕМЕННОЙ СВЯЗИ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5524" y="3822539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quote-cjk-patch"/>
              </a:rPr>
              <a:t> «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Плоский» контакт: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усталость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«плоской»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картинки;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отсутствие эффекта 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присутствия;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эмоциональная бедность.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259AE759-2B06-679F-E8CE-DF8F755F1211}"/>
              </a:ext>
            </a:extLst>
          </p:cNvPr>
          <p:cNvSpPr/>
          <p:nvPr/>
        </p:nvSpPr>
        <p:spPr>
          <a:xfrm>
            <a:off x="4218062" y="3176427"/>
            <a:ext cx="3672408" cy="2555760"/>
          </a:xfrm>
          <a:prstGeom prst="rect">
            <a:avLst/>
          </a:prstGeom>
          <a:grp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259AE759-2B06-679F-E8CE-DF8F755F1211}"/>
              </a:ext>
            </a:extLst>
          </p:cNvPr>
          <p:cNvSpPr/>
          <p:nvPr/>
        </p:nvSpPr>
        <p:spPr>
          <a:xfrm>
            <a:off x="8168806" y="3176427"/>
            <a:ext cx="3672408" cy="2555760"/>
          </a:xfrm>
          <a:prstGeom prst="rect">
            <a:avLst/>
          </a:prstGeom>
          <a:grp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36752" y="3330206"/>
            <a:ext cx="348743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quote-cjk-patch"/>
              </a:rPr>
              <a:t>СОЦИАЛЬНЫЙ ЗАПРОС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36752" y="3907154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 для всех: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люди с ОВЗ;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команды, работающие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удаленно;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разделенные семьи и др.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300216" y="3328217"/>
            <a:ext cx="338437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quote-cjk-patch"/>
              </a:rPr>
              <a:t>РЫНОЧНАЯ НИША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197786" y="3729983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Вакуум на рынке: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глобальные решения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недоступны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Российские аналоги — 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B2B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➔ Нет массового продукта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242868" y="1003909"/>
            <a:ext cx="261414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26FC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ote-cjk-patch"/>
              </a:rPr>
              <a:t>80%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сотрудников страдают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 от "цифровой усталости"</a:t>
            </a:r>
            <a:endParaRPr lang="ru-RU" b="1" dirty="0">
              <a:solidFill>
                <a:schemeClr val="bg1"/>
              </a:solidFill>
              <a:latin typeface="quote-cjk-patch"/>
            </a:endParaRPr>
          </a:p>
        </p:txBody>
      </p:sp>
      <p:sp>
        <p:nvSpPr>
          <p:cNvPr id="35" name="사각형: 둥근 모서리 19">
            <a:extLst>
              <a:ext uri="{FF2B5EF4-FFF2-40B4-BE49-F238E27FC236}">
                <a16:creationId xmlns:a16="http://schemas.microsoft.com/office/drawing/2014/main" xmlns="" id="{4F26048D-3B81-4BB2-BC96-06B5DDD16524}"/>
              </a:ext>
            </a:extLst>
          </p:cNvPr>
          <p:cNvSpPr/>
          <p:nvPr/>
        </p:nvSpPr>
        <p:spPr>
          <a:xfrm>
            <a:off x="9224556" y="1078070"/>
            <a:ext cx="2592553" cy="1455133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535105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688" y="-16311"/>
            <a:ext cx="13339504" cy="7492232"/>
          </a:xfrm>
          <a:prstGeom prst="rect">
            <a:avLst/>
          </a:prstGeom>
          <a:solidFill>
            <a:srgbClr val="8F00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92252"/>
            <a:ext cx="6945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Оценка мирового рынка </a:t>
            </a:r>
            <a:r>
              <a:rPr lang="en-US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VR</a:t>
            </a:r>
            <a:endParaRPr lang="ru-RU" sz="3200" b="1" dirty="0">
              <a:solidFill>
                <a:schemeClr val="bg1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1025585" y="875014"/>
            <a:ext cx="6904985" cy="4998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33">
            <a:extLst>
              <a:ext uri="{FF2B5EF4-FFF2-40B4-BE49-F238E27FC236}">
                <a16:creationId xmlns:a16="http://schemas.microsoft.com/office/drawing/2014/main" xmlns="" id="{8A03C761-0A9B-8A4F-9A49-9E90C8A6FD9C}"/>
              </a:ext>
            </a:extLst>
          </p:cNvPr>
          <p:cNvCxnSpPr>
            <a:cxnSpLocks/>
          </p:cNvCxnSpPr>
          <p:nvPr/>
        </p:nvCxnSpPr>
        <p:spPr>
          <a:xfrm>
            <a:off x="2330319" y="1566218"/>
            <a:ext cx="1686494" cy="0"/>
          </a:xfrm>
          <a:prstGeom prst="line">
            <a:avLst/>
          </a:prstGeom>
          <a:noFill/>
          <a:ln w="19050" cap="flat" cmpd="sng" algn="ctr">
            <a:gradFill flip="none" rotWithShape="1">
              <a:gsLst>
                <a:gs pos="0">
                  <a:srgbClr val="1F55DE"/>
                </a:gs>
                <a:gs pos="100000">
                  <a:srgbClr val="3EC973"/>
                </a:gs>
              </a:gsLst>
              <a:lin ang="16200000" scaled="1"/>
              <a:tileRect/>
            </a:gradFill>
            <a:prstDash val="solid"/>
            <a:miter lim="800000"/>
            <a:tailEnd type="arrow"/>
          </a:ln>
          <a:effectLst/>
        </p:spPr>
      </p:cxnSp>
      <p:cxnSp>
        <p:nvCxnSpPr>
          <p:cNvPr id="17" name="Straight Connector 36">
            <a:extLst>
              <a:ext uri="{FF2B5EF4-FFF2-40B4-BE49-F238E27FC236}">
                <a16:creationId xmlns:a16="http://schemas.microsoft.com/office/drawing/2014/main" xmlns="" id="{093FCC1A-DA0B-F069-6792-F24EC313B225}"/>
              </a:ext>
            </a:extLst>
          </p:cNvPr>
          <p:cNvCxnSpPr>
            <a:cxnSpLocks/>
          </p:cNvCxnSpPr>
          <p:nvPr/>
        </p:nvCxnSpPr>
        <p:spPr>
          <a:xfrm>
            <a:off x="479376" y="2007091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xmlns="" id="{C4283663-E994-B246-B9E2-613B3DED362A}"/>
              </a:ext>
            </a:extLst>
          </p:cNvPr>
          <p:cNvSpPr/>
          <p:nvPr/>
        </p:nvSpPr>
        <p:spPr>
          <a:xfrm>
            <a:off x="479376" y="1286092"/>
            <a:ext cx="1679257" cy="606954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2022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xmlns="" id="{5051747D-6237-D04C-94BA-EFF1A16579A7}"/>
              </a:ext>
            </a:extLst>
          </p:cNvPr>
          <p:cNvSpPr/>
          <p:nvPr/>
        </p:nvSpPr>
        <p:spPr>
          <a:xfrm>
            <a:off x="460843" y="2118594"/>
            <a:ext cx="1679257" cy="606943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2023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xmlns="" id="{B0DAB587-24CE-3547-A5B9-CD1CBB9C99EF}"/>
              </a:ext>
            </a:extLst>
          </p:cNvPr>
          <p:cNvSpPr/>
          <p:nvPr/>
        </p:nvSpPr>
        <p:spPr>
          <a:xfrm>
            <a:off x="479374" y="2994842"/>
            <a:ext cx="1679257" cy="606938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2025</a:t>
            </a:r>
          </a:p>
        </p:txBody>
      </p:sp>
      <p:cxnSp>
        <p:nvCxnSpPr>
          <p:cNvPr id="21" name="Straight Connector 36">
            <a:extLst>
              <a:ext uri="{FF2B5EF4-FFF2-40B4-BE49-F238E27FC236}">
                <a16:creationId xmlns:a16="http://schemas.microsoft.com/office/drawing/2014/main" xmlns="" id="{3C8E9B67-7B7D-A341-9B35-C6EFFD67CDB2}"/>
              </a:ext>
            </a:extLst>
          </p:cNvPr>
          <p:cNvCxnSpPr>
            <a:cxnSpLocks/>
          </p:cNvCxnSpPr>
          <p:nvPr/>
        </p:nvCxnSpPr>
        <p:spPr>
          <a:xfrm>
            <a:off x="479375" y="2870094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xmlns="" id="{F7686D66-0210-2049-8112-75A5D8A44539}"/>
              </a:ext>
            </a:extLst>
          </p:cNvPr>
          <p:cNvSpPr/>
          <p:nvPr/>
        </p:nvSpPr>
        <p:spPr>
          <a:xfrm>
            <a:off x="4188499" y="1283728"/>
            <a:ext cx="1679257" cy="606954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$ 9,9 млрд.</a:t>
            </a:r>
          </a:p>
        </p:txBody>
      </p:sp>
      <p:cxnSp>
        <p:nvCxnSpPr>
          <p:cNvPr id="23" name="Straight Connector 33">
            <a:extLst>
              <a:ext uri="{FF2B5EF4-FFF2-40B4-BE49-F238E27FC236}">
                <a16:creationId xmlns:a16="http://schemas.microsoft.com/office/drawing/2014/main" xmlns="" id="{887C8BCF-C1C3-3441-ACAF-6564DC24D6FD}"/>
              </a:ext>
            </a:extLst>
          </p:cNvPr>
          <p:cNvCxnSpPr>
            <a:cxnSpLocks/>
          </p:cNvCxnSpPr>
          <p:nvPr/>
        </p:nvCxnSpPr>
        <p:spPr>
          <a:xfrm>
            <a:off x="2328802" y="2418233"/>
            <a:ext cx="1686494" cy="0"/>
          </a:xfrm>
          <a:prstGeom prst="line">
            <a:avLst/>
          </a:prstGeom>
          <a:noFill/>
          <a:ln w="19050" cap="flat" cmpd="sng" algn="ctr">
            <a:gradFill flip="none" rotWithShape="1">
              <a:gsLst>
                <a:gs pos="0">
                  <a:srgbClr val="1F55DE"/>
                </a:gs>
                <a:gs pos="100000">
                  <a:srgbClr val="3EC973"/>
                </a:gs>
              </a:gsLst>
              <a:lin ang="16200000" scaled="1"/>
              <a:tileRect/>
            </a:gradFill>
            <a:prstDash val="solid"/>
            <a:miter lim="800000"/>
            <a:tailEnd type="arrow"/>
          </a:ln>
          <a:effectLst/>
        </p:spPr>
      </p:cxn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xmlns="" id="{9DD28B9F-AE31-1344-A01F-64784CCDB24E}"/>
              </a:ext>
            </a:extLst>
          </p:cNvPr>
          <p:cNvSpPr/>
          <p:nvPr/>
        </p:nvSpPr>
        <p:spPr>
          <a:xfrm>
            <a:off x="4186982" y="2135743"/>
            <a:ext cx="1679257" cy="606954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$ 12,7 млрд.</a:t>
            </a:r>
          </a:p>
        </p:txBody>
      </p:sp>
      <p:cxnSp>
        <p:nvCxnSpPr>
          <p:cNvPr id="25" name="Straight Connector 36">
            <a:extLst>
              <a:ext uri="{FF2B5EF4-FFF2-40B4-BE49-F238E27FC236}">
                <a16:creationId xmlns:a16="http://schemas.microsoft.com/office/drawing/2014/main" xmlns="" id="{C8C670D7-4101-CF4C-98DF-3D45B1B45806}"/>
              </a:ext>
            </a:extLst>
          </p:cNvPr>
          <p:cNvCxnSpPr>
            <a:cxnSpLocks/>
          </p:cNvCxnSpPr>
          <p:nvPr/>
        </p:nvCxnSpPr>
        <p:spPr>
          <a:xfrm>
            <a:off x="4190761" y="2007091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26" name="Straight Connector 36">
            <a:extLst>
              <a:ext uri="{FF2B5EF4-FFF2-40B4-BE49-F238E27FC236}">
                <a16:creationId xmlns:a16="http://schemas.microsoft.com/office/drawing/2014/main" xmlns="" id="{7E223E74-9D9B-474C-8D06-8D158B6B63C6}"/>
              </a:ext>
            </a:extLst>
          </p:cNvPr>
          <p:cNvCxnSpPr>
            <a:cxnSpLocks/>
          </p:cNvCxnSpPr>
          <p:nvPr/>
        </p:nvCxnSpPr>
        <p:spPr>
          <a:xfrm>
            <a:off x="4186982" y="2870094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27" name="Straight Connector 33">
            <a:extLst>
              <a:ext uri="{FF2B5EF4-FFF2-40B4-BE49-F238E27FC236}">
                <a16:creationId xmlns:a16="http://schemas.microsoft.com/office/drawing/2014/main" xmlns="" id="{3B5ABAB7-2765-4F48-A97C-3759C0E194C4}"/>
              </a:ext>
            </a:extLst>
          </p:cNvPr>
          <p:cNvCxnSpPr>
            <a:cxnSpLocks/>
          </p:cNvCxnSpPr>
          <p:nvPr/>
        </p:nvCxnSpPr>
        <p:spPr>
          <a:xfrm>
            <a:off x="2328802" y="3277316"/>
            <a:ext cx="1686494" cy="0"/>
          </a:xfrm>
          <a:prstGeom prst="line">
            <a:avLst/>
          </a:prstGeom>
          <a:noFill/>
          <a:ln w="19050" cap="flat" cmpd="sng" algn="ctr">
            <a:gradFill flip="none" rotWithShape="1">
              <a:gsLst>
                <a:gs pos="0">
                  <a:srgbClr val="1F55DE"/>
                </a:gs>
                <a:gs pos="100000">
                  <a:srgbClr val="3EC973"/>
                </a:gs>
              </a:gsLst>
              <a:lin ang="16200000" scaled="1"/>
              <a:tileRect/>
            </a:gradFill>
            <a:prstDash val="solid"/>
            <a:miter lim="800000"/>
            <a:tailEnd type="arrow"/>
          </a:ln>
          <a:effectLst/>
        </p:spPr>
      </p:cxn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xmlns="" id="{DED5035C-3958-CA41-9075-93CE56F3B169}"/>
              </a:ext>
            </a:extLst>
          </p:cNvPr>
          <p:cNvSpPr/>
          <p:nvPr/>
        </p:nvSpPr>
        <p:spPr>
          <a:xfrm>
            <a:off x="4186982" y="2994826"/>
            <a:ext cx="1679257" cy="606954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$ 20 млрд.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xmlns="" id="{DCB6FC14-22C8-734E-A507-15867642D6EA}"/>
              </a:ext>
            </a:extLst>
          </p:cNvPr>
          <p:cNvSpPr/>
          <p:nvPr/>
        </p:nvSpPr>
        <p:spPr>
          <a:xfrm>
            <a:off x="2350771" y="1928479"/>
            <a:ext cx="1679257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+2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9%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xmlns="" id="{18B68E67-4ACA-9B47-8CF6-1F4BDEF4F97C}"/>
              </a:ext>
            </a:extLst>
          </p:cNvPr>
          <p:cNvSpPr/>
          <p:nvPr/>
        </p:nvSpPr>
        <p:spPr>
          <a:xfrm>
            <a:off x="2238843" y="2796343"/>
            <a:ext cx="1934264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ИНВЕСТИЦИИ</a:t>
            </a: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xmlns="" id="{8132499F-DDA7-054F-92B9-5559FEFFCAC4}"/>
              </a:ext>
            </a:extLst>
          </p:cNvPr>
          <p:cNvSpPr/>
          <p:nvPr/>
        </p:nvSpPr>
        <p:spPr>
          <a:xfrm>
            <a:off x="2372740" y="1103291"/>
            <a:ext cx="1679257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+2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3%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xmlns="" id="{561FDB67-100F-7A45-B75B-81B5BB8588E5}"/>
              </a:ext>
            </a:extLst>
          </p:cNvPr>
          <p:cNvSpPr/>
          <p:nvPr/>
        </p:nvSpPr>
        <p:spPr>
          <a:xfrm>
            <a:off x="483857" y="3834233"/>
            <a:ext cx="1679257" cy="606938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2028</a:t>
            </a:r>
          </a:p>
        </p:txBody>
      </p:sp>
      <p:cxnSp>
        <p:nvCxnSpPr>
          <p:cNvPr id="33" name="Straight Connector 36">
            <a:extLst>
              <a:ext uri="{FF2B5EF4-FFF2-40B4-BE49-F238E27FC236}">
                <a16:creationId xmlns:a16="http://schemas.microsoft.com/office/drawing/2014/main" xmlns="" id="{95C76653-C451-8148-AECB-F26537B97FCB}"/>
              </a:ext>
            </a:extLst>
          </p:cNvPr>
          <p:cNvCxnSpPr>
            <a:cxnSpLocks/>
          </p:cNvCxnSpPr>
          <p:nvPr/>
        </p:nvCxnSpPr>
        <p:spPr>
          <a:xfrm>
            <a:off x="483860" y="3729805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4" name="Straight Connector 36">
            <a:extLst>
              <a:ext uri="{FF2B5EF4-FFF2-40B4-BE49-F238E27FC236}">
                <a16:creationId xmlns:a16="http://schemas.microsoft.com/office/drawing/2014/main" xmlns="" id="{FB50872D-3786-F247-9365-431C266CFA2C}"/>
              </a:ext>
            </a:extLst>
          </p:cNvPr>
          <p:cNvCxnSpPr>
            <a:cxnSpLocks/>
          </p:cNvCxnSpPr>
          <p:nvPr/>
        </p:nvCxnSpPr>
        <p:spPr>
          <a:xfrm>
            <a:off x="4191467" y="3729805"/>
            <a:ext cx="167925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alpha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5" name="Straight Connector 33">
            <a:extLst>
              <a:ext uri="{FF2B5EF4-FFF2-40B4-BE49-F238E27FC236}">
                <a16:creationId xmlns:a16="http://schemas.microsoft.com/office/drawing/2014/main" xmlns="" id="{C3267116-7F62-3D4E-BF30-B0014F6D141E}"/>
              </a:ext>
            </a:extLst>
          </p:cNvPr>
          <p:cNvCxnSpPr>
            <a:cxnSpLocks/>
          </p:cNvCxnSpPr>
          <p:nvPr/>
        </p:nvCxnSpPr>
        <p:spPr>
          <a:xfrm>
            <a:off x="2333285" y="4116707"/>
            <a:ext cx="1686494" cy="0"/>
          </a:xfrm>
          <a:prstGeom prst="line">
            <a:avLst/>
          </a:prstGeom>
          <a:noFill/>
          <a:ln w="19050" cap="flat" cmpd="sng" algn="ctr">
            <a:gradFill flip="none" rotWithShape="1">
              <a:gsLst>
                <a:gs pos="0">
                  <a:srgbClr val="1F55DE"/>
                </a:gs>
                <a:gs pos="100000">
                  <a:srgbClr val="3EC973"/>
                </a:gs>
              </a:gsLst>
              <a:lin ang="16200000" scaled="1"/>
              <a:tileRect/>
            </a:gradFill>
            <a:prstDash val="solid"/>
            <a:miter lim="800000"/>
            <a:tailEnd type="arrow"/>
          </a:ln>
          <a:effectLst/>
        </p:spPr>
      </p:cxn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xmlns="" id="{BEC47812-C682-564F-8D61-3F32D3CF2CE2}"/>
              </a:ext>
            </a:extLst>
          </p:cNvPr>
          <p:cNvSpPr/>
          <p:nvPr/>
        </p:nvSpPr>
        <p:spPr>
          <a:xfrm>
            <a:off x="4191465" y="3834217"/>
            <a:ext cx="1679257" cy="606954"/>
          </a:xfrm>
          <a:prstGeom prst="roundRect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$ </a:t>
            </a:r>
            <a:r>
              <a:rPr lang="ru-RU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57 </a:t>
            </a:r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млрд.</a:t>
            </a: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xmlns="" id="{FB582820-A725-634C-A0A5-4526CD1161A8}"/>
              </a:ext>
            </a:extLst>
          </p:cNvPr>
          <p:cNvSpPr/>
          <p:nvPr/>
        </p:nvSpPr>
        <p:spPr>
          <a:xfrm>
            <a:off x="2310561" y="3635734"/>
            <a:ext cx="1745919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ПОТЕНЦИАЛ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729B5EF5-FF9C-B441-AC5C-4B3EDA3861F4}"/>
              </a:ext>
            </a:extLst>
          </p:cNvPr>
          <p:cNvSpPr>
            <a:spLocks noChangeAspect="1"/>
          </p:cNvSpPr>
          <p:nvPr/>
        </p:nvSpPr>
        <p:spPr>
          <a:xfrm>
            <a:off x="6514195" y="1176567"/>
            <a:ext cx="1918352" cy="1918352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sz="2800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34%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E41224AE-D715-9D44-8C9F-15ECB7E861A9}"/>
              </a:ext>
            </a:extLst>
          </p:cNvPr>
          <p:cNvSpPr>
            <a:spLocks noChangeAspect="1"/>
          </p:cNvSpPr>
          <p:nvPr/>
        </p:nvSpPr>
        <p:spPr>
          <a:xfrm>
            <a:off x="8809950" y="2150443"/>
            <a:ext cx="1297285" cy="1297285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sz="2800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14%</a:t>
            </a: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xmlns="" id="{E3236734-97C1-0E48-A71D-17C8540CA3B5}"/>
              </a:ext>
            </a:extLst>
          </p:cNvPr>
          <p:cNvSpPr/>
          <p:nvPr/>
        </p:nvSpPr>
        <p:spPr>
          <a:xfrm>
            <a:off x="7747792" y="3482356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Инжиниринг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4600E24E-5FB1-B143-BD67-011470DA540B}"/>
              </a:ext>
            </a:extLst>
          </p:cNvPr>
          <p:cNvSpPr>
            <a:spLocks noChangeAspect="1"/>
          </p:cNvSpPr>
          <p:nvPr/>
        </p:nvSpPr>
        <p:spPr>
          <a:xfrm>
            <a:off x="8574803" y="4540254"/>
            <a:ext cx="1297285" cy="1297285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sz="2800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12%</a:t>
            </a: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xmlns="" id="{510EF38B-3821-D545-A6AC-7BEF88101735}"/>
              </a:ext>
            </a:extLst>
          </p:cNvPr>
          <p:cNvSpPr/>
          <p:nvPr/>
        </p:nvSpPr>
        <p:spPr>
          <a:xfrm>
            <a:off x="7634716" y="5874125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Инф.материалы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76DF2155-FE82-AD43-8077-5A17939AA6A3}"/>
              </a:ext>
            </a:extLst>
          </p:cNvPr>
          <p:cNvSpPr>
            <a:spLocks noChangeAspect="1"/>
          </p:cNvSpPr>
          <p:nvPr/>
        </p:nvSpPr>
        <p:spPr>
          <a:xfrm>
            <a:off x="6118763" y="3973227"/>
            <a:ext cx="1568193" cy="1568193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sz="2800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15%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10DB78F8-E4C5-2A4B-915B-B381BDA649C4}"/>
              </a:ext>
            </a:extLst>
          </p:cNvPr>
          <p:cNvSpPr>
            <a:spLocks noChangeAspect="1"/>
          </p:cNvSpPr>
          <p:nvPr/>
        </p:nvSpPr>
        <p:spPr>
          <a:xfrm>
            <a:off x="9678840" y="512556"/>
            <a:ext cx="856789" cy="856789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sz="2400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9 %</a:t>
            </a:r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xmlns="" id="{F5028144-E3E0-0F4B-AEB6-B153A1723F14}"/>
              </a:ext>
            </a:extLst>
          </p:cNvPr>
          <p:cNvSpPr/>
          <p:nvPr/>
        </p:nvSpPr>
        <p:spPr>
          <a:xfrm>
            <a:off x="8428441" y="1438336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Недвижимость</a:t>
            </a: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0FC0D96B-FB61-DC42-9E05-ACB0056DC195}"/>
              </a:ext>
            </a:extLst>
          </p:cNvPr>
          <p:cNvSpPr>
            <a:spLocks noChangeAspect="1"/>
          </p:cNvSpPr>
          <p:nvPr/>
        </p:nvSpPr>
        <p:spPr>
          <a:xfrm>
            <a:off x="10665211" y="3843296"/>
            <a:ext cx="692029" cy="692029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5 %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D3EA24A3-7A7B-554E-88A2-D2888567F6FD}"/>
              </a:ext>
            </a:extLst>
          </p:cNvPr>
          <p:cNvSpPr>
            <a:spLocks noChangeAspect="1"/>
          </p:cNvSpPr>
          <p:nvPr/>
        </p:nvSpPr>
        <p:spPr>
          <a:xfrm>
            <a:off x="11056318" y="2279493"/>
            <a:ext cx="648951" cy="648951"/>
          </a:xfrm>
          <a:prstGeom prst="ellipse">
            <a:avLst/>
          </a:prstGeom>
          <a:solidFill>
            <a:srgbClr val="339396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latinLnBrk="1"/>
            <a:r>
              <a:rPr lang="ru-RU" kern="0" spc="-300" dirty="0">
                <a:solidFill>
                  <a:prstClr val="white"/>
                </a:solid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5 %</a:t>
            </a: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xmlns="" id="{1B122B48-A8ED-1548-B032-37CB6996ABF9}"/>
              </a:ext>
            </a:extLst>
          </p:cNvPr>
          <p:cNvSpPr/>
          <p:nvPr/>
        </p:nvSpPr>
        <p:spPr>
          <a:xfrm>
            <a:off x="5798055" y="3162647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Видеоигры</a:t>
            </a: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xmlns="" id="{EC98B4BD-FE2E-A848-A9EE-CCFD0B1AF41F}"/>
              </a:ext>
            </a:extLst>
          </p:cNvPr>
          <p:cNvSpPr/>
          <p:nvPr/>
        </p:nvSpPr>
        <p:spPr>
          <a:xfrm>
            <a:off x="5119919" y="5472493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Здравоохранение</a:t>
            </a: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xmlns="" id="{A8E4ACA5-E664-644C-B585-60BF4E2C90F5}"/>
              </a:ext>
            </a:extLst>
          </p:cNvPr>
          <p:cNvSpPr/>
          <p:nvPr/>
        </p:nvSpPr>
        <p:spPr>
          <a:xfrm>
            <a:off x="9644047" y="2866400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ВПК</a:t>
            </a: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xmlns="" id="{A1EE9084-F062-E74E-A679-D74ACF6D142A}"/>
              </a:ext>
            </a:extLst>
          </p:cNvPr>
          <p:cNvSpPr/>
          <p:nvPr/>
        </p:nvSpPr>
        <p:spPr>
          <a:xfrm>
            <a:off x="9334644" y="4441171"/>
            <a:ext cx="3421602" cy="60695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Маркетинг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7235" y="5067344"/>
            <a:ext cx="356270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Средний уровень ежегодного</a:t>
            </a:r>
          </a:p>
          <a:p>
            <a:pPr lvl="0" algn="ctr"/>
            <a:r>
              <a:rPr lang="ru-RU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роста рынка </a:t>
            </a:r>
            <a:r>
              <a:rPr lang="ru-RU" sz="2400" b="1" dirty="0">
                <a:solidFill>
                  <a:srgbClr val="00FF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29%</a:t>
            </a:r>
            <a:r>
              <a:rPr lang="ru-RU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52" name="사각형: 둥근 모서리 19">
            <a:extLst>
              <a:ext uri="{FF2B5EF4-FFF2-40B4-BE49-F238E27FC236}">
                <a16:creationId xmlns:a16="http://schemas.microsoft.com/office/drawing/2014/main" xmlns="" id="{14FECB45-1CE1-43C1-809E-AB9A66233E82}"/>
              </a:ext>
            </a:extLst>
          </p:cNvPr>
          <p:cNvSpPr/>
          <p:nvPr/>
        </p:nvSpPr>
        <p:spPr>
          <a:xfrm>
            <a:off x="678614" y="4763041"/>
            <a:ext cx="3579947" cy="1291601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1535105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704" y="-52100"/>
            <a:ext cx="13060349" cy="7344816"/>
          </a:xfrm>
          <a:prstGeom prst="rect">
            <a:avLst/>
          </a:prstGeom>
        </p:spPr>
      </p:pic>
      <p:sp>
        <p:nvSpPr>
          <p:cNvPr id="22" name="사각형: 둥근 모서리 19">
            <a:extLst>
              <a:ext uri="{FF2B5EF4-FFF2-40B4-BE49-F238E27FC236}">
                <a16:creationId xmlns:a16="http://schemas.microsoft.com/office/drawing/2014/main" xmlns="" id="{4C1F9505-5602-47D2-A446-5566E3103513}"/>
              </a:ext>
            </a:extLst>
          </p:cNvPr>
          <p:cNvSpPr/>
          <p:nvPr/>
        </p:nvSpPr>
        <p:spPr>
          <a:xfrm>
            <a:off x="1037346" y="3734720"/>
            <a:ext cx="1907702" cy="1619398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EB5F2AC9-990A-4D78-89BE-BFB12C0EAF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99" y="3997625"/>
            <a:ext cx="1142596" cy="114259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EF721510-DD33-453B-B00E-0331341AB1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336" y="3841441"/>
            <a:ext cx="1298780" cy="1298780"/>
          </a:xfrm>
          <a:prstGeom prst="rect">
            <a:avLst/>
          </a:prstGeom>
        </p:spPr>
      </p:pic>
      <p:sp>
        <p:nvSpPr>
          <p:cNvPr id="25" name="사각형: 둥근 모서리 19">
            <a:extLst>
              <a:ext uri="{FF2B5EF4-FFF2-40B4-BE49-F238E27FC236}">
                <a16:creationId xmlns:a16="http://schemas.microsoft.com/office/drawing/2014/main" xmlns="" id="{D8572F94-5989-4ED9-926C-9342B887220D}"/>
              </a:ext>
            </a:extLst>
          </p:cNvPr>
          <p:cNvSpPr/>
          <p:nvPr/>
        </p:nvSpPr>
        <p:spPr>
          <a:xfrm>
            <a:off x="3667090" y="3714555"/>
            <a:ext cx="1907702" cy="1619398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사각형: 둥근 모서리 19">
            <a:extLst>
              <a:ext uri="{FF2B5EF4-FFF2-40B4-BE49-F238E27FC236}">
                <a16:creationId xmlns:a16="http://schemas.microsoft.com/office/drawing/2014/main" xmlns="" id="{FB237EBE-519B-4061-9149-8C72671A6FC0}"/>
              </a:ext>
            </a:extLst>
          </p:cNvPr>
          <p:cNvSpPr/>
          <p:nvPr/>
        </p:nvSpPr>
        <p:spPr>
          <a:xfrm>
            <a:off x="6376204" y="3729493"/>
            <a:ext cx="1907702" cy="1624625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사각형: 둥근 모서리 19">
            <a:extLst>
              <a:ext uri="{FF2B5EF4-FFF2-40B4-BE49-F238E27FC236}">
                <a16:creationId xmlns:a16="http://schemas.microsoft.com/office/drawing/2014/main" xmlns="" id="{10E38709-8A2E-4B4E-AE1C-2BD958A7E163}"/>
              </a:ext>
            </a:extLst>
          </p:cNvPr>
          <p:cNvSpPr/>
          <p:nvPr/>
        </p:nvSpPr>
        <p:spPr>
          <a:xfrm>
            <a:off x="9172318" y="3724857"/>
            <a:ext cx="1907702" cy="1619398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F6A72DFE-8229-48F1-904F-7985D1B9BB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259" y="3724857"/>
            <a:ext cx="1555951" cy="155595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309E00F5-C353-4E93-BCA3-101C507861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767" y="3830368"/>
            <a:ext cx="1408376" cy="14083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1384" y="320107"/>
            <a:ext cx="44294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Конечный продукт</a:t>
            </a:r>
          </a:p>
        </p:txBody>
      </p:sp>
      <p:sp>
        <p:nvSpPr>
          <p:cNvPr id="30" name="Freeform: Shape 71"/>
          <p:cNvSpPr>
            <a:spLocks/>
          </p:cNvSpPr>
          <p:nvPr/>
        </p:nvSpPr>
        <p:spPr bwMode="auto">
          <a:xfrm>
            <a:off x="721884" y="5557964"/>
            <a:ext cx="2414572" cy="120388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Трехмерная модель</a:t>
            </a:r>
            <a:endParaRPr lang="en-US" b="1" cap="all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reeform: Shape 71"/>
          <p:cNvSpPr>
            <a:spLocks/>
          </p:cNvSpPr>
          <p:nvPr/>
        </p:nvSpPr>
        <p:spPr bwMode="auto">
          <a:xfrm>
            <a:off x="6125106" y="5554700"/>
            <a:ext cx="2347158" cy="120388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</a:t>
            </a:r>
            <a:r>
              <a:rPr lang="en-US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VR-</a:t>
            </a:r>
            <a:r>
              <a:rPr lang="ru-RU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локации</a:t>
            </a:r>
            <a:endParaRPr lang="en-US" b="1" cap="all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: Shape 71"/>
          <p:cNvSpPr>
            <a:spLocks/>
          </p:cNvSpPr>
          <p:nvPr/>
        </p:nvSpPr>
        <p:spPr bwMode="auto">
          <a:xfrm>
            <a:off x="3412197" y="5554701"/>
            <a:ext cx="2414572" cy="120388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  <a:endParaRPr lang="en-US" b="1" cap="all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eform: Shape 71"/>
          <p:cNvSpPr>
            <a:spLocks/>
          </p:cNvSpPr>
          <p:nvPr/>
        </p:nvSpPr>
        <p:spPr bwMode="auto">
          <a:xfrm>
            <a:off x="8884003" y="5554700"/>
            <a:ext cx="2414572" cy="1203885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Визуальная осязаемость</a:t>
            </a:r>
            <a:endParaRPr lang="en-US" b="1" cap="all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사각형: 둥근 모서리 19">
            <a:extLst>
              <a:ext uri="{FF2B5EF4-FFF2-40B4-BE49-F238E27FC236}">
                <a16:creationId xmlns:a16="http://schemas.microsoft.com/office/drawing/2014/main" xmlns="" id="{14FECB45-1CE1-43C1-809E-AB9A66233E82}"/>
              </a:ext>
            </a:extLst>
          </p:cNvPr>
          <p:cNvSpPr/>
          <p:nvPr/>
        </p:nvSpPr>
        <p:spPr>
          <a:xfrm>
            <a:off x="491134" y="1279908"/>
            <a:ext cx="2016224" cy="1843851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A4D9BB82-E235-4AB0-8F62-32CA29C0F4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4" y="1351743"/>
            <a:ext cx="1744677" cy="174467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6B02EB9-364C-498C-AA82-E4A9EAC16A68}"/>
              </a:ext>
            </a:extLst>
          </p:cNvPr>
          <p:cNvSpPr txBox="1"/>
          <p:nvPr/>
        </p:nvSpPr>
        <p:spPr>
          <a:xfrm>
            <a:off x="2625875" y="1471121"/>
            <a:ext cx="6383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+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41" name="사각형: 둥근 모서리 19">
            <a:extLst>
              <a:ext uri="{FF2B5EF4-FFF2-40B4-BE49-F238E27FC236}">
                <a16:creationId xmlns:a16="http://schemas.microsoft.com/office/drawing/2014/main" xmlns="" id="{4F26048D-3B81-4BB2-BC96-06B5DDD16524}"/>
              </a:ext>
            </a:extLst>
          </p:cNvPr>
          <p:cNvSpPr/>
          <p:nvPr/>
        </p:nvSpPr>
        <p:spPr>
          <a:xfrm>
            <a:off x="3452657" y="1279908"/>
            <a:ext cx="2016224" cy="1843851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B67C3EF1-1D56-4A80-82C0-060D8018AA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424" y="1635367"/>
            <a:ext cx="1080690" cy="1080690"/>
          </a:xfrm>
          <a:prstGeom prst="rect">
            <a:avLst/>
          </a:prstGeom>
        </p:spPr>
      </p:pic>
      <p:sp>
        <p:nvSpPr>
          <p:cNvPr id="43" name="사각형: 둥근 모서리 19">
            <a:extLst>
              <a:ext uri="{FF2B5EF4-FFF2-40B4-BE49-F238E27FC236}">
                <a16:creationId xmlns:a16="http://schemas.microsoft.com/office/drawing/2014/main" xmlns="" id="{69A7B175-D1D3-446E-8258-7DD29E0BF29D}"/>
              </a:ext>
            </a:extLst>
          </p:cNvPr>
          <p:cNvSpPr/>
          <p:nvPr/>
        </p:nvSpPr>
        <p:spPr>
          <a:xfrm>
            <a:off x="7010884" y="1026593"/>
            <a:ext cx="4853693" cy="2285448"/>
          </a:xfrm>
          <a:prstGeom prst="roundRect">
            <a:avLst>
              <a:gd name="adj" fmla="val 4965"/>
            </a:avLst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3D5A398-8B54-4AB0-BBD8-301B1B15B3C9}"/>
              </a:ext>
            </a:extLst>
          </p:cNvPr>
          <p:cNvSpPr txBox="1"/>
          <p:nvPr/>
        </p:nvSpPr>
        <p:spPr>
          <a:xfrm>
            <a:off x="5900000" y="1484432"/>
            <a:ext cx="7246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</a:rPr>
              <a:t>=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67D9E192-F586-45D9-8165-86AEEB8274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54" y="1407487"/>
            <a:ext cx="1477328" cy="147732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9ABE9544-E2ED-4A7C-95CA-087C105FB50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627" y="1376484"/>
            <a:ext cx="1631403" cy="1631403"/>
          </a:xfrm>
          <a:prstGeom prst="rect">
            <a:avLst/>
          </a:prstGeom>
        </p:spPr>
      </p:pic>
      <p:cxnSp>
        <p:nvCxnSpPr>
          <p:cNvPr id="47" name="Straight Connector 33">
            <a:extLst>
              <a:ext uri="{FF2B5EF4-FFF2-40B4-BE49-F238E27FC236}">
                <a16:creationId xmlns:a16="http://schemas.microsoft.com/office/drawing/2014/main" xmlns="" id="{AB59AC16-CDF9-4D43-89C8-703688A7811D}"/>
              </a:ext>
            </a:extLst>
          </p:cNvPr>
          <p:cNvCxnSpPr>
            <a:cxnSpLocks/>
          </p:cNvCxnSpPr>
          <p:nvPr/>
        </p:nvCxnSpPr>
        <p:spPr>
          <a:xfrm>
            <a:off x="-248532" y="3501008"/>
            <a:ext cx="1324947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1535105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376" y="0"/>
            <a:ext cx="12385376" cy="697206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7949" y="101202"/>
            <a:ext cx="568136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Конкурентные </a:t>
            </a:r>
            <a:r>
              <a:rPr lang="en-US" alt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решения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20BFCC24-F171-4C26-9BD5-64C86AA74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183157"/>
              </p:ext>
            </p:extLst>
          </p:nvPr>
        </p:nvGraphicFramePr>
        <p:xfrm>
          <a:off x="479376" y="818653"/>
          <a:ext cx="10769392" cy="5760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07779628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645260793"/>
                    </a:ext>
                  </a:extLst>
                </a:gridCol>
                <a:gridCol w="2200440">
                  <a:extLst>
                    <a:ext uri="{9D8B030D-6E8A-4147-A177-3AD203B41FA5}">
                      <a16:colId xmlns:a16="http://schemas.microsoft.com/office/drawing/2014/main" xmlns="" val="1656768265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39385353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1983332392"/>
                    </a:ext>
                  </a:extLst>
                </a:gridCol>
              </a:tblGrid>
              <a:tr h="1358959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Характеристика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endParaRPr lang="ru-RU" sz="1400" b="1" i="0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u="sng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6086148"/>
                  </a:ext>
                </a:extLst>
              </a:tr>
              <a:tr h="751474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Доступность в России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9858080"/>
                  </a:ext>
                </a:extLst>
              </a:tr>
              <a:tr h="75147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Фокус на эмоциях и присутствии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ru-RU" sz="11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ru-RU" sz="14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4851731"/>
                  </a:ext>
                </a:extLst>
              </a:tr>
              <a:tr h="75147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Кроссплатформенность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7295570"/>
                  </a:ext>
                </a:extLst>
              </a:tr>
              <a:tr h="75147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Инклюзивность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(поддержка ОВЗ)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2943165"/>
                  </a:ext>
                </a:extLst>
              </a:tr>
              <a:tr h="60369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Технология </a:t>
                      </a:r>
                      <a:r>
                        <a:rPr lang="ru-RU" sz="1800" b="1" kern="1200" dirty="0" err="1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аватаров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Стилизованные 3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D-</a:t>
                      </a:r>
                      <a:r>
                        <a:rPr lang="ru-RU" sz="1800" b="0" i="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аватары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Стилизованные 3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D-</a:t>
                      </a:r>
                      <a:r>
                        <a:rPr lang="ru-RU" sz="1800" b="0" i="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аватары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Стилизованные 3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D-</a:t>
                      </a:r>
                      <a:r>
                        <a:rPr lang="ru-RU" sz="1800" b="0" i="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аватары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4732366"/>
                  </a:ext>
                </a:extLst>
              </a:tr>
              <a:tr h="75570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Эффект присутствия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solidFill>
                      <a:srgbClr val="00CC00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1636933"/>
                  </a:ext>
                </a:extLst>
              </a:tr>
            </a:tbl>
          </a:graphicData>
        </a:graphic>
      </p:graphicFrame>
      <p:pic>
        <p:nvPicPr>
          <p:cNvPr id="11" name="Picture 2" descr="https://static.beeline.ru/upload/images/business/main/v3/Beeblik_new.png">
            <a:hlinkClick r:id="rId4"/>
            <a:extLst>
              <a:ext uri="{FF2B5EF4-FFF2-40B4-BE49-F238E27FC236}">
                <a16:creationId xmlns:a16="http://schemas.microsoft.com/office/drawing/2014/main" xmlns="" id="{458A54F2-EF92-7247-AEEB-287B1DDA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881" y="1151252"/>
            <a:ext cx="675938" cy="67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36502" t="29647" r="36956" b="48228"/>
          <a:stretch/>
        </p:blipFill>
        <p:spPr>
          <a:xfrm>
            <a:off x="9624392" y="1007311"/>
            <a:ext cx="1296144" cy="936104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-41942" y="6547596"/>
            <a:ext cx="41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* </a:t>
            </a:r>
            <a:r>
              <a:rPr lang="ru-RU" dirty="0" err="1">
                <a:solidFill>
                  <a:schemeClr val="bg1"/>
                </a:solidFill>
              </a:rPr>
              <a:t>Meta</a:t>
            </a:r>
            <a:r>
              <a:rPr lang="ru-RU" dirty="0">
                <a:solidFill>
                  <a:schemeClr val="bg1"/>
                </a:solidFill>
              </a:rPr>
              <a:t> - запрещенная в РФ организация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070BA30-4542-4B8A-85CC-A7FCA5AD937B}"/>
              </a:ext>
            </a:extLst>
          </p:cNvPr>
          <p:cNvSpPr txBox="1"/>
          <p:nvPr/>
        </p:nvSpPr>
        <p:spPr>
          <a:xfrm>
            <a:off x="4803681" y="1399365"/>
            <a:ext cx="624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*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907" y="3798539"/>
            <a:ext cx="563502" cy="563502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5731" y="5954125"/>
            <a:ext cx="492297" cy="49229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7768" y="5973500"/>
            <a:ext cx="472922" cy="47292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8713" y="5958213"/>
            <a:ext cx="488209" cy="48820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8034" y="2294500"/>
            <a:ext cx="541275" cy="54127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8684" y="2244176"/>
            <a:ext cx="591599" cy="591599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2835" y="3017695"/>
            <a:ext cx="591599" cy="591599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8684" y="3770442"/>
            <a:ext cx="591599" cy="591599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3703" y="4543961"/>
            <a:ext cx="591599" cy="591599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3704" y="5197484"/>
            <a:ext cx="591599" cy="591599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3704" y="5902610"/>
            <a:ext cx="591600" cy="591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0752" y="2087123"/>
            <a:ext cx="952500" cy="952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0520" y="2817942"/>
            <a:ext cx="952500" cy="9525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999" y="3606366"/>
            <a:ext cx="952500" cy="9525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0520" y="4283705"/>
            <a:ext cx="952500" cy="9525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3319" y="2080904"/>
            <a:ext cx="952500" cy="9525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0454" y="2825171"/>
            <a:ext cx="952500" cy="95250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5531" y="4374451"/>
            <a:ext cx="952500" cy="9525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2901" y="2791002"/>
            <a:ext cx="952500" cy="9525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2154" y="3572550"/>
            <a:ext cx="952500" cy="9525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1769" y="4329812"/>
            <a:ext cx="952500" cy="95250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9"/>
          <a:srcRect l="18864" t="33967" r="20481" b="34533"/>
          <a:stretch/>
        </p:blipFill>
        <p:spPr>
          <a:xfrm>
            <a:off x="3290826" y="1318816"/>
            <a:ext cx="1618399" cy="630355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8026" y="1420655"/>
            <a:ext cx="2003427" cy="402944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11496600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</a:t>
            </a:r>
            <a:r>
              <a:rPr lang="ru-RU" dirty="0" smtClean="0">
                <a:solidFill>
                  <a:schemeClr val="bg1"/>
                </a:solidFill>
              </a:rPr>
              <a:t>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04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29" y="-57229"/>
            <a:ext cx="12640401" cy="710195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8479033" y="818877"/>
            <a:ext cx="3583905" cy="5772522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ru-RU" sz="2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5446" y="939195"/>
            <a:ext cx="3456384" cy="5606787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ru-RU" sz="2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05845" y="818876"/>
            <a:ext cx="3816424" cy="6020743"/>
          </a:xfrm>
          <a:prstGeom prst="rect">
            <a:avLst/>
          </a:prstGeom>
          <a:gradFill>
            <a:gsLst>
              <a:gs pos="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6350">
            <a:solidFill>
              <a:schemeClr val="bg1"/>
            </a:solidFill>
          </a:ln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ru-RU" sz="2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79600" y="6548211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  <a:r>
              <a:rPr lang="ru-RU" dirty="0" smtClean="0">
                <a:solidFill>
                  <a:schemeClr val="bg1"/>
                </a:solidFill>
              </a:rPr>
              <a:t>/9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4659" t="2082" r="7065" b="2579"/>
          <a:stretch/>
        </p:blipFill>
        <p:spPr>
          <a:xfrm>
            <a:off x="5163986" y="1889733"/>
            <a:ext cx="2450740" cy="4901480"/>
          </a:xfrm>
          <a:prstGeom prst="round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8864" t="33967" r="20481" b="34533"/>
          <a:stretch/>
        </p:blipFill>
        <p:spPr>
          <a:xfrm>
            <a:off x="5122187" y="856658"/>
            <a:ext cx="2504713" cy="9755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585153" y="86758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242" y="6498474"/>
            <a:ext cx="41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* </a:t>
            </a:r>
            <a:r>
              <a:rPr lang="ru-RU" dirty="0" err="1">
                <a:solidFill>
                  <a:schemeClr val="bg1"/>
                </a:solidFill>
              </a:rPr>
              <a:t>Meta</a:t>
            </a:r>
            <a:r>
              <a:rPr lang="ru-RU" dirty="0">
                <a:solidFill>
                  <a:schemeClr val="bg1"/>
                </a:solidFill>
              </a:rPr>
              <a:t> - запрещенная в РФ организация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/>
          <a:srcRect l="1038" t="2653" r="74331" b="6703"/>
          <a:stretch/>
        </p:blipFill>
        <p:spPr>
          <a:xfrm>
            <a:off x="9061034" y="1889732"/>
            <a:ext cx="2438988" cy="4656249"/>
          </a:xfrm>
          <a:prstGeom prst="round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860" y="1169180"/>
            <a:ext cx="2319336" cy="466482"/>
          </a:xfrm>
          <a:prstGeom prst="rect">
            <a:avLst/>
          </a:prstGeom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4405845" y="1827450"/>
            <a:ext cx="3816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https://static.beeline.ru/upload/images/business/main/v3/Beeblik_new.png">
            <a:hlinkClick r:id="rId7"/>
            <a:extLst>
              <a:ext uri="{FF2B5EF4-FFF2-40B4-BE49-F238E27FC236}">
                <a16:creationId xmlns:a16="http://schemas.microsoft.com/office/drawing/2014/main" xmlns="" id="{458A54F2-EF92-7247-AEEB-287B1DDA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000257"/>
            <a:ext cx="854249" cy="85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9"/>
          <a:srcRect l="21740" t="22646" r="66232" b="8967"/>
          <a:stretch/>
        </p:blipFill>
        <p:spPr>
          <a:xfrm>
            <a:off x="699341" y="2237636"/>
            <a:ext cx="1044843" cy="396044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/>
          <a:srcRect l="75697" t="12528" b="17671"/>
          <a:stretch/>
        </p:blipFill>
        <p:spPr>
          <a:xfrm>
            <a:off x="1744184" y="2237636"/>
            <a:ext cx="2111152" cy="396044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22776" y="259226"/>
            <a:ext cx="568136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1" dirty="0">
                <a:solidFill>
                  <a:prstClr val="white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Конкурентные </a:t>
            </a:r>
            <a:r>
              <a:rPr lang="en-US" altLang="ru-RU" sz="3200" b="1" dirty="0">
                <a:solidFill>
                  <a:prstClr val="white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3200" b="1" dirty="0">
                <a:solidFill>
                  <a:prstClr val="white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решения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85446" y="1937237"/>
            <a:ext cx="34524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479033" y="1827450"/>
            <a:ext cx="35839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39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640" y="0"/>
            <a:ext cx="12714640" cy="71591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586779" y="828429"/>
            <a:ext cx="11031608" cy="4734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2000" dirty="0">
              <a:latin typeface="Georgia" panose="02040502050405020303" pitchFamily="18" charset="0"/>
            </a:endParaRPr>
          </a:p>
        </p:txBody>
      </p:sp>
      <p:grpSp>
        <p:nvGrpSpPr>
          <p:cNvPr id="15" name="Group 1">
            <a:extLst>
              <a:ext uri="{FF2B5EF4-FFF2-40B4-BE49-F238E27FC236}">
                <a16:creationId xmlns:a16="http://schemas.microsoft.com/office/drawing/2014/main" xmlns="" id="{AAA65D53-AA5A-F245-AF36-8F0DE56909E4}"/>
              </a:ext>
            </a:extLst>
          </p:cNvPr>
          <p:cNvGrpSpPr>
            <a:grpSpLocks/>
          </p:cNvGrpSpPr>
          <p:nvPr/>
        </p:nvGrpSpPr>
        <p:grpSpPr bwMode="auto">
          <a:xfrm>
            <a:off x="2042009" y="1054188"/>
            <a:ext cx="3330055" cy="822652"/>
            <a:chOff x="2376716" y="2057742"/>
            <a:chExt cx="3330348" cy="82232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C680BB73-A691-704E-AC9C-8DEFD1C5A05B}"/>
                </a:ext>
              </a:extLst>
            </p:cNvPr>
            <p:cNvSpPr txBox="1"/>
            <p:nvPr/>
          </p:nvSpPr>
          <p:spPr>
            <a:xfrm>
              <a:off x="2385722" y="2057742"/>
              <a:ext cx="3321342" cy="553781"/>
            </a:xfrm>
            <a:prstGeom prst="rect">
              <a:avLst/>
            </a:prstGeom>
            <a:noFill/>
          </p:spPr>
          <p:txBody>
            <a:bodyPr tIns="182880" bIns="0" anchor="b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Что делать?</a:t>
              </a:r>
              <a:endPara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Box 127">
              <a:extLst>
                <a:ext uri="{FF2B5EF4-FFF2-40B4-BE49-F238E27FC236}">
                  <a16:creationId xmlns:a16="http://schemas.microsoft.com/office/drawing/2014/main" xmlns="" id="{31FE5AE8-5A9E-7C4B-B246-25F0B04F4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6716" y="2603181"/>
              <a:ext cx="3321342" cy="276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</a:t>
              </a:r>
              <a:r>
                <a:rPr kumimoji="0" lang="ru-RU" altLang="ru-RU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ервис</a:t>
              </a:r>
              <a:r>
                <a:rPr kumimoji="0" lang="ru-RU" alt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виртуальных звонков</a:t>
              </a:r>
              <a:endParaRPr kumimoji="0" lang="en-US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2">
            <a:extLst>
              <a:ext uri="{FF2B5EF4-FFF2-40B4-BE49-F238E27FC236}">
                <a16:creationId xmlns:a16="http://schemas.microsoft.com/office/drawing/2014/main" xmlns="" id="{A19E23C9-5E5E-D24A-8FF6-A83BEF5BE2CD}"/>
              </a:ext>
            </a:extLst>
          </p:cNvPr>
          <p:cNvGrpSpPr>
            <a:grpSpLocks/>
          </p:cNvGrpSpPr>
          <p:nvPr/>
        </p:nvGrpSpPr>
        <p:grpSpPr bwMode="auto">
          <a:xfrm>
            <a:off x="2051013" y="2503575"/>
            <a:ext cx="3478214" cy="1369078"/>
            <a:chOff x="2385721" y="3504755"/>
            <a:chExt cx="3478520" cy="136695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1941D45-099C-BF4A-A295-1B0A1A925DB5}"/>
                </a:ext>
              </a:extLst>
            </p:cNvPr>
            <p:cNvSpPr txBox="1"/>
            <p:nvPr/>
          </p:nvSpPr>
          <p:spPr>
            <a:xfrm>
              <a:off x="2385722" y="3504755"/>
              <a:ext cx="3321342" cy="553138"/>
            </a:xfrm>
            <a:prstGeom prst="rect">
              <a:avLst/>
            </a:prstGeom>
            <a:noFill/>
          </p:spPr>
          <p:txBody>
            <a:bodyPr tIns="182880" bIns="0" anchor="b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Для кого делать?</a:t>
              </a:r>
              <a:endPara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Box 130">
              <a:extLst>
                <a:ext uri="{FF2B5EF4-FFF2-40B4-BE49-F238E27FC236}">
                  <a16:creationId xmlns:a16="http://schemas.microsoft.com/office/drawing/2014/main" xmlns="" id="{4C1FB6BF-D719-7E44-9C8D-BBAACCEE95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5721" y="4042001"/>
              <a:ext cx="3478520" cy="829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</a:t>
              </a:r>
              <a:r>
                <a:rPr kumimoji="0" lang="ru-RU" altLang="ru-RU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изнес</a:t>
              </a:r>
              <a:r>
                <a:rPr kumimoji="0" lang="ru-RU" alt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личное </a:t>
              </a:r>
              <a:r>
                <a:rPr kumimoji="0" lang="ru-RU" alt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общение, </a:t>
              </a:r>
              <a:r>
                <a:rPr kumimoji="0" lang="ru-RU" alt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люди с </a:t>
              </a:r>
              <a:r>
                <a:rPr kumimoji="0" lang="ru-RU" alt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ОВЗ, нуждающиеся</a:t>
              </a:r>
              <a:r>
                <a:rPr kumimoji="0" lang="ru-RU" altLang="ru-RU" sz="18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в социализации и др.</a:t>
              </a:r>
              <a:endParaRPr kumimoji="0" lang="en-US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3">
            <a:extLst>
              <a:ext uri="{FF2B5EF4-FFF2-40B4-BE49-F238E27FC236}">
                <a16:creationId xmlns:a16="http://schemas.microsoft.com/office/drawing/2014/main" xmlns="" id="{6D4690C8-B415-B94E-801B-213DDDB6FA0C}"/>
              </a:ext>
            </a:extLst>
          </p:cNvPr>
          <p:cNvGrpSpPr>
            <a:grpSpLocks/>
          </p:cNvGrpSpPr>
          <p:nvPr/>
        </p:nvGrpSpPr>
        <p:grpSpPr bwMode="auto">
          <a:xfrm>
            <a:off x="2041488" y="3875029"/>
            <a:ext cx="3321050" cy="1103312"/>
            <a:chOff x="2377784" y="4657786"/>
            <a:chExt cx="3321342" cy="11034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FEEAFFB-2DEC-4E49-B335-F3F1F19470D0}"/>
                </a:ext>
              </a:extLst>
            </p:cNvPr>
            <p:cNvSpPr txBox="1"/>
            <p:nvPr/>
          </p:nvSpPr>
          <p:spPr>
            <a:xfrm>
              <a:off x="2377784" y="4657786"/>
              <a:ext cx="3321342" cy="554097"/>
            </a:xfrm>
            <a:prstGeom prst="rect">
              <a:avLst/>
            </a:prstGeom>
            <a:noFill/>
          </p:spPr>
          <p:txBody>
            <a:bodyPr tIns="182880" bIns="0" anchor="b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b="1" cap="all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Зачем делать?</a:t>
              </a:r>
              <a:endPara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TextBox 133">
              <a:extLst>
                <a:ext uri="{FF2B5EF4-FFF2-40B4-BE49-F238E27FC236}">
                  <a16:creationId xmlns:a16="http://schemas.microsoft.com/office/drawing/2014/main" xmlns="" id="{B3065661-F092-0446-B80F-4B44CA7FB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7784" y="5206971"/>
              <a:ext cx="3321342" cy="554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Улучшение качества онлайн коммуникаций</a:t>
              </a:r>
              <a:endParaRPr kumimoji="0" lang="en-US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Freeform: Shape 71">
            <a:extLst>
              <a:ext uri="{FF2B5EF4-FFF2-40B4-BE49-F238E27FC236}">
                <a16:creationId xmlns:a16="http://schemas.microsoft.com/office/drawing/2014/main" xmlns="" id="{F4515E16-3644-7D4D-AD9C-D0CAD946A104}"/>
              </a:ext>
            </a:extLst>
          </p:cNvPr>
          <p:cNvSpPr>
            <a:spLocks/>
          </p:cNvSpPr>
          <p:nvPr/>
        </p:nvSpPr>
        <p:spPr bwMode="auto">
          <a:xfrm>
            <a:off x="720689" y="816022"/>
            <a:ext cx="1154113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525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5" name="Freeform: Shape 72">
            <a:extLst>
              <a:ext uri="{FF2B5EF4-FFF2-40B4-BE49-F238E27FC236}">
                <a16:creationId xmlns:a16="http://schemas.microsoft.com/office/drawing/2014/main" xmlns="" id="{1C469B58-820C-3144-AF28-B8255E61A89C}"/>
              </a:ext>
            </a:extLst>
          </p:cNvPr>
          <p:cNvSpPr>
            <a:spLocks/>
          </p:cNvSpPr>
          <p:nvPr/>
        </p:nvSpPr>
        <p:spPr bwMode="auto">
          <a:xfrm>
            <a:off x="720689" y="2266997"/>
            <a:ext cx="1154113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525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6" name="Freeform: Shape 73">
            <a:extLst>
              <a:ext uri="{FF2B5EF4-FFF2-40B4-BE49-F238E27FC236}">
                <a16:creationId xmlns:a16="http://schemas.microsoft.com/office/drawing/2014/main" xmlns="" id="{7026508D-2D9C-0240-8FAF-29F5E396C87B}"/>
              </a:ext>
            </a:extLst>
          </p:cNvPr>
          <p:cNvSpPr>
            <a:spLocks/>
          </p:cNvSpPr>
          <p:nvPr/>
        </p:nvSpPr>
        <p:spPr bwMode="auto">
          <a:xfrm>
            <a:off x="719100" y="3780490"/>
            <a:ext cx="1154113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525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7" name="Freeform: Shape 74">
            <a:extLst>
              <a:ext uri="{FF2B5EF4-FFF2-40B4-BE49-F238E27FC236}">
                <a16:creationId xmlns:a16="http://schemas.microsoft.com/office/drawing/2014/main" xmlns="" id="{69831E1D-A7B8-8C4D-A8E8-E7EA189B10CD}"/>
              </a:ext>
            </a:extLst>
          </p:cNvPr>
          <p:cNvSpPr>
            <a:spLocks/>
          </p:cNvSpPr>
          <p:nvPr/>
        </p:nvSpPr>
        <p:spPr bwMode="auto">
          <a:xfrm>
            <a:off x="5546691" y="719848"/>
            <a:ext cx="1154112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525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Freeform: Shape 75">
            <a:extLst>
              <a:ext uri="{FF2B5EF4-FFF2-40B4-BE49-F238E27FC236}">
                <a16:creationId xmlns:a16="http://schemas.microsoft.com/office/drawing/2014/main" xmlns="" id="{DA7BD5F0-6203-794E-A2EB-9D6CDEDD4B65}"/>
              </a:ext>
            </a:extLst>
          </p:cNvPr>
          <p:cNvSpPr>
            <a:spLocks/>
          </p:cNvSpPr>
          <p:nvPr/>
        </p:nvSpPr>
        <p:spPr bwMode="auto">
          <a:xfrm>
            <a:off x="5546691" y="2170823"/>
            <a:ext cx="1154112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525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Freeform: Shape 76">
            <a:extLst>
              <a:ext uri="{FF2B5EF4-FFF2-40B4-BE49-F238E27FC236}">
                <a16:creationId xmlns:a16="http://schemas.microsoft.com/office/drawing/2014/main" xmlns="" id="{548B9237-AE6E-0644-86B3-D78AEA2B3F9A}"/>
              </a:ext>
            </a:extLst>
          </p:cNvPr>
          <p:cNvSpPr>
            <a:spLocks/>
          </p:cNvSpPr>
          <p:nvPr/>
        </p:nvSpPr>
        <p:spPr bwMode="auto">
          <a:xfrm>
            <a:off x="5546691" y="3809708"/>
            <a:ext cx="1154112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525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E2737DC1-9216-F444-8BC7-B07B0D75957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78616" y="719848"/>
            <a:ext cx="4132262" cy="1258887"/>
            <a:chOff x="5479492" y="404397"/>
            <a:chExt cx="5904584" cy="1800701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F9A4089D-4503-EA4F-A7E0-B5CDB3C2BC39}"/>
                </a:ext>
              </a:extLst>
            </p:cNvPr>
            <p:cNvSpPr/>
            <p:nvPr/>
          </p:nvSpPr>
          <p:spPr>
            <a:xfrm>
              <a:off x="5479492" y="404397"/>
              <a:ext cx="1801091" cy="18007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1057CF75-DA80-CA4A-9984-01D637014AE0}"/>
                </a:ext>
              </a:extLst>
            </p:cNvPr>
            <p:cNvSpPr/>
            <p:nvPr/>
          </p:nvSpPr>
          <p:spPr>
            <a:xfrm>
              <a:off x="7530105" y="404397"/>
              <a:ext cx="1801091" cy="18007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B97AEA96-FD23-8E4E-B0E8-3069BE6E4F37}"/>
                </a:ext>
              </a:extLst>
            </p:cNvPr>
            <p:cNvSpPr/>
            <p:nvPr/>
          </p:nvSpPr>
          <p:spPr>
            <a:xfrm>
              <a:off x="9582985" y="404397"/>
              <a:ext cx="1801091" cy="18007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Группа 36">
            <a:extLst>
              <a:ext uri="{FF2B5EF4-FFF2-40B4-BE49-F238E27FC236}">
                <a16:creationId xmlns:a16="http://schemas.microsoft.com/office/drawing/2014/main" xmlns="" id="{239EDA89-02C0-E04A-87C4-0DF9DAB2FA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78616" y="2293060"/>
            <a:ext cx="4276725" cy="1260475"/>
            <a:chOff x="5479492" y="2426430"/>
            <a:chExt cx="6108924" cy="1800000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xmlns="" id="{67501864-9312-B545-B359-816C8F0477E3}"/>
                </a:ext>
              </a:extLst>
            </p:cNvPr>
            <p:cNvSpPr/>
            <p:nvPr/>
          </p:nvSpPr>
          <p:spPr>
            <a:xfrm>
              <a:off x="5479492" y="2426430"/>
              <a:ext cx="1800477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6A42A76A-2920-A649-A2FB-1B4E147CBA8F}"/>
                </a:ext>
              </a:extLst>
            </p:cNvPr>
            <p:cNvSpPr/>
            <p:nvPr/>
          </p:nvSpPr>
          <p:spPr>
            <a:xfrm>
              <a:off x="7633715" y="2426430"/>
              <a:ext cx="1800477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9E406C60-8676-7542-971A-FD2CBC0D6DB5}"/>
                </a:ext>
              </a:extLst>
            </p:cNvPr>
            <p:cNvSpPr/>
            <p:nvPr/>
          </p:nvSpPr>
          <p:spPr>
            <a:xfrm>
              <a:off x="9787939" y="2426430"/>
              <a:ext cx="1800477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Группа 43">
            <a:extLst>
              <a:ext uri="{FF2B5EF4-FFF2-40B4-BE49-F238E27FC236}">
                <a16:creationId xmlns:a16="http://schemas.microsoft.com/office/drawing/2014/main" xmlns="" id="{6EF348D8-7A7C-DF41-BA38-26D68C74A8E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65916" y="3897960"/>
            <a:ext cx="4276725" cy="1258888"/>
            <a:chOff x="5479492" y="4447702"/>
            <a:chExt cx="6108924" cy="1800000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222D01B7-2463-224D-B24D-2F2F4F302267}"/>
                </a:ext>
              </a:extLst>
            </p:cNvPr>
            <p:cNvSpPr/>
            <p:nvPr/>
          </p:nvSpPr>
          <p:spPr>
            <a:xfrm>
              <a:off x="5479492" y="4447702"/>
              <a:ext cx="1800477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xmlns="" id="{8936BB37-B25D-C34A-A04B-165BB6796802}"/>
                </a:ext>
              </a:extLst>
            </p:cNvPr>
            <p:cNvSpPr/>
            <p:nvPr/>
          </p:nvSpPr>
          <p:spPr>
            <a:xfrm>
              <a:off x="7531673" y="4447702"/>
              <a:ext cx="1798210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xmlns="" id="{8DAF4FA8-0A74-2545-A550-7E25673B49C5}"/>
                </a:ext>
              </a:extLst>
            </p:cNvPr>
            <p:cNvSpPr/>
            <p:nvPr/>
          </p:nvSpPr>
          <p:spPr>
            <a:xfrm>
              <a:off x="9787939" y="4447702"/>
              <a:ext cx="1800477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2" name="Стрелка вправо 41">
            <a:extLst>
              <a:ext uri="{FF2B5EF4-FFF2-40B4-BE49-F238E27FC236}">
                <a16:creationId xmlns:a16="http://schemas.microsoft.com/office/drawing/2014/main" xmlns="" id="{E5997FC9-A829-2B49-9373-FA323BA656B0}"/>
              </a:ext>
            </a:extLst>
          </p:cNvPr>
          <p:cNvSpPr/>
          <p:nvPr/>
        </p:nvSpPr>
        <p:spPr>
          <a:xfrm>
            <a:off x="5789578" y="1005598"/>
            <a:ext cx="749300" cy="6873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Стрелка вправо 42">
            <a:extLst>
              <a:ext uri="{FF2B5EF4-FFF2-40B4-BE49-F238E27FC236}">
                <a16:creationId xmlns:a16="http://schemas.microsoft.com/office/drawing/2014/main" xmlns="" id="{8734DF3A-34CC-E74C-929A-A121752E4692}"/>
              </a:ext>
            </a:extLst>
          </p:cNvPr>
          <p:cNvSpPr/>
          <p:nvPr/>
        </p:nvSpPr>
        <p:spPr>
          <a:xfrm>
            <a:off x="5810216" y="2483560"/>
            <a:ext cx="749300" cy="687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Стрелка вправо 43">
            <a:extLst>
              <a:ext uri="{FF2B5EF4-FFF2-40B4-BE49-F238E27FC236}">
                <a16:creationId xmlns:a16="http://schemas.microsoft.com/office/drawing/2014/main" xmlns="" id="{D146C002-1B16-DD45-BE64-69CB0453D8DB}"/>
              </a:ext>
            </a:extLst>
          </p:cNvPr>
          <p:cNvSpPr/>
          <p:nvPr/>
        </p:nvSpPr>
        <p:spPr>
          <a:xfrm>
            <a:off x="5794341" y="4096398"/>
            <a:ext cx="7493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Рисунок 1">
            <a:extLst>
              <a:ext uri="{FF2B5EF4-FFF2-40B4-BE49-F238E27FC236}">
                <a16:creationId xmlns:a16="http://schemas.microsoft.com/office/drawing/2014/main" xmlns="" id="{E610FC02-4CA9-9747-AE4D-A80BC6410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378" y="100242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Рисунок 2">
            <a:extLst>
              <a:ext uri="{FF2B5EF4-FFF2-40B4-BE49-F238E27FC236}">
                <a16:creationId xmlns:a16="http://schemas.microsoft.com/office/drawing/2014/main" xmlns="" id="{AEF6796E-E164-6B4D-BCB9-373C68D29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066" y="846848"/>
            <a:ext cx="95091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Рисунок 3">
            <a:extLst>
              <a:ext uri="{FF2B5EF4-FFF2-40B4-BE49-F238E27FC236}">
                <a16:creationId xmlns:a16="http://schemas.microsoft.com/office/drawing/2014/main" xmlns="" id="{6DB41957-AEEC-8C4F-9A47-9AFE496A6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253" y="2442285"/>
            <a:ext cx="8985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Рисунок 4">
            <a:extLst>
              <a:ext uri="{FF2B5EF4-FFF2-40B4-BE49-F238E27FC236}">
                <a16:creationId xmlns:a16="http://schemas.microsoft.com/office/drawing/2014/main" xmlns="" id="{6D8C6EE7-A5AB-D142-A362-01E08BE28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066" y="2442285"/>
            <a:ext cx="9144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5">
            <a:extLst>
              <a:ext uri="{FF2B5EF4-FFF2-40B4-BE49-F238E27FC236}">
                <a16:creationId xmlns:a16="http://schemas.microsoft.com/office/drawing/2014/main" xmlns="" id="{C1CB44ED-A406-6641-BEFC-8706D8F41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16" y="4112273"/>
            <a:ext cx="912812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Рисунок 7">
            <a:extLst>
              <a:ext uri="{FF2B5EF4-FFF2-40B4-BE49-F238E27FC236}">
                <a16:creationId xmlns:a16="http://schemas.microsoft.com/office/drawing/2014/main" xmlns="" id="{E48BA828-B901-5844-8F12-16FE3654E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153" y="4083698"/>
            <a:ext cx="885825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Рисунок 9">
            <a:extLst>
              <a:ext uri="{FF2B5EF4-FFF2-40B4-BE49-F238E27FC236}">
                <a16:creationId xmlns:a16="http://schemas.microsoft.com/office/drawing/2014/main" xmlns="" id="{B0571568-D083-6C48-B199-A1E8B56D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66" y="964323"/>
            <a:ext cx="72072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10">
            <a:extLst>
              <a:ext uri="{FF2B5EF4-FFF2-40B4-BE49-F238E27FC236}">
                <a16:creationId xmlns:a16="http://schemas.microsoft.com/office/drawing/2014/main" xmlns="" id="{9E356ECE-A449-C740-9FAF-C75963BEE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391" y="2504198"/>
            <a:ext cx="7905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Рисунок 11">
            <a:extLst>
              <a:ext uri="{FF2B5EF4-FFF2-40B4-BE49-F238E27FC236}">
                <a16:creationId xmlns:a16="http://schemas.microsoft.com/office/drawing/2014/main" xmlns="" id="{DD09DC02-9883-7A4D-9607-C7AC6155A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078" y="4064648"/>
            <a:ext cx="8937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AFAC6A0-58AF-3D4C-B3E8-5E3494E99176}"/>
              </a:ext>
            </a:extLst>
          </p:cNvPr>
          <p:cNvSpPr txBox="1"/>
          <p:nvPr/>
        </p:nvSpPr>
        <p:spPr bwMode="auto">
          <a:xfrm>
            <a:off x="1172826" y="5293983"/>
            <a:ext cx="4834085" cy="800219"/>
          </a:xfrm>
          <a:prstGeom prst="rect">
            <a:avLst/>
          </a:prstGeom>
          <a:noFill/>
        </p:spPr>
        <p:txBody>
          <a:bodyPr wrap="square" tIns="182880" bIns="0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Покупатель решения</a:t>
            </a:r>
            <a:endParaRPr kumimoji="0" lang="en-US" sz="20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reeform: Shape 73">
            <a:extLst>
              <a:ext uri="{FF2B5EF4-FFF2-40B4-BE49-F238E27FC236}">
                <a16:creationId xmlns:a16="http://schemas.microsoft.com/office/drawing/2014/main" xmlns="" id="{A6FDA0B8-FDED-E044-82B8-3AC5AE4EC8D4}"/>
              </a:ext>
            </a:extLst>
          </p:cNvPr>
          <p:cNvSpPr>
            <a:spLocks/>
          </p:cNvSpPr>
          <p:nvPr/>
        </p:nvSpPr>
        <p:spPr bwMode="auto">
          <a:xfrm>
            <a:off x="720689" y="5242729"/>
            <a:ext cx="1154113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525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525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525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Freeform: Shape 76">
            <a:extLst>
              <a:ext uri="{FF2B5EF4-FFF2-40B4-BE49-F238E27FC236}">
                <a16:creationId xmlns:a16="http://schemas.microsoft.com/office/drawing/2014/main" xmlns="" id="{28793A14-EBEB-364F-B450-9B35AB38DA88}"/>
              </a:ext>
            </a:extLst>
          </p:cNvPr>
          <p:cNvSpPr>
            <a:spLocks/>
          </p:cNvSpPr>
          <p:nvPr/>
        </p:nvSpPr>
        <p:spPr bwMode="auto">
          <a:xfrm>
            <a:off x="5608859" y="5242729"/>
            <a:ext cx="1154112" cy="1290637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</p:spPr>
        <p:txBody>
          <a:bodyPr lIns="51435" tIns="25718" rIns="51435" bIns="2571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2525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xmlns="" id="{15E30739-49B3-9C44-9DE9-6F4E34BD93B6}"/>
              </a:ext>
            </a:extLst>
          </p:cNvPr>
          <p:cNvSpPr/>
          <p:nvPr/>
        </p:nvSpPr>
        <p:spPr bwMode="auto">
          <a:xfrm>
            <a:off x="8264519" y="5268310"/>
            <a:ext cx="1558868" cy="14334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Стрелка вправо 59">
            <a:extLst>
              <a:ext uri="{FF2B5EF4-FFF2-40B4-BE49-F238E27FC236}">
                <a16:creationId xmlns:a16="http://schemas.microsoft.com/office/drawing/2014/main" xmlns="" id="{631DEFBC-9A51-384B-A4DE-541ED7B53387}"/>
              </a:ext>
            </a:extLst>
          </p:cNvPr>
          <p:cNvSpPr/>
          <p:nvPr/>
        </p:nvSpPr>
        <p:spPr>
          <a:xfrm>
            <a:off x="5841431" y="5518335"/>
            <a:ext cx="7493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3316" y="214137"/>
            <a:ext cx="44967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Предлагаемая идея</a:t>
            </a:r>
            <a:endParaRPr lang="en-ID" sz="3200" b="1" dirty="0">
              <a:solidFill>
                <a:schemeClr val="bg1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1535105" y="6376848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7/9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2"/>
          <a:srcRect l="19104" t="17308" r="19633" b="17532"/>
          <a:stretch/>
        </p:blipFill>
        <p:spPr>
          <a:xfrm>
            <a:off x="8523253" y="5558474"/>
            <a:ext cx="1041400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427" y="0"/>
            <a:ext cx="12812811" cy="7200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044" y="203211"/>
            <a:ext cx="6405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Техническая реализуемость</a:t>
            </a:r>
            <a:endParaRPr lang="ru-RU" sz="3200" b="1" dirty="0">
              <a:solidFill>
                <a:schemeClr val="bg1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98409" y="789510"/>
            <a:ext cx="5566018" cy="130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1. Проектирование и 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создание демоверсии  </a:t>
            </a: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базовой платформы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65979" y="2836344"/>
            <a:ext cx="5542344" cy="12414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tx1"/>
              </a:solidFill>
              <a:latin typeface="Helvetica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tx1"/>
              </a:solidFill>
              <a:latin typeface="Helvetica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2. Интеграция 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элементов </a:t>
            </a:r>
            <a:r>
              <a:rPr lang="ru-RU" b="1" dirty="0" err="1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иммерсивных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технологий и контента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HelveticaNeu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82750" y="4968462"/>
            <a:ext cx="5525573" cy="12414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естирование </a:t>
            </a: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и подготовка к 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запуску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HelveticaNeue"/>
                <a:ea typeface="Calibri" panose="020F0502020204030204" pitchFamily="34" charset="0"/>
                <a:cs typeface="Times New Roman" panose="02020603050405020304" pitchFamily="18" charset="0"/>
              </a:rPr>
              <a:t>ользовательского интерфейса</a:t>
            </a:r>
            <a:endParaRPr lang="ru-RU" b="1" dirty="0">
              <a:solidFill>
                <a:schemeClr val="tx1"/>
              </a:solidFill>
              <a:latin typeface="HelveticaNeue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8793386" y="2279774"/>
            <a:ext cx="576064" cy="37000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8793386" y="4338130"/>
            <a:ext cx="576064" cy="37000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66" y="1124744"/>
            <a:ext cx="4680520" cy="405528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834270" y="5535016"/>
            <a:ext cx="1154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cap="al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С++</a:t>
            </a:r>
            <a:endParaRPr lang="ru-RU" sz="4000" dirty="0">
              <a:solidFill>
                <a:prstClr val="black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4D9BB82-E235-4AB0-8F62-32CA29C0F4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40" y="5158215"/>
            <a:ext cx="1461488" cy="14614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109" y="5516784"/>
            <a:ext cx="1177661" cy="7851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Прямоугольник 19"/>
          <p:cNvSpPr/>
          <p:nvPr/>
        </p:nvSpPr>
        <p:spPr>
          <a:xfrm>
            <a:off x="11582400" y="6393116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8/9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83587" y="6198631"/>
            <a:ext cx="14558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 </a:t>
            </a:r>
            <a:r>
              <a:rPr lang="en-US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</a:t>
            </a:r>
            <a:endParaRPr lang="ru-RU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1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640" y="-26006"/>
            <a:ext cx="12714640" cy="71591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119336" y="992312"/>
            <a:ext cx="11274423" cy="5024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7E7AC8A2-7EEA-814A-AC1B-A37D84EE180E}"/>
              </a:ext>
            </a:extLst>
          </p:cNvPr>
          <p:cNvSpPr txBox="1">
            <a:spLocks/>
          </p:cNvSpPr>
          <p:nvPr/>
        </p:nvSpPr>
        <p:spPr>
          <a:xfrm>
            <a:off x="349604" y="87047"/>
            <a:ext cx="11043130" cy="86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en-ID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9604" y="22549"/>
            <a:ext cx="234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Контакты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04" y="4888409"/>
            <a:ext cx="1684441" cy="16844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023" y="4913600"/>
            <a:ext cx="1735658" cy="163230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8424967" y="4237998"/>
            <a:ext cx="3591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Черкасова Виктория Сергеевна</a:t>
            </a:r>
            <a:endParaRPr lang="en-US" alt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47089" y="4237998"/>
            <a:ext cx="3512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Алланова</a:t>
            </a:r>
            <a:r>
              <a:rPr lang="ru-RU" alt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Юлия Вячеславовна</a:t>
            </a:r>
            <a:endParaRPr lang="en-US" alt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14388" r="2733"/>
          <a:stretch/>
        </p:blipFill>
        <p:spPr>
          <a:xfrm>
            <a:off x="4870898" y="837820"/>
            <a:ext cx="2455947" cy="324252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748904" y="4253031"/>
            <a:ext cx="3256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Сорокина Ульяна Сергеевна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145" y="859851"/>
            <a:ext cx="2484542" cy="331272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/>
          <a:srcRect l="5898" t="16498" r="14209" b="1294"/>
          <a:stretch/>
        </p:blipFill>
        <p:spPr>
          <a:xfrm>
            <a:off x="8891637" y="819417"/>
            <a:ext cx="2428199" cy="328429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8"/>
          <a:srcRect t="5401" b="24951"/>
          <a:stretch/>
        </p:blipFill>
        <p:spPr>
          <a:xfrm>
            <a:off x="3240945" y="4817616"/>
            <a:ext cx="2067156" cy="175647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6012194" y="5792157"/>
            <a:ext cx="3473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Почта: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ula356398@gmail.com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012194" y="5070781"/>
            <a:ext cx="2879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Телефон: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+79048513187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92734" y="6537146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  <a:r>
              <a:rPr lang="ru-RU" dirty="0" smtClean="0">
                <a:solidFill>
                  <a:schemeClr val="bg1"/>
                </a:solidFill>
              </a:rPr>
              <a:t>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10122</TotalTime>
  <Words>284</Words>
  <Application>Microsoft Office PowerPoint</Application>
  <PresentationFormat>Широкоэкранный</PresentationFormat>
  <Paragraphs>121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 Unicode MS</vt:lpstr>
      <vt:lpstr>맑은 고딕</vt:lpstr>
      <vt:lpstr>Arial</vt:lpstr>
      <vt:lpstr>Calibri</vt:lpstr>
      <vt:lpstr>Georgia</vt:lpstr>
      <vt:lpstr>HelveticaNeue</vt:lpstr>
      <vt:lpstr>quote-cjk-patch</vt:lpstr>
      <vt:lpstr>Segoe UI</vt:lpstr>
      <vt:lpstr>Segoe UI Light</vt:lpstr>
      <vt:lpstr>Tahoma</vt:lpstr>
      <vt:lpstr>Times New Roman</vt:lpstr>
      <vt:lpstr>Тема Office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</vt:lpstr>
    </vt:vector>
  </TitlesOfParts>
  <Company>FASIE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Компьютер</cp:lastModifiedBy>
  <cp:revision>121</cp:revision>
  <dcterms:created xsi:type="dcterms:W3CDTF">2023-02-08T09:03:57Z</dcterms:created>
  <dcterms:modified xsi:type="dcterms:W3CDTF">2025-10-31T16:31:10Z</dcterms:modified>
</cp:coreProperties>
</file>