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8" r:id="rId4"/>
    <p:sldId id="267" r:id="rId5"/>
    <p:sldId id="261" r:id="rId6"/>
    <p:sldId id="260" r:id="rId7"/>
    <p:sldId id="262" r:id="rId8"/>
    <p:sldId id="258" r:id="rId9"/>
    <p:sldId id="259" r:id="rId10"/>
    <p:sldId id="263" r:id="rId11"/>
    <p:sldId id="265" r:id="rId12"/>
    <p:sldId id="264"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BB83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6" d="100"/>
          <a:sy n="76" d="100"/>
        </p:scale>
        <p:origin x="-480" y="2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7459F68-81F2-4E41-A57A-0FF86F29025D}"/>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28687C86-EC84-43E5-8105-2C133375D1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B2CA80E7-037B-4217-911A-1222868EB6C3}"/>
              </a:ext>
            </a:extLst>
          </p:cNvPr>
          <p:cNvSpPr>
            <a:spLocks noGrp="1"/>
          </p:cNvSpPr>
          <p:nvPr>
            <p:ph type="dt" sz="half" idx="10"/>
          </p:nvPr>
        </p:nvSpPr>
        <p:spPr/>
        <p:txBody>
          <a:bodyPr/>
          <a:lstStyle/>
          <a:p>
            <a:fld id="{D12E2135-21C6-45F7-AC49-C7651D13E47E}" type="datetimeFigureOut">
              <a:rPr lang="ru-RU" smtClean="0"/>
              <a:t>17.11.2023</a:t>
            </a:fld>
            <a:endParaRPr lang="ru-RU"/>
          </a:p>
        </p:txBody>
      </p:sp>
      <p:sp>
        <p:nvSpPr>
          <p:cNvPr id="5" name="Нижний колонтитул 4">
            <a:extLst>
              <a:ext uri="{FF2B5EF4-FFF2-40B4-BE49-F238E27FC236}">
                <a16:creationId xmlns:a16="http://schemas.microsoft.com/office/drawing/2014/main" xmlns="" id="{E2764C45-6BDA-4837-9A2F-0E97AA39AF2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5904AC93-5C26-4EC7-9FC4-17919BFBB60F}"/>
              </a:ext>
            </a:extLst>
          </p:cNvPr>
          <p:cNvSpPr>
            <a:spLocks noGrp="1"/>
          </p:cNvSpPr>
          <p:nvPr>
            <p:ph type="sldNum" sz="quarter" idx="12"/>
          </p:nvPr>
        </p:nvSpPr>
        <p:spPr/>
        <p:txBody>
          <a:bodyPr/>
          <a:lstStyle/>
          <a:p>
            <a:fld id="{9978124C-0A6B-42B6-AB6F-BE78B47FBAC2}" type="slidenum">
              <a:rPr lang="ru-RU" smtClean="0"/>
              <a:t>‹#›</a:t>
            </a:fld>
            <a:endParaRPr lang="ru-RU"/>
          </a:p>
        </p:txBody>
      </p:sp>
    </p:spTree>
    <p:extLst>
      <p:ext uri="{BB962C8B-B14F-4D97-AF65-F5344CB8AC3E}">
        <p14:creationId xmlns:p14="http://schemas.microsoft.com/office/powerpoint/2010/main" val="2876615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333035A-A2CC-4034-8D3C-F821B037CAE8}"/>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23AD4706-3EA5-4250-9780-6CB01D55681D}"/>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69AFDEF4-05A9-40DC-9233-0D688C6E20CE}"/>
              </a:ext>
            </a:extLst>
          </p:cNvPr>
          <p:cNvSpPr>
            <a:spLocks noGrp="1"/>
          </p:cNvSpPr>
          <p:nvPr>
            <p:ph type="dt" sz="half" idx="10"/>
          </p:nvPr>
        </p:nvSpPr>
        <p:spPr/>
        <p:txBody>
          <a:bodyPr/>
          <a:lstStyle/>
          <a:p>
            <a:fld id="{D12E2135-21C6-45F7-AC49-C7651D13E47E}" type="datetimeFigureOut">
              <a:rPr lang="ru-RU" smtClean="0"/>
              <a:t>17.11.2023</a:t>
            </a:fld>
            <a:endParaRPr lang="ru-RU"/>
          </a:p>
        </p:txBody>
      </p:sp>
      <p:sp>
        <p:nvSpPr>
          <p:cNvPr id="5" name="Нижний колонтитул 4">
            <a:extLst>
              <a:ext uri="{FF2B5EF4-FFF2-40B4-BE49-F238E27FC236}">
                <a16:creationId xmlns:a16="http://schemas.microsoft.com/office/drawing/2014/main" xmlns="" id="{44AC7D53-AC6A-400E-B032-1A63F3420C4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D94842B9-D577-449A-846A-30198FC2E33A}"/>
              </a:ext>
            </a:extLst>
          </p:cNvPr>
          <p:cNvSpPr>
            <a:spLocks noGrp="1"/>
          </p:cNvSpPr>
          <p:nvPr>
            <p:ph type="sldNum" sz="quarter" idx="12"/>
          </p:nvPr>
        </p:nvSpPr>
        <p:spPr/>
        <p:txBody>
          <a:bodyPr/>
          <a:lstStyle/>
          <a:p>
            <a:fld id="{9978124C-0A6B-42B6-AB6F-BE78B47FBAC2}" type="slidenum">
              <a:rPr lang="ru-RU" smtClean="0"/>
              <a:t>‹#›</a:t>
            </a:fld>
            <a:endParaRPr lang="ru-RU"/>
          </a:p>
        </p:txBody>
      </p:sp>
    </p:spTree>
    <p:extLst>
      <p:ext uri="{BB962C8B-B14F-4D97-AF65-F5344CB8AC3E}">
        <p14:creationId xmlns:p14="http://schemas.microsoft.com/office/powerpoint/2010/main" val="2025550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4B6C717-E3D3-4432-86E2-FAC83A82F1A3}"/>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41DFF1C4-8F29-47C3-B1D6-2E3BB59504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6E1DC104-2E2A-4000-9B30-33203CB6B39D}"/>
              </a:ext>
            </a:extLst>
          </p:cNvPr>
          <p:cNvSpPr>
            <a:spLocks noGrp="1"/>
          </p:cNvSpPr>
          <p:nvPr>
            <p:ph type="dt" sz="half" idx="10"/>
          </p:nvPr>
        </p:nvSpPr>
        <p:spPr/>
        <p:txBody>
          <a:bodyPr/>
          <a:lstStyle/>
          <a:p>
            <a:fld id="{D12E2135-21C6-45F7-AC49-C7651D13E47E}" type="datetimeFigureOut">
              <a:rPr lang="ru-RU" smtClean="0"/>
              <a:t>17.11.2023</a:t>
            </a:fld>
            <a:endParaRPr lang="ru-RU"/>
          </a:p>
        </p:txBody>
      </p:sp>
      <p:sp>
        <p:nvSpPr>
          <p:cNvPr id="5" name="Нижний колонтитул 4">
            <a:extLst>
              <a:ext uri="{FF2B5EF4-FFF2-40B4-BE49-F238E27FC236}">
                <a16:creationId xmlns:a16="http://schemas.microsoft.com/office/drawing/2014/main" xmlns="" id="{0B06AAA8-268E-437B-85B8-ADA4E676B87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19809994-38A3-46CE-B00E-EA9AD8D2974E}"/>
              </a:ext>
            </a:extLst>
          </p:cNvPr>
          <p:cNvSpPr>
            <a:spLocks noGrp="1"/>
          </p:cNvSpPr>
          <p:nvPr>
            <p:ph type="sldNum" sz="quarter" idx="12"/>
          </p:nvPr>
        </p:nvSpPr>
        <p:spPr/>
        <p:txBody>
          <a:bodyPr/>
          <a:lstStyle/>
          <a:p>
            <a:fld id="{9978124C-0A6B-42B6-AB6F-BE78B47FBAC2}" type="slidenum">
              <a:rPr lang="ru-RU" smtClean="0"/>
              <a:t>‹#›</a:t>
            </a:fld>
            <a:endParaRPr lang="ru-RU"/>
          </a:p>
        </p:txBody>
      </p:sp>
    </p:spTree>
    <p:extLst>
      <p:ext uri="{BB962C8B-B14F-4D97-AF65-F5344CB8AC3E}">
        <p14:creationId xmlns:p14="http://schemas.microsoft.com/office/powerpoint/2010/main" val="2653102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ED53F57-8856-4C43-9415-7E5D980A31E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3D0CA13A-3BBD-4A8E-BD68-35E04A7118C1}"/>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E4534D4F-3A0E-4198-82D1-0616FA70B90E}"/>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5BEEDF84-7D90-4AAD-82FF-20427D1C56D1}"/>
              </a:ext>
            </a:extLst>
          </p:cNvPr>
          <p:cNvSpPr>
            <a:spLocks noGrp="1"/>
          </p:cNvSpPr>
          <p:nvPr>
            <p:ph type="dt" sz="half" idx="10"/>
          </p:nvPr>
        </p:nvSpPr>
        <p:spPr/>
        <p:txBody>
          <a:bodyPr/>
          <a:lstStyle/>
          <a:p>
            <a:fld id="{D12E2135-21C6-45F7-AC49-C7651D13E47E}" type="datetimeFigureOut">
              <a:rPr lang="ru-RU" smtClean="0"/>
              <a:t>17.11.2023</a:t>
            </a:fld>
            <a:endParaRPr lang="ru-RU"/>
          </a:p>
        </p:txBody>
      </p:sp>
      <p:sp>
        <p:nvSpPr>
          <p:cNvPr id="6" name="Нижний колонтитул 5">
            <a:extLst>
              <a:ext uri="{FF2B5EF4-FFF2-40B4-BE49-F238E27FC236}">
                <a16:creationId xmlns:a16="http://schemas.microsoft.com/office/drawing/2014/main" xmlns="" id="{75C1C968-45B4-4B79-A84C-F740152227A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F22A7E75-F971-44A8-9A5A-455C2A117B48}"/>
              </a:ext>
            </a:extLst>
          </p:cNvPr>
          <p:cNvSpPr>
            <a:spLocks noGrp="1"/>
          </p:cNvSpPr>
          <p:nvPr>
            <p:ph type="sldNum" sz="quarter" idx="12"/>
          </p:nvPr>
        </p:nvSpPr>
        <p:spPr/>
        <p:txBody>
          <a:bodyPr/>
          <a:lstStyle/>
          <a:p>
            <a:fld id="{9978124C-0A6B-42B6-AB6F-BE78B47FBAC2}" type="slidenum">
              <a:rPr lang="ru-RU" smtClean="0"/>
              <a:t>‹#›</a:t>
            </a:fld>
            <a:endParaRPr lang="ru-RU"/>
          </a:p>
        </p:txBody>
      </p:sp>
    </p:spTree>
    <p:extLst>
      <p:ext uri="{BB962C8B-B14F-4D97-AF65-F5344CB8AC3E}">
        <p14:creationId xmlns:p14="http://schemas.microsoft.com/office/powerpoint/2010/main" val="1529165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874A65C-B985-441B-978A-CF8013382CE1}"/>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9D76F3C5-98A8-4997-98BA-C97A1E563F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E90232EB-FA98-4C31-979F-68A2E81C8B55}"/>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282446CA-AF6C-4825-91C7-D606AAB73D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6C0CD5F5-8745-4409-B889-71B227068289}"/>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900ADFB4-C446-4D56-BB25-E5110BCF38DE}"/>
              </a:ext>
            </a:extLst>
          </p:cNvPr>
          <p:cNvSpPr>
            <a:spLocks noGrp="1"/>
          </p:cNvSpPr>
          <p:nvPr>
            <p:ph type="dt" sz="half" idx="10"/>
          </p:nvPr>
        </p:nvSpPr>
        <p:spPr/>
        <p:txBody>
          <a:bodyPr/>
          <a:lstStyle/>
          <a:p>
            <a:fld id="{D12E2135-21C6-45F7-AC49-C7651D13E47E}" type="datetimeFigureOut">
              <a:rPr lang="ru-RU" smtClean="0"/>
              <a:t>17.11.2023</a:t>
            </a:fld>
            <a:endParaRPr lang="ru-RU"/>
          </a:p>
        </p:txBody>
      </p:sp>
      <p:sp>
        <p:nvSpPr>
          <p:cNvPr id="8" name="Нижний колонтитул 7">
            <a:extLst>
              <a:ext uri="{FF2B5EF4-FFF2-40B4-BE49-F238E27FC236}">
                <a16:creationId xmlns:a16="http://schemas.microsoft.com/office/drawing/2014/main" xmlns="" id="{43E43F95-AED7-4D18-A077-A954C9A04D05}"/>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FEA6C3FA-376C-46C4-900C-6A82ACAE6163}"/>
              </a:ext>
            </a:extLst>
          </p:cNvPr>
          <p:cNvSpPr>
            <a:spLocks noGrp="1"/>
          </p:cNvSpPr>
          <p:nvPr>
            <p:ph type="sldNum" sz="quarter" idx="12"/>
          </p:nvPr>
        </p:nvSpPr>
        <p:spPr/>
        <p:txBody>
          <a:bodyPr/>
          <a:lstStyle/>
          <a:p>
            <a:fld id="{9978124C-0A6B-42B6-AB6F-BE78B47FBAC2}" type="slidenum">
              <a:rPr lang="ru-RU" smtClean="0"/>
              <a:t>‹#›</a:t>
            </a:fld>
            <a:endParaRPr lang="ru-RU"/>
          </a:p>
        </p:txBody>
      </p:sp>
    </p:spTree>
    <p:extLst>
      <p:ext uri="{BB962C8B-B14F-4D97-AF65-F5344CB8AC3E}">
        <p14:creationId xmlns:p14="http://schemas.microsoft.com/office/powerpoint/2010/main" val="49810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1E446B7-33DC-4ED8-A7E3-E73A9A57B9CA}"/>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1467D455-B16B-4DB7-ABD3-63C5AB040C7C}"/>
              </a:ext>
            </a:extLst>
          </p:cNvPr>
          <p:cNvSpPr>
            <a:spLocks noGrp="1"/>
          </p:cNvSpPr>
          <p:nvPr>
            <p:ph type="dt" sz="half" idx="10"/>
          </p:nvPr>
        </p:nvSpPr>
        <p:spPr/>
        <p:txBody>
          <a:bodyPr/>
          <a:lstStyle/>
          <a:p>
            <a:fld id="{D12E2135-21C6-45F7-AC49-C7651D13E47E}" type="datetimeFigureOut">
              <a:rPr lang="ru-RU" smtClean="0"/>
              <a:t>17.11.2023</a:t>
            </a:fld>
            <a:endParaRPr lang="ru-RU"/>
          </a:p>
        </p:txBody>
      </p:sp>
      <p:sp>
        <p:nvSpPr>
          <p:cNvPr id="4" name="Нижний колонтитул 3">
            <a:extLst>
              <a:ext uri="{FF2B5EF4-FFF2-40B4-BE49-F238E27FC236}">
                <a16:creationId xmlns:a16="http://schemas.microsoft.com/office/drawing/2014/main" xmlns="" id="{80DCC5B5-A91E-44AD-898E-56B76D2EDC51}"/>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9BC8B8FE-7D5B-47C3-BB95-D84E50F6D9AD}"/>
              </a:ext>
            </a:extLst>
          </p:cNvPr>
          <p:cNvSpPr>
            <a:spLocks noGrp="1"/>
          </p:cNvSpPr>
          <p:nvPr>
            <p:ph type="sldNum" sz="quarter" idx="12"/>
          </p:nvPr>
        </p:nvSpPr>
        <p:spPr/>
        <p:txBody>
          <a:bodyPr/>
          <a:lstStyle/>
          <a:p>
            <a:fld id="{9978124C-0A6B-42B6-AB6F-BE78B47FBAC2}" type="slidenum">
              <a:rPr lang="ru-RU" smtClean="0"/>
              <a:t>‹#›</a:t>
            </a:fld>
            <a:endParaRPr lang="ru-RU"/>
          </a:p>
        </p:txBody>
      </p:sp>
    </p:spTree>
    <p:extLst>
      <p:ext uri="{BB962C8B-B14F-4D97-AF65-F5344CB8AC3E}">
        <p14:creationId xmlns:p14="http://schemas.microsoft.com/office/powerpoint/2010/main" val="3891267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D7076034-9AB1-40F3-BEC3-66760F148025}"/>
              </a:ext>
            </a:extLst>
          </p:cNvPr>
          <p:cNvSpPr>
            <a:spLocks noGrp="1"/>
          </p:cNvSpPr>
          <p:nvPr>
            <p:ph type="dt" sz="half" idx="10"/>
          </p:nvPr>
        </p:nvSpPr>
        <p:spPr/>
        <p:txBody>
          <a:bodyPr/>
          <a:lstStyle/>
          <a:p>
            <a:fld id="{D12E2135-21C6-45F7-AC49-C7651D13E47E}" type="datetimeFigureOut">
              <a:rPr lang="ru-RU" smtClean="0"/>
              <a:t>17.11.2023</a:t>
            </a:fld>
            <a:endParaRPr lang="ru-RU"/>
          </a:p>
        </p:txBody>
      </p:sp>
      <p:sp>
        <p:nvSpPr>
          <p:cNvPr id="3" name="Нижний колонтитул 2">
            <a:extLst>
              <a:ext uri="{FF2B5EF4-FFF2-40B4-BE49-F238E27FC236}">
                <a16:creationId xmlns:a16="http://schemas.microsoft.com/office/drawing/2014/main" xmlns="" id="{E7EABBB8-68EE-46F9-930D-9C1FCC794290}"/>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B95C8965-295F-4D0D-9372-754B30C39E11}"/>
              </a:ext>
            </a:extLst>
          </p:cNvPr>
          <p:cNvSpPr>
            <a:spLocks noGrp="1"/>
          </p:cNvSpPr>
          <p:nvPr>
            <p:ph type="sldNum" sz="quarter" idx="12"/>
          </p:nvPr>
        </p:nvSpPr>
        <p:spPr/>
        <p:txBody>
          <a:bodyPr/>
          <a:lstStyle/>
          <a:p>
            <a:fld id="{9978124C-0A6B-42B6-AB6F-BE78B47FBAC2}" type="slidenum">
              <a:rPr lang="ru-RU" smtClean="0"/>
              <a:t>‹#›</a:t>
            </a:fld>
            <a:endParaRPr lang="ru-RU"/>
          </a:p>
        </p:txBody>
      </p:sp>
    </p:spTree>
    <p:extLst>
      <p:ext uri="{BB962C8B-B14F-4D97-AF65-F5344CB8AC3E}">
        <p14:creationId xmlns:p14="http://schemas.microsoft.com/office/powerpoint/2010/main" val="597185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924DF43-4DB0-4029-A9BE-6202EE185D83}"/>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E503F4CC-0A87-4459-AA60-D00D1EE800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9779DEF4-4DF2-4DBE-B5F3-57A5ADD17E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6C76972C-5766-49D6-9C96-3B27AF22B712}"/>
              </a:ext>
            </a:extLst>
          </p:cNvPr>
          <p:cNvSpPr>
            <a:spLocks noGrp="1"/>
          </p:cNvSpPr>
          <p:nvPr>
            <p:ph type="dt" sz="half" idx="10"/>
          </p:nvPr>
        </p:nvSpPr>
        <p:spPr/>
        <p:txBody>
          <a:bodyPr/>
          <a:lstStyle/>
          <a:p>
            <a:fld id="{D12E2135-21C6-45F7-AC49-C7651D13E47E}" type="datetimeFigureOut">
              <a:rPr lang="ru-RU" smtClean="0"/>
              <a:t>17.11.2023</a:t>
            </a:fld>
            <a:endParaRPr lang="ru-RU"/>
          </a:p>
        </p:txBody>
      </p:sp>
      <p:sp>
        <p:nvSpPr>
          <p:cNvPr id="6" name="Нижний колонтитул 5">
            <a:extLst>
              <a:ext uri="{FF2B5EF4-FFF2-40B4-BE49-F238E27FC236}">
                <a16:creationId xmlns:a16="http://schemas.microsoft.com/office/drawing/2014/main" xmlns="" id="{B01C90B2-EBD7-4CE1-B27B-DF1B67C2EA8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D153C6C5-785F-467B-AFC0-84942316272D}"/>
              </a:ext>
            </a:extLst>
          </p:cNvPr>
          <p:cNvSpPr>
            <a:spLocks noGrp="1"/>
          </p:cNvSpPr>
          <p:nvPr>
            <p:ph type="sldNum" sz="quarter" idx="12"/>
          </p:nvPr>
        </p:nvSpPr>
        <p:spPr/>
        <p:txBody>
          <a:bodyPr/>
          <a:lstStyle/>
          <a:p>
            <a:fld id="{9978124C-0A6B-42B6-AB6F-BE78B47FBAC2}" type="slidenum">
              <a:rPr lang="ru-RU" smtClean="0"/>
              <a:t>‹#›</a:t>
            </a:fld>
            <a:endParaRPr lang="ru-RU"/>
          </a:p>
        </p:txBody>
      </p:sp>
    </p:spTree>
    <p:extLst>
      <p:ext uri="{BB962C8B-B14F-4D97-AF65-F5344CB8AC3E}">
        <p14:creationId xmlns:p14="http://schemas.microsoft.com/office/powerpoint/2010/main" val="4020361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EDD799E-A974-47D8-9F51-3A0D04339D1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6153AA49-3486-4BA3-A7B5-BA931AAD87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13BA84B7-C4FB-4FCC-865B-BAB84B2914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5A548949-3DBD-452A-9B71-908035C5E0A3}"/>
              </a:ext>
            </a:extLst>
          </p:cNvPr>
          <p:cNvSpPr>
            <a:spLocks noGrp="1"/>
          </p:cNvSpPr>
          <p:nvPr>
            <p:ph type="dt" sz="half" idx="10"/>
          </p:nvPr>
        </p:nvSpPr>
        <p:spPr/>
        <p:txBody>
          <a:bodyPr/>
          <a:lstStyle/>
          <a:p>
            <a:fld id="{D12E2135-21C6-45F7-AC49-C7651D13E47E}" type="datetimeFigureOut">
              <a:rPr lang="ru-RU" smtClean="0"/>
              <a:t>17.11.2023</a:t>
            </a:fld>
            <a:endParaRPr lang="ru-RU"/>
          </a:p>
        </p:txBody>
      </p:sp>
      <p:sp>
        <p:nvSpPr>
          <p:cNvPr id="6" name="Нижний колонтитул 5">
            <a:extLst>
              <a:ext uri="{FF2B5EF4-FFF2-40B4-BE49-F238E27FC236}">
                <a16:creationId xmlns:a16="http://schemas.microsoft.com/office/drawing/2014/main" xmlns="" id="{403BB647-B111-475C-B0C0-112C7CC9E86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F6BB14AD-C3E1-47F0-9C73-BB3D9AB3206E}"/>
              </a:ext>
            </a:extLst>
          </p:cNvPr>
          <p:cNvSpPr>
            <a:spLocks noGrp="1"/>
          </p:cNvSpPr>
          <p:nvPr>
            <p:ph type="sldNum" sz="quarter" idx="12"/>
          </p:nvPr>
        </p:nvSpPr>
        <p:spPr/>
        <p:txBody>
          <a:bodyPr/>
          <a:lstStyle/>
          <a:p>
            <a:fld id="{9978124C-0A6B-42B6-AB6F-BE78B47FBAC2}" type="slidenum">
              <a:rPr lang="ru-RU" smtClean="0"/>
              <a:t>‹#›</a:t>
            </a:fld>
            <a:endParaRPr lang="ru-RU"/>
          </a:p>
        </p:txBody>
      </p:sp>
    </p:spTree>
    <p:extLst>
      <p:ext uri="{BB962C8B-B14F-4D97-AF65-F5344CB8AC3E}">
        <p14:creationId xmlns:p14="http://schemas.microsoft.com/office/powerpoint/2010/main" val="329865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1851978-550D-4533-BFB4-893AB8BC8741}"/>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E057F8DC-6EA5-4469-9C7D-663F6A30DD04}"/>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F5B43002-6E71-4991-9B4B-028747504B89}"/>
              </a:ext>
            </a:extLst>
          </p:cNvPr>
          <p:cNvSpPr>
            <a:spLocks noGrp="1"/>
          </p:cNvSpPr>
          <p:nvPr>
            <p:ph type="dt" sz="half" idx="10"/>
          </p:nvPr>
        </p:nvSpPr>
        <p:spPr/>
        <p:txBody>
          <a:bodyPr/>
          <a:lstStyle/>
          <a:p>
            <a:fld id="{D12E2135-21C6-45F7-AC49-C7651D13E47E}" type="datetimeFigureOut">
              <a:rPr lang="ru-RU" smtClean="0"/>
              <a:t>17.11.2023</a:t>
            </a:fld>
            <a:endParaRPr lang="ru-RU"/>
          </a:p>
        </p:txBody>
      </p:sp>
      <p:sp>
        <p:nvSpPr>
          <p:cNvPr id="5" name="Нижний колонтитул 4">
            <a:extLst>
              <a:ext uri="{FF2B5EF4-FFF2-40B4-BE49-F238E27FC236}">
                <a16:creationId xmlns:a16="http://schemas.microsoft.com/office/drawing/2014/main" xmlns="" id="{26A8876E-1E8C-4801-A053-2C2E1AB3245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73D35AD8-4F5B-4655-9774-C71893DCE0DF}"/>
              </a:ext>
            </a:extLst>
          </p:cNvPr>
          <p:cNvSpPr>
            <a:spLocks noGrp="1"/>
          </p:cNvSpPr>
          <p:nvPr>
            <p:ph type="sldNum" sz="quarter" idx="12"/>
          </p:nvPr>
        </p:nvSpPr>
        <p:spPr/>
        <p:txBody>
          <a:bodyPr/>
          <a:lstStyle/>
          <a:p>
            <a:fld id="{9978124C-0A6B-42B6-AB6F-BE78B47FBAC2}" type="slidenum">
              <a:rPr lang="ru-RU" smtClean="0"/>
              <a:t>‹#›</a:t>
            </a:fld>
            <a:endParaRPr lang="ru-RU"/>
          </a:p>
        </p:txBody>
      </p:sp>
    </p:spTree>
    <p:extLst>
      <p:ext uri="{BB962C8B-B14F-4D97-AF65-F5344CB8AC3E}">
        <p14:creationId xmlns:p14="http://schemas.microsoft.com/office/powerpoint/2010/main" val="1408361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76234EAA-5EFE-45A9-9110-5BE751A2D7EC}"/>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B7A2FFFC-F818-4CA9-A4DD-40D6333AD090}"/>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CEF7217E-68EA-47E8-B717-EFFB8F6773B1}"/>
              </a:ext>
            </a:extLst>
          </p:cNvPr>
          <p:cNvSpPr>
            <a:spLocks noGrp="1"/>
          </p:cNvSpPr>
          <p:nvPr>
            <p:ph type="dt" sz="half" idx="10"/>
          </p:nvPr>
        </p:nvSpPr>
        <p:spPr/>
        <p:txBody>
          <a:bodyPr/>
          <a:lstStyle/>
          <a:p>
            <a:fld id="{D12E2135-21C6-45F7-AC49-C7651D13E47E}" type="datetimeFigureOut">
              <a:rPr lang="ru-RU" smtClean="0"/>
              <a:t>17.11.2023</a:t>
            </a:fld>
            <a:endParaRPr lang="ru-RU"/>
          </a:p>
        </p:txBody>
      </p:sp>
      <p:sp>
        <p:nvSpPr>
          <p:cNvPr id="5" name="Нижний колонтитул 4">
            <a:extLst>
              <a:ext uri="{FF2B5EF4-FFF2-40B4-BE49-F238E27FC236}">
                <a16:creationId xmlns:a16="http://schemas.microsoft.com/office/drawing/2014/main" xmlns="" id="{4F00E7D9-217D-4879-A44A-D1170CD3B00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5C62EAD1-3469-4B07-9A3E-E5EDFCB85379}"/>
              </a:ext>
            </a:extLst>
          </p:cNvPr>
          <p:cNvSpPr>
            <a:spLocks noGrp="1"/>
          </p:cNvSpPr>
          <p:nvPr>
            <p:ph type="sldNum" sz="quarter" idx="12"/>
          </p:nvPr>
        </p:nvSpPr>
        <p:spPr/>
        <p:txBody>
          <a:bodyPr/>
          <a:lstStyle/>
          <a:p>
            <a:fld id="{9978124C-0A6B-42B6-AB6F-BE78B47FBAC2}" type="slidenum">
              <a:rPr lang="ru-RU" smtClean="0"/>
              <a:t>‹#›</a:t>
            </a:fld>
            <a:endParaRPr lang="ru-RU"/>
          </a:p>
        </p:txBody>
      </p:sp>
    </p:spTree>
    <p:extLst>
      <p:ext uri="{BB962C8B-B14F-4D97-AF65-F5344CB8AC3E}">
        <p14:creationId xmlns:p14="http://schemas.microsoft.com/office/powerpoint/2010/main" val="3088842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FBAF97E-509E-42A2-8B82-C93DEF8797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C0C02D0A-500C-4392-BB88-396B51429C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1CBFB27B-E529-4010-AA49-8354267856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2E2135-21C6-45F7-AC49-C7651D13E47E}" type="datetimeFigureOut">
              <a:rPr lang="ru-RU" smtClean="0"/>
              <a:t>17.11.2023</a:t>
            </a:fld>
            <a:endParaRPr lang="ru-RU"/>
          </a:p>
        </p:txBody>
      </p:sp>
      <p:sp>
        <p:nvSpPr>
          <p:cNvPr id="5" name="Нижний колонтитул 4">
            <a:extLst>
              <a:ext uri="{FF2B5EF4-FFF2-40B4-BE49-F238E27FC236}">
                <a16:creationId xmlns:a16="http://schemas.microsoft.com/office/drawing/2014/main" xmlns="" id="{CB2F171B-3CB4-41D7-A399-BD32477969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329CC8DA-9830-46B1-9CA3-CF467B36E2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78124C-0A6B-42B6-AB6F-BE78B47FBAC2}" type="slidenum">
              <a:rPr lang="ru-RU" smtClean="0"/>
              <a:t>‹#›</a:t>
            </a:fld>
            <a:endParaRPr lang="ru-RU"/>
          </a:p>
        </p:txBody>
      </p:sp>
    </p:spTree>
    <p:extLst>
      <p:ext uri="{BB962C8B-B14F-4D97-AF65-F5344CB8AC3E}">
        <p14:creationId xmlns:p14="http://schemas.microsoft.com/office/powerpoint/2010/main" val="1351001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stretch>
            <a:fillRect t="-3000" b="-3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9A3616DE-3E04-4BC3-AD42-2A74C60959A9}"/>
              </a:ext>
            </a:extLst>
          </p:cNvPr>
          <p:cNvSpPr txBox="1"/>
          <p:nvPr/>
        </p:nvSpPr>
        <p:spPr>
          <a:xfrm>
            <a:off x="2771335" y="1112204"/>
            <a:ext cx="9115866" cy="1846659"/>
          </a:xfrm>
          <a:prstGeom prst="rect">
            <a:avLst/>
          </a:prstGeom>
          <a:noFill/>
        </p:spPr>
        <p:txBody>
          <a:bodyPr wrap="square" rtlCol="0">
            <a:spAutoFit/>
          </a:bodyPr>
          <a:lstStyle/>
          <a:p>
            <a:pPr algn="r"/>
            <a:r>
              <a:rPr lang="ru-RU" sz="2400" b="1" dirty="0">
                <a:latin typeface="Montserrat" panose="00000500000000000000" pitchFamily="2" charset="-52"/>
              </a:rPr>
              <a:t>Применение технологий искусственного интеллекта для создания сувенирной продукции культурно-исторического и военно-патриотического наследия.</a:t>
            </a:r>
            <a:endParaRPr lang="ru-RU" sz="2400" dirty="0">
              <a:latin typeface="Montserrat" panose="00000500000000000000" pitchFamily="2" charset="-52"/>
            </a:endParaRPr>
          </a:p>
          <a:p>
            <a:pPr algn="r"/>
            <a:endParaRPr lang="ru-RU" dirty="0"/>
          </a:p>
        </p:txBody>
      </p:sp>
      <p:sp>
        <p:nvSpPr>
          <p:cNvPr id="3" name="TextBox 2">
            <a:extLst>
              <a:ext uri="{FF2B5EF4-FFF2-40B4-BE49-F238E27FC236}">
                <a16:creationId xmlns:a16="http://schemas.microsoft.com/office/drawing/2014/main" xmlns="" id="{EDA1D14C-EA45-4C4A-B905-AEFCA62A89F2}"/>
              </a:ext>
            </a:extLst>
          </p:cNvPr>
          <p:cNvSpPr txBox="1"/>
          <p:nvPr/>
        </p:nvSpPr>
        <p:spPr>
          <a:xfrm>
            <a:off x="520506" y="3083530"/>
            <a:ext cx="7383417" cy="707886"/>
          </a:xfrm>
          <a:prstGeom prst="rect">
            <a:avLst/>
          </a:prstGeom>
          <a:noFill/>
        </p:spPr>
        <p:txBody>
          <a:bodyPr wrap="square" rtlCol="0">
            <a:spAutoFit/>
          </a:bodyPr>
          <a:lstStyle/>
          <a:p>
            <a:r>
              <a:rPr lang="ru-RU" sz="2000" b="1" dirty="0">
                <a:latin typeface="Montserrat" panose="00000500000000000000" pitchFamily="2" charset="-52"/>
              </a:rPr>
              <a:t>Студент </a:t>
            </a:r>
            <a:r>
              <a:rPr lang="en-US" sz="2000" b="1" dirty="0" smtClean="0">
                <a:latin typeface="Montserrat" panose="00000500000000000000" pitchFamily="2" charset="-52"/>
              </a:rPr>
              <a:t>3</a:t>
            </a:r>
            <a:r>
              <a:rPr lang="ru-RU" sz="2000" b="1" dirty="0" smtClean="0">
                <a:latin typeface="Montserrat" panose="00000500000000000000" pitchFamily="2" charset="-52"/>
              </a:rPr>
              <a:t> </a:t>
            </a:r>
            <a:r>
              <a:rPr lang="ru-RU" sz="2000" b="1" dirty="0">
                <a:latin typeface="Montserrat" panose="00000500000000000000" pitchFamily="2" charset="-52"/>
              </a:rPr>
              <a:t>курса </a:t>
            </a:r>
            <a:r>
              <a:rPr lang="ru-RU" sz="2000" b="1" dirty="0" smtClean="0">
                <a:latin typeface="Montserrat" panose="00000500000000000000" pitchFamily="2" charset="-52"/>
              </a:rPr>
              <a:t>Иванов Николай Александрович – </a:t>
            </a:r>
            <a:r>
              <a:rPr lang="en-US" sz="2000" b="1" dirty="0" smtClean="0">
                <a:latin typeface="Montserrat" panose="00000500000000000000" pitchFamily="2" charset="-52"/>
              </a:rPr>
              <a:t>n.ivanov</a:t>
            </a:r>
            <a:r>
              <a:rPr lang="en-US" sz="2000" b="1" dirty="0" smtClean="0">
                <a:latin typeface="Montserrat" panose="00000500000000000000" pitchFamily="2" charset="-52"/>
              </a:rPr>
              <a:t>.r60</a:t>
            </a:r>
            <a:r>
              <a:rPr lang="en-US" sz="2000" b="1" dirty="0" smtClean="0">
                <a:latin typeface="Montserrat" panose="00000500000000000000" pitchFamily="2" charset="-52"/>
              </a:rPr>
              <a:t>@gmail.com</a:t>
            </a:r>
            <a:endParaRPr lang="en-US" sz="2000" b="1" dirty="0">
              <a:latin typeface="Montserrat" panose="00000500000000000000" pitchFamily="2" charset="-52"/>
            </a:endParaRPr>
          </a:p>
        </p:txBody>
      </p:sp>
      <p:sp>
        <p:nvSpPr>
          <p:cNvPr id="7" name="TextBox 6">
            <a:extLst>
              <a:ext uri="{FF2B5EF4-FFF2-40B4-BE49-F238E27FC236}">
                <a16:creationId xmlns:a16="http://schemas.microsoft.com/office/drawing/2014/main" xmlns="" id="{10E540C6-9113-4D90-A77F-1ADC15E2038E}"/>
              </a:ext>
            </a:extLst>
          </p:cNvPr>
          <p:cNvSpPr txBox="1"/>
          <p:nvPr/>
        </p:nvSpPr>
        <p:spPr>
          <a:xfrm>
            <a:off x="4016327" y="6218761"/>
            <a:ext cx="4159346" cy="369332"/>
          </a:xfrm>
          <a:prstGeom prst="rect">
            <a:avLst/>
          </a:prstGeom>
          <a:noFill/>
        </p:spPr>
        <p:txBody>
          <a:bodyPr wrap="square" rtlCol="0">
            <a:spAutoFit/>
          </a:bodyPr>
          <a:lstStyle/>
          <a:p>
            <a:pPr algn="ctr"/>
            <a:r>
              <a:rPr lang="ru-RU" dirty="0" err="1">
                <a:latin typeface="Montserrat" panose="00000500000000000000" pitchFamily="2" charset="-52"/>
              </a:rPr>
              <a:t>г.Псков</a:t>
            </a:r>
            <a:r>
              <a:rPr lang="ru-RU" dirty="0">
                <a:latin typeface="Montserrat" panose="00000500000000000000" pitchFamily="2" charset="-52"/>
              </a:rPr>
              <a:t> </a:t>
            </a:r>
            <a:r>
              <a:rPr lang="ru-RU" dirty="0" smtClean="0">
                <a:latin typeface="Montserrat" panose="00000500000000000000" pitchFamily="2" charset="-52"/>
              </a:rPr>
              <a:t>2023г</a:t>
            </a:r>
            <a:r>
              <a:rPr lang="ru-RU" dirty="0">
                <a:latin typeface="Montserrat" panose="00000500000000000000" pitchFamily="2" charset="-52"/>
              </a:rPr>
              <a:t>.</a:t>
            </a:r>
          </a:p>
        </p:txBody>
      </p:sp>
    </p:spTree>
    <p:extLst>
      <p:ext uri="{BB962C8B-B14F-4D97-AF65-F5344CB8AC3E}">
        <p14:creationId xmlns:p14="http://schemas.microsoft.com/office/powerpoint/2010/main" val="1429959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15000">
              <a:schemeClr val="bg1"/>
            </a:gs>
            <a:gs pos="90000">
              <a:schemeClr val="bg1"/>
            </a:gs>
            <a:gs pos="9000">
              <a:schemeClr val="accent1"/>
            </a:gs>
            <a:gs pos="100000">
              <a:schemeClr val="accent1"/>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DBE4159-0EF5-4386-A90D-24E80E1A4239}"/>
              </a:ext>
            </a:extLst>
          </p:cNvPr>
          <p:cNvSpPr txBox="1"/>
          <p:nvPr/>
        </p:nvSpPr>
        <p:spPr>
          <a:xfrm>
            <a:off x="5725551" y="1002385"/>
            <a:ext cx="5978769" cy="5078313"/>
          </a:xfrm>
          <a:prstGeom prst="rect">
            <a:avLst/>
          </a:prstGeom>
          <a:noFill/>
        </p:spPr>
        <p:txBody>
          <a:bodyPr wrap="square" rtlCol="0">
            <a:spAutoFit/>
          </a:bodyPr>
          <a:lstStyle/>
          <a:p>
            <a:pPr algn="ctr"/>
            <a:r>
              <a:rPr lang="ru-RU" b="1" dirty="0">
                <a:latin typeface="Montserrat" panose="00000500000000000000" pitchFamily="2" charset="-52"/>
              </a:rPr>
              <a:t>По данным Росстата внутренний туристический поток в 2022 году вырос от 4 до 30 процентов</a:t>
            </a:r>
            <a:r>
              <a:rPr lang="ru-RU" dirty="0">
                <a:latin typeface="Montserrat" panose="00000500000000000000" pitchFamily="2" charset="-52"/>
              </a:rPr>
              <a:t> в зависимости от региона. Согласно прогнозам Росстата, данная тенденция будет сохраняться еще несколько лет. </a:t>
            </a:r>
            <a:r>
              <a:rPr lang="ru-RU" b="1" dirty="0">
                <a:latin typeface="Montserrat" panose="00000500000000000000" pitchFamily="2" charset="-52"/>
              </a:rPr>
              <a:t>Псковскую область в 2022 году посетило 400 тысяч туристов. </a:t>
            </a:r>
          </a:p>
          <a:p>
            <a:pPr algn="ctr"/>
            <a:r>
              <a:rPr lang="ru-RU" dirty="0">
                <a:latin typeface="Montserrat" panose="00000500000000000000" pitchFamily="2" charset="-52"/>
              </a:rPr>
              <a:t>Очевидно, что возрастает спрос на сувенирную продукцию. Особенно острый дефицит на сувениры, сувенирные наборы пропагандирующие региональные памятники духовного, культурно-исторического и военно-патриотического наследия. В немалой степени этот дефицит обусловлен высокими требованиями к соответствию сувенирного изделия оригиналу и как следствие сложной технологией производства.</a:t>
            </a:r>
          </a:p>
          <a:p>
            <a:pPr algn="ctr"/>
            <a:endParaRPr lang="ru-RU" dirty="0">
              <a:latin typeface="Montserrat" panose="00000500000000000000" pitchFamily="2" charset="-52"/>
            </a:endParaRPr>
          </a:p>
        </p:txBody>
      </p:sp>
      <p:pic>
        <p:nvPicPr>
          <p:cNvPr id="3074" name="Picture 2" descr="Итоги летнего туристического сезона в Псковской области подвела Лариса  Семашко : Псковская Лента Новостей / ПЛН">
            <a:extLst>
              <a:ext uri="{FF2B5EF4-FFF2-40B4-BE49-F238E27FC236}">
                <a16:creationId xmlns:a16="http://schemas.microsoft.com/office/drawing/2014/main" xmlns="" id="{428D9414-A78F-4CE0-99B2-98F2A2F6E0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75" r="19686"/>
          <a:stretch/>
        </p:blipFill>
        <p:spPr bwMode="auto">
          <a:xfrm>
            <a:off x="297626" y="1257331"/>
            <a:ext cx="5285300" cy="43433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xmlns="" id="{6F235EEB-451B-4F55-A16F-97E6CD7615DB}"/>
              </a:ext>
            </a:extLst>
          </p:cNvPr>
          <p:cNvSpPr txBox="1"/>
          <p:nvPr/>
        </p:nvSpPr>
        <p:spPr>
          <a:xfrm>
            <a:off x="297626" y="106477"/>
            <a:ext cx="3091960" cy="523220"/>
          </a:xfrm>
          <a:prstGeom prst="rect">
            <a:avLst/>
          </a:prstGeom>
          <a:noFill/>
        </p:spPr>
        <p:txBody>
          <a:bodyPr wrap="square" rtlCol="0">
            <a:spAutoFit/>
          </a:bodyPr>
          <a:lstStyle/>
          <a:p>
            <a:r>
              <a:rPr lang="ru-RU" sz="2800" u="sng" dirty="0">
                <a:solidFill>
                  <a:schemeClr val="bg1"/>
                </a:solidFill>
                <a:latin typeface="Montserrat" panose="00000500000000000000" pitchFamily="2" charset="-52"/>
              </a:rPr>
              <a:t>Актуальность</a:t>
            </a:r>
          </a:p>
        </p:txBody>
      </p:sp>
    </p:spTree>
    <p:extLst>
      <p:ext uri="{BB962C8B-B14F-4D97-AF65-F5344CB8AC3E}">
        <p14:creationId xmlns:p14="http://schemas.microsoft.com/office/powerpoint/2010/main" val="1768236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45000">
              <a:schemeClr val="bg1"/>
            </a:gs>
            <a:gs pos="100000">
              <a:schemeClr val="bg1"/>
            </a:gs>
            <a:gs pos="44000">
              <a:schemeClr val="accent1"/>
            </a:gs>
            <a:gs pos="100000">
              <a:schemeClr val="accent1"/>
            </a:gs>
          </a:gsLst>
          <a:lin ang="3000000" scaled="0"/>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6FCB04B-6CD8-4A35-B8E5-7511A70E7DDA}"/>
              </a:ext>
            </a:extLst>
          </p:cNvPr>
          <p:cNvSpPr txBox="1"/>
          <p:nvPr/>
        </p:nvSpPr>
        <p:spPr>
          <a:xfrm>
            <a:off x="252248" y="236483"/>
            <a:ext cx="5843752" cy="31700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white"/>
                </a:solidFill>
                <a:effectLst/>
                <a:uLnTx/>
                <a:uFillTx/>
                <a:latin typeface="Montserrat" panose="00000500000000000000" pitchFamily="2" charset="-52"/>
                <a:ea typeface="+mn-ea"/>
                <a:cs typeface="+mn-cs"/>
              </a:rPr>
              <a:t>Существуют памятники исключительно региональные. Они не входят в списки ЮНЕСКО, какие-то национальные культурные фонды, но без них уже трудно представить тот или иной город. </a:t>
            </a:r>
            <a:r>
              <a:rPr kumimoji="0" lang="ru-RU" sz="2000" b="0" i="0" u="none" strike="noStrike" kern="1200" cap="none" spc="0" normalizeH="0" baseline="0" noProof="0" dirty="0">
                <a:ln>
                  <a:noFill/>
                </a:ln>
                <a:solidFill>
                  <a:prstClr val="white"/>
                </a:solidFill>
                <a:effectLst/>
                <a:uLnTx/>
                <a:uFillTx/>
                <a:latin typeface="Montserrat" panose="00000500000000000000" pitchFamily="2" charset="-52"/>
                <a:ea typeface="+mn-ea"/>
                <a:cs typeface="+mn-cs"/>
              </a:rPr>
              <a:t>Например, памятник Огурцу в Подмосковных Луховицах, Памятник Водопроводчику в Рыбинске, Ярославской области и т.д.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white"/>
              </a:solidFill>
              <a:effectLst/>
              <a:uLnTx/>
              <a:uFillTx/>
              <a:latin typeface="Montserrat" panose="00000500000000000000" pitchFamily="2" charset="-52"/>
              <a:ea typeface="+mn-ea"/>
              <a:cs typeface="+mn-cs"/>
            </a:endParaRPr>
          </a:p>
        </p:txBody>
      </p:sp>
      <p:pic>
        <p:nvPicPr>
          <p:cNvPr id="3" name="Рисунок 2">
            <a:extLst>
              <a:ext uri="{FF2B5EF4-FFF2-40B4-BE49-F238E27FC236}">
                <a16:creationId xmlns:a16="http://schemas.microsoft.com/office/drawing/2014/main" xmlns="" id="{4C741CB2-9399-44B3-A64B-AC2D8F481D9B}"/>
              </a:ext>
            </a:extLst>
          </p:cNvPr>
          <p:cNvPicPr>
            <a:picLocks noChangeAspect="1"/>
          </p:cNvPicPr>
          <p:nvPr/>
        </p:nvPicPr>
        <p:blipFill>
          <a:blip r:embed="rId2"/>
          <a:stretch>
            <a:fillRect/>
          </a:stretch>
        </p:blipFill>
        <p:spPr>
          <a:xfrm>
            <a:off x="5529028" y="2463059"/>
            <a:ext cx="6410724" cy="3639764"/>
          </a:xfrm>
          <a:prstGeom prst="rect">
            <a:avLst/>
          </a:prstGeom>
          <a:ln w="57150">
            <a:solidFill>
              <a:srgbClr val="4472C4"/>
            </a:solidFill>
          </a:ln>
        </p:spPr>
      </p:pic>
      <p:sp>
        <p:nvSpPr>
          <p:cNvPr id="4" name="TextBox 3">
            <a:extLst>
              <a:ext uri="{FF2B5EF4-FFF2-40B4-BE49-F238E27FC236}">
                <a16:creationId xmlns:a16="http://schemas.microsoft.com/office/drawing/2014/main" xmlns="" id="{92DBE88D-B52C-4025-85AE-4B246F8DA3A9}"/>
              </a:ext>
            </a:extLst>
          </p:cNvPr>
          <p:cNvSpPr txBox="1"/>
          <p:nvPr/>
        </p:nvSpPr>
        <p:spPr>
          <a:xfrm>
            <a:off x="1623848" y="6159852"/>
            <a:ext cx="1045779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4472C4"/>
                </a:solidFill>
                <a:effectLst/>
                <a:uLnTx/>
                <a:uFillTx/>
                <a:latin typeface="Montserrat" panose="00000500000000000000" pitchFamily="2" charset="-52"/>
                <a:ea typeface="+mn-ea"/>
                <a:cs typeface="+mn-cs"/>
              </a:rPr>
              <a:t>Памятник водопроводчику</a:t>
            </a:r>
            <a:r>
              <a:rPr kumimoji="0" lang="en-US" sz="2400" b="1" i="0" u="none" strike="noStrike" kern="1200" cap="none" spc="0" normalizeH="0" baseline="0" noProof="0" dirty="0">
                <a:ln>
                  <a:noFill/>
                </a:ln>
                <a:solidFill>
                  <a:srgbClr val="4472C4"/>
                </a:solidFill>
                <a:effectLst/>
                <a:uLnTx/>
                <a:uFillTx/>
                <a:latin typeface="Montserrat" panose="00000500000000000000" pitchFamily="2" charset="-52"/>
                <a:ea typeface="+mn-ea"/>
                <a:cs typeface="+mn-cs"/>
              </a:rPr>
              <a:t>, </a:t>
            </a:r>
            <a:r>
              <a:rPr kumimoji="0" lang="ru-RU" sz="2400" b="1" i="0" u="none" strike="noStrike" kern="1200" cap="none" spc="0" normalizeH="0" baseline="0" noProof="0" dirty="0" err="1">
                <a:ln>
                  <a:noFill/>
                </a:ln>
                <a:solidFill>
                  <a:srgbClr val="4472C4"/>
                </a:solidFill>
                <a:effectLst/>
                <a:uLnTx/>
                <a:uFillTx/>
                <a:latin typeface="Montserrat" panose="00000500000000000000" pitchFamily="2" charset="-52"/>
                <a:ea typeface="+mn-ea"/>
                <a:cs typeface="+mn-cs"/>
              </a:rPr>
              <a:t>г.Рыбинск</a:t>
            </a:r>
            <a:r>
              <a:rPr kumimoji="0" lang="ru-RU" sz="2400" b="1" i="0" u="none" strike="noStrike" kern="1200" cap="none" spc="0" normalizeH="0" baseline="0" noProof="0" dirty="0">
                <a:ln>
                  <a:noFill/>
                </a:ln>
                <a:solidFill>
                  <a:srgbClr val="4472C4"/>
                </a:solidFill>
                <a:effectLst/>
                <a:uLnTx/>
                <a:uFillTx/>
                <a:latin typeface="Montserrat" panose="00000500000000000000" pitchFamily="2" charset="-52"/>
                <a:ea typeface="+mn-ea"/>
                <a:cs typeface="+mn-cs"/>
              </a:rPr>
              <a:t>, Ярославская область </a:t>
            </a:r>
          </a:p>
        </p:txBody>
      </p:sp>
    </p:spTree>
    <p:extLst>
      <p:ext uri="{BB962C8B-B14F-4D97-AF65-F5344CB8AC3E}">
        <p14:creationId xmlns:p14="http://schemas.microsoft.com/office/powerpoint/2010/main" val="3294879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35000">
              <a:srgbClr val="4472C4"/>
            </a:gs>
            <a:gs pos="42000">
              <a:schemeClr val="bg1"/>
            </a:gs>
          </a:gsLst>
          <a:lin ang="3000000" scaled="0"/>
        </a:grad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7D5F419E-A780-4F68-9EBD-0678A36DF778}"/>
              </a:ext>
            </a:extLst>
          </p:cNvPr>
          <p:cNvPicPr>
            <a:picLocks noChangeAspect="1"/>
          </p:cNvPicPr>
          <p:nvPr/>
        </p:nvPicPr>
        <p:blipFill>
          <a:blip r:embed="rId2"/>
          <a:stretch>
            <a:fillRect/>
          </a:stretch>
        </p:blipFill>
        <p:spPr>
          <a:xfrm>
            <a:off x="6456182" y="654268"/>
            <a:ext cx="3488357" cy="4682359"/>
          </a:xfrm>
          <a:prstGeom prst="rect">
            <a:avLst/>
          </a:prstGeom>
        </p:spPr>
      </p:pic>
      <p:sp>
        <p:nvSpPr>
          <p:cNvPr id="2" name="TextBox 1">
            <a:extLst>
              <a:ext uri="{FF2B5EF4-FFF2-40B4-BE49-F238E27FC236}">
                <a16:creationId xmlns:a16="http://schemas.microsoft.com/office/drawing/2014/main" xmlns="" id="{880CFF65-152F-459A-BD9B-4A3E7C6396F7}"/>
              </a:ext>
            </a:extLst>
          </p:cNvPr>
          <p:cNvSpPr txBox="1"/>
          <p:nvPr/>
        </p:nvSpPr>
        <p:spPr>
          <a:xfrm>
            <a:off x="173420" y="173420"/>
            <a:ext cx="4698124" cy="2062103"/>
          </a:xfrm>
          <a:prstGeom prst="rect">
            <a:avLst/>
          </a:prstGeom>
          <a:noFill/>
        </p:spPr>
        <p:txBody>
          <a:bodyPr wrap="square" rtlCol="0">
            <a:spAutoFit/>
          </a:bodyPr>
          <a:lstStyle/>
          <a:p>
            <a:pPr algn="ctr"/>
            <a:r>
              <a:rPr lang="ru-RU" sz="3200" dirty="0">
                <a:solidFill>
                  <a:schemeClr val="bg1"/>
                </a:solidFill>
                <a:latin typeface="Montserrat" panose="00000500000000000000" pitchFamily="2" charset="-52"/>
              </a:rPr>
              <a:t>Подобные памятники также существуют в городе Пскове</a:t>
            </a:r>
          </a:p>
        </p:txBody>
      </p:sp>
      <p:pic>
        <p:nvPicPr>
          <p:cNvPr id="1026" name="Picture 2" descr="Я. Сибелиус, памятник, мемориал, Псков, Набережная реки Великой — Яндекс  Карты">
            <a:extLst>
              <a:ext uri="{FF2B5EF4-FFF2-40B4-BE49-F238E27FC236}">
                <a16:creationId xmlns:a16="http://schemas.microsoft.com/office/drawing/2014/main" xmlns="" id="{CD6DC927-3C69-4499-AA42-652151550C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0774" b="17353"/>
          <a:stretch/>
        </p:blipFill>
        <p:spPr bwMode="auto">
          <a:xfrm>
            <a:off x="173420" y="2995448"/>
            <a:ext cx="4624829" cy="363023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Россия начинается здесь :: Fededuard Винтанюк – Социальная сеть ФотоКто">
            <a:extLst>
              <a:ext uri="{FF2B5EF4-FFF2-40B4-BE49-F238E27FC236}">
                <a16:creationId xmlns:a16="http://schemas.microsoft.com/office/drawing/2014/main" xmlns="" id="{23C70F8F-B376-46C5-B5AE-9EF12228A3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03152" y="4339304"/>
            <a:ext cx="3182965" cy="238415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У Вечного огня в Пскове состоится торжественное мероприятие «Земля Памяти»  - МК Псков">
            <a:extLst>
              <a:ext uri="{FF2B5EF4-FFF2-40B4-BE49-F238E27FC236}">
                <a16:creationId xmlns:a16="http://schemas.microsoft.com/office/drawing/2014/main" xmlns="" id="{9E0CE3D3-5CD2-416C-A32C-38846F3C63C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2785" t="-1493" r="34326" b="1493"/>
          <a:stretch/>
        </p:blipFill>
        <p:spPr bwMode="auto">
          <a:xfrm>
            <a:off x="10109471" y="61357"/>
            <a:ext cx="1909109" cy="4348331"/>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a:extLst>
              <a:ext uri="{FF2B5EF4-FFF2-40B4-BE49-F238E27FC236}">
                <a16:creationId xmlns:a16="http://schemas.microsoft.com/office/drawing/2014/main" xmlns="" id="{8F8D46AF-F35C-4A02-A330-926B22A010F3}"/>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34758" y="4300428"/>
            <a:ext cx="3549425" cy="2496215"/>
          </a:xfrm>
          <a:prstGeom prst="rect">
            <a:avLst/>
          </a:prstGeom>
          <a:noFill/>
          <a:ln w="57150">
            <a:noFill/>
          </a:ln>
        </p:spPr>
      </p:pic>
      <p:pic>
        <p:nvPicPr>
          <p:cNvPr id="5" name="Рисунок 4">
            <a:extLst>
              <a:ext uri="{FF2B5EF4-FFF2-40B4-BE49-F238E27FC236}">
                <a16:creationId xmlns:a16="http://schemas.microsoft.com/office/drawing/2014/main" xmlns="" id="{B7A63BA9-4936-4A68-8AD8-1B672C08A013}"/>
              </a:ext>
            </a:extLst>
          </p:cNvPr>
          <p:cNvPicPr>
            <a:picLocks noChangeAspect="1"/>
          </p:cNvPicPr>
          <p:nvPr/>
        </p:nvPicPr>
        <p:blipFill rotWithShape="1">
          <a:blip r:embed="rId7"/>
          <a:srcRect l="34996" t="2600" r="31102" b="2530"/>
          <a:stretch/>
        </p:blipFill>
        <p:spPr>
          <a:xfrm>
            <a:off x="3392890" y="2167477"/>
            <a:ext cx="1513982" cy="2823803"/>
          </a:xfrm>
          <a:prstGeom prst="rect">
            <a:avLst/>
          </a:prstGeom>
        </p:spPr>
      </p:pic>
      <p:pic>
        <p:nvPicPr>
          <p:cNvPr id="1032" name="Picture 8" descr="Памятники и памятные места Пскова, связанные с событиями Великой  Отечественной войны. Централизованная библиотечная система города Пскова.  Псков. — Централизованная библиотечная система города Пскова">
            <a:extLst>
              <a:ext uri="{FF2B5EF4-FFF2-40B4-BE49-F238E27FC236}">
                <a16:creationId xmlns:a16="http://schemas.microsoft.com/office/drawing/2014/main" xmlns="" id="{0A7BFDCA-F091-4DF9-9144-8899A7E4CC34}"/>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72171"/>
          <a:stretch/>
        </p:blipFill>
        <p:spPr bwMode="auto">
          <a:xfrm>
            <a:off x="4901857" y="1692307"/>
            <a:ext cx="1839054" cy="2717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818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9000">
              <a:schemeClr val="bg1"/>
            </a:gs>
            <a:gs pos="90000">
              <a:schemeClr val="bg1"/>
            </a:gs>
            <a:gs pos="0">
              <a:schemeClr val="accent1"/>
            </a:gs>
            <a:gs pos="100000">
              <a:schemeClr val="accent1"/>
            </a:gs>
          </a:gsLst>
          <a:lin ang="6600000" scaled="0"/>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101F857-96F1-4C57-8487-0577009CCC52}"/>
              </a:ext>
            </a:extLst>
          </p:cNvPr>
          <p:cNvSpPr txBox="1"/>
          <p:nvPr/>
        </p:nvSpPr>
        <p:spPr>
          <a:xfrm>
            <a:off x="388072" y="889843"/>
            <a:ext cx="7076049" cy="5078313"/>
          </a:xfrm>
          <a:prstGeom prst="rect">
            <a:avLst/>
          </a:prstGeom>
          <a:noFill/>
        </p:spPr>
        <p:txBody>
          <a:bodyPr wrap="square" rtlCol="0">
            <a:spAutoFit/>
          </a:bodyPr>
          <a:lstStyle/>
          <a:p>
            <a:pPr algn="ctr"/>
            <a:r>
              <a:rPr lang="ru-RU" b="1" dirty="0">
                <a:latin typeface="Montserrat" panose="00000500000000000000" pitchFamily="2" charset="-52"/>
              </a:rPr>
              <a:t>Президент России Владимир Путин поручил правительству принять меры по популяризации отвечающих традиционным ценностям героев российской истории и фольклора. </a:t>
            </a:r>
            <a:r>
              <a:rPr lang="ru-RU" dirty="0">
                <a:latin typeface="Montserrat" panose="00000500000000000000" pitchFamily="2" charset="-52"/>
              </a:rPr>
              <a:t>Например, использовать их изображения на сувенирах. Поручение принято по итогам встречи с историками и представителями традиционных религий России.</a:t>
            </a:r>
            <a:r>
              <a:rPr lang="en-US" dirty="0">
                <a:latin typeface="Montserrat" panose="00000500000000000000" pitchFamily="2" charset="-52"/>
              </a:rPr>
              <a:t> </a:t>
            </a:r>
            <a:r>
              <a:rPr lang="ru-RU" b="1" dirty="0">
                <a:latin typeface="Montserrat" panose="00000500000000000000" pitchFamily="2" charset="-52"/>
              </a:rPr>
              <a:t>«Правительству Российской Федерации принять меры, направленные на популяризацию отвечающих традиционным ценностям героев российской истории и фольклора, включая использование изображений этих героев при производстве изобразительной, печатной, сувенирной и другой тиражированной продукции и товаров народного потребления»</a:t>
            </a:r>
            <a:r>
              <a:rPr lang="ru-RU" dirty="0">
                <a:latin typeface="Montserrat" panose="00000500000000000000" pitchFamily="2" charset="-52"/>
              </a:rPr>
              <a:t>,— сказано в поручении главы государства. Ответственным за исполнение поручения назначен глава правительства Михаил </a:t>
            </a:r>
            <a:r>
              <a:rPr lang="ru-RU" dirty="0" err="1">
                <a:latin typeface="Montserrat" panose="00000500000000000000" pitchFamily="2" charset="-52"/>
              </a:rPr>
              <a:t>Мишустин</a:t>
            </a:r>
            <a:r>
              <a:rPr lang="ru-RU" dirty="0">
                <a:latin typeface="Montserrat" panose="00000500000000000000" pitchFamily="2" charset="-52"/>
              </a:rPr>
              <a:t>, крайний срок исполнения — 15 мая 2023 года.</a:t>
            </a:r>
          </a:p>
        </p:txBody>
      </p:sp>
      <p:pic>
        <p:nvPicPr>
          <p:cNvPr id="3" name="Рисунок 2">
            <a:extLst>
              <a:ext uri="{FF2B5EF4-FFF2-40B4-BE49-F238E27FC236}">
                <a16:creationId xmlns:a16="http://schemas.microsoft.com/office/drawing/2014/main" xmlns="" id="{E1BE598C-3E58-4013-BD6E-90B826EC43DB}"/>
              </a:ext>
            </a:extLst>
          </p:cNvPr>
          <p:cNvPicPr>
            <a:picLocks noChangeAspect="1"/>
          </p:cNvPicPr>
          <p:nvPr/>
        </p:nvPicPr>
        <p:blipFill>
          <a:blip r:embed="rId2"/>
          <a:stretch>
            <a:fillRect/>
          </a:stretch>
        </p:blipFill>
        <p:spPr>
          <a:xfrm>
            <a:off x="8171311" y="889843"/>
            <a:ext cx="3385542" cy="5078313"/>
          </a:xfrm>
          <a:prstGeom prst="rect">
            <a:avLst/>
          </a:prstGeom>
        </p:spPr>
      </p:pic>
    </p:spTree>
    <p:extLst>
      <p:ext uri="{BB962C8B-B14F-4D97-AF65-F5344CB8AC3E}">
        <p14:creationId xmlns:p14="http://schemas.microsoft.com/office/powerpoint/2010/main" val="3447416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5000">
              <a:schemeClr val="bg1"/>
            </a:gs>
            <a:gs pos="87000">
              <a:schemeClr val="bg1"/>
            </a:gs>
            <a:gs pos="0">
              <a:schemeClr val="accent1"/>
            </a:gs>
            <a:gs pos="100000">
              <a:schemeClr val="accent1"/>
            </a:gs>
          </a:gsLst>
          <a:lin ang="4800000" scaled="0"/>
        </a:grad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7CFE1D0F-DC9F-406C-A25F-41CDCCA8671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2256" y="506754"/>
            <a:ext cx="3249072" cy="4332532"/>
          </a:xfrm>
          <a:prstGeom prst="rect">
            <a:avLst/>
          </a:prstGeom>
          <a:solidFill>
            <a:srgbClr val="FFFFFF">
              <a:shade val="85000"/>
            </a:srgbClr>
          </a:solidFill>
          <a:ln w="127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Рисунок 2">
            <a:extLst>
              <a:ext uri="{FF2B5EF4-FFF2-40B4-BE49-F238E27FC236}">
                <a16:creationId xmlns:a16="http://schemas.microsoft.com/office/drawing/2014/main" xmlns="" id="{5E6F178C-959B-4DA0-AC21-4036E0DFFC27}"/>
              </a:ext>
            </a:extLst>
          </p:cNvPr>
          <p:cNvPicPr/>
          <p:nvPr/>
        </p:nvPicPr>
        <p:blipFill>
          <a:blip r:embed="rId3"/>
          <a:stretch>
            <a:fillRect/>
          </a:stretch>
        </p:blipFill>
        <p:spPr>
          <a:xfrm>
            <a:off x="4570136" y="507078"/>
            <a:ext cx="7021076" cy="4332208"/>
          </a:xfrm>
          <a:prstGeom prst="rect">
            <a:avLst/>
          </a:prstGeom>
          <a:solidFill>
            <a:srgbClr val="FFFFFF">
              <a:shade val="85000"/>
            </a:srgbClr>
          </a:solidFill>
          <a:ln w="127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xmlns="" id="{E59EFB29-B022-4E1C-9CCC-E54B1AEA736B}"/>
              </a:ext>
            </a:extLst>
          </p:cNvPr>
          <p:cNvSpPr txBox="1"/>
          <p:nvPr/>
        </p:nvSpPr>
        <p:spPr>
          <a:xfrm>
            <a:off x="560363" y="5150593"/>
            <a:ext cx="11071274" cy="1200329"/>
          </a:xfrm>
          <a:prstGeom prst="rect">
            <a:avLst/>
          </a:prstGeom>
          <a:noFill/>
        </p:spPr>
        <p:txBody>
          <a:bodyPr wrap="square" rtlCol="0">
            <a:spAutoFit/>
          </a:bodyPr>
          <a:lstStyle/>
          <a:p>
            <a:pPr algn="ctr"/>
            <a:r>
              <a:rPr lang="ru-RU" sz="2400" dirty="0">
                <a:latin typeface="Montserrat" panose="00000500000000000000" pitchFamily="2" charset="-52"/>
              </a:rPr>
              <a:t>Памятник Александру Невскому. Памятник открыт 2021.09.11 вблизи деревни </a:t>
            </a:r>
            <a:r>
              <a:rPr lang="ru-RU" sz="2400" dirty="0" err="1">
                <a:latin typeface="Montserrat" panose="00000500000000000000" pitchFamily="2" charset="-52"/>
              </a:rPr>
              <a:t>Самолва</a:t>
            </a:r>
            <a:r>
              <a:rPr lang="ru-RU" sz="2400" dirty="0">
                <a:latin typeface="Montserrat" panose="00000500000000000000" pitchFamily="2" charset="-52"/>
              </a:rPr>
              <a:t> Псковской области Президентом России Путиным В.В. </a:t>
            </a:r>
          </a:p>
        </p:txBody>
      </p:sp>
    </p:spTree>
    <p:extLst>
      <p:ext uri="{BB962C8B-B14F-4D97-AF65-F5344CB8AC3E}">
        <p14:creationId xmlns:p14="http://schemas.microsoft.com/office/powerpoint/2010/main" val="951128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60000">
              <a:schemeClr val="bg1"/>
            </a:gs>
            <a:gs pos="88000">
              <a:schemeClr val="bg1"/>
            </a:gs>
            <a:gs pos="3000">
              <a:schemeClr val="accent1">
                <a:lumMod val="40000"/>
                <a:lumOff val="60000"/>
              </a:schemeClr>
            </a:gs>
            <a:gs pos="100000">
              <a:schemeClr val="accent1"/>
            </a:gs>
          </a:gsLst>
          <a:lin ang="4200000" scaled="0"/>
        </a:grad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2FE0865B-6BCF-47A6-8814-BF2E3C7D7D9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858" y="166359"/>
            <a:ext cx="4645684" cy="3267184"/>
          </a:xfrm>
          <a:prstGeom prst="rect">
            <a:avLst/>
          </a:prstGeom>
          <a:noFill/>
          <a:ln w="57150">
            <a:solidFill>
              <a:schemeClr val="accent4">
                <a:lumMod val="75000"/>
              </a:schemeClr>
            </a:solidFill>
          </a:ln>
        </p:spPr>
      </p:pic>
      <p:pic>
        <p:nvPicPr>
          <p:cNvPr id="3" name="Рисунок 2">
            <a:extLst>
              <a:ext uri="{FF2B5EF4-FFF2-40B4-BE49-F238E27FC236}">
                <a16:creationId xmlns:a16="http://schemas.microsoft.com/office/drawing/2014/main" xmlns="" id="{2EE4BDF5-2B18-4790-BF0E-5B2163D392E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44460" y="166359"/>
            <a:ext cx="4958858" cy="3262641"/>
          </a:xfrm>
          <a:prstGeom prst="rect">
            <a:avLst/>
          </a:prstGeom>
          <a:noFill/>
          <a:ln w="57150">
            <a:solidFill>
              <a:schemeClr val="accent4">
                <a:lumMod val="75000"/>
              </a:schemeClr>
            </a:solidFill>
          </a:ln>
        </p:spPr>
      </p:pic>
      <p:sp>
        <p:nvSpPr>
          <p:cNvPr id="4" name="Прямоугольник 3">
            <a:extLst>
              <a:ext uri="{FF2B5EF4-FFF2-40B4-BE49-F238E27FC236}">
                <a16:creationId xmlns:a16="http://schemas.microsoft.com/office/drawing/2014/main" xmlns="" id="{92FAF64B-2961-4043-BEBB-F77DA3B4F623}"/>
              </a:ext>
            </a:extLst>
          </p:cNvPr>
          <p:cNvSpPr/>
          <p:nvPr/>
        </p:nvSpPr>
        <p:spPr>
          <a:xfrm>
            <a:off x="488682" y="3908707"/>
            <a:ext cx="11214636" cy="1061316"/>
          </a:xfrm>
          <a:prstGeom prst="rect">
            <a:avLst/>
          </a:prstGeom>
        </p:spPr>
        <p:txBody>
          <a:bodyPr wrap="square">
            <a:spAutoFit/>
          </a:bodyPr>
          <a:lstStyle/>
          <a:p>
            <a:pPr algn="just">
              <a:lnSpc>
                <a:spcPct val="107000"/>
              </a:lnSpc>
              <a:spcAft>
                <a:spcPts val="800"/>
              </a:spcAft>
            </a:pPr>
            <a:r>
              <a:rPr lang="ru-RU" sz="2000" u="sng" dirty="0">
                <a:latin typeface="Montserrat" panose="00000500000000000000" pitchFamily="2" charset="-52"/>
                <a:ea typeface="DengXian" panose="02010600030101010101" pitchFamily="2" charset="-122"/>
                <a:cs typeface="Times New Roman" panose="02020603050405020304" pitchFamily="18" charset="0"/>
              </a:rPr>
              <a:t>Сувениры подобных памятников с удовольствием покупали бы туристы</a:t>
            </a:r>
            <a:r>
              <a:rPr lang="ru-RU" sz="2000" dirty="0">
                <a:latin typeface="Montserrat" panose="00000500000000000000" pitchFamily="2" charset="-52"/>
                <a:ea typeface="DengXian" panose="02010600030101010101" pitchFamily="2" charset="-122"/>
                <a:cs typeface="Times New Roman" panose="02020603050405020304" pitchFamily="18" charset="0"/>
              </a:rPr>
              <a:t>, в память о пребывании в том или ином городе, </a:t>
            </a:r>
            <a:r>
              <a:rPr lang="ru-RU" sz="2000" u="sng" dirty="0">
                <a:latin typeface="Montserrat" panose="00000500000000000000" pitchFamily="2" charset="-52"/>
                <a:ea typeface="DengXian" panose="02010600030101010101" pitchFamily="2" charset="-122"/>
                <a:cs typeface="Times New Roman" panose="02020603050405020304" pitchFamily="18" charset="0"/>
              </a:rPr>
              <a:t>но таких сувениров практически нет</a:t>
            </a:r>
            <a:r>
              <a:rPr lang="ru-RU" sz="2000" dirty="0">
                <a:latin typeface="Montserrat" panose="00000500000000000000" pitchFamily="2" charset="-52"/>
                <a:ea typeface="DengXian" panose="02010600030101010101" pitchFamily="2" charset="-122"/>
                <a:cs typeface="Times New Roman" panose="02020603050405020304" pitchFamily="18" charset="0"/>
              </a:rPr>
              <a:t>. В первую очередь это связано с достаточно сложной технологией изготовления.  </a:t>
            </a:r>
            <a:endParaRPr lang="ru-RU" sz="1600" dirty="0">
              <a:effectLst/>
              <a:latin typeface="Montserrat" panose="00000500000000000000" pitchFamily="2" charset="-52"/>
              <a:ea typeface="DengXian" panose="02010600030101010101" pitchFamily="2" charset="-122"/>
              <a:cs typeface="Times New Roman" panose="02020603050405020304" pitchFamily="18" charset="0"/>
            </a:endParaRPr>
          </a:p>
        </p:txBody>
      </p:sp>
      <p:sp>
        <p:nvSpPr>
          <p:cNvPr id="5" name="Прямоугольник 4">
            <a:extLst>
              <a:ext uri="{FF2B5EF4-FFF2-40B4-BE49-F238E27FC236}">
                <a16:creationId xmlns:a16="http://schemas.microsoft.com/office/drawing/2014/main" xmlns="" id="{F95C0CDE-C004-4A5B-AF12-DFEC1CFD5CD6}"/>
              </a:ext>
            </a:extLst>
          </p:cNvPr>
          <p:cNvSpPr/>
          <p:nvPr/>
        </p:nvSpPr>
        <p:spPr>
          <a:xfrm>
            <a:off x="118231" y="4971683"/>
            <a:ext cx="11853375" cy="1719958"/>
          </a:xfrm>
          <a:prstGeom prst="rect">
            <a:avLst/>
          </a:prstGeom>
        </p:spPr>
        <p:txBody>
          <a:bodyPr wrap="square">
            <a:spAutoFit/>
          </a:bodyPr>
          <a:lstStyle/>
          <a:p>
            <a:pPr algn="ctr">
              <a:lnSpc>
                <a:spcPct val="107000"/>
              </a:lnSpc>
              <a:spcAft>
                <a:spcPts val="800"/>
              </a:spcAft>
            </a:pPr>
            <a:r>
              <a:rPr lang="ru-RU" sz="2000" dirty="0">
                <a:latin typeface="Montserrat" panose="00000500000000000000" pitchFamily="2" charset="-52"/>
                <a:ea typeface="DengXian" panose="02010600030101010101" pitchFamily="2" charset="-122"/>
                <a:cs typeface="Times New Roman" panose="02020603050405020304" pitchFamily="18" charset="0"/>
              </a:rPr>
              <a:t>Решить данную проблему, по мнению автора, можно применяя технологии искусственного интеллекта. В частности, 3D – фотограмметрию, управляемую искусственным интеллектом семантическую сегментацию 3D-моделей, использование </a:t>
            </a:r>
            <a:r>
              <a:rPr lang="ru-RU" sz="2000" dirty="0" err="1">
                <a:latin typeface="Montserrat" panose="00000500000000000000" pitchFamily="2" charset="-52"/>
                <a:ea typeface="DengXian" panose="02010600030101010101" pitchFamily="2" charset="-122"/>
                <a:cs typeface="Times New Roman" panose="02020603050405020304" pitchFamily="18" charset="0"/>
              </a:rPr>
              <a:t>геопространственного</a:t>
            </a:r>
            <a:r>
              <a:rPr lang="ru-RU" sz="2000" dirty="0">
                <a:latin typeface="Montserrat" panose="00000500000000000000" pitchFamily="2" charset="-52"/>
                <a:ea typeface="DengXian" panose="02010600030101010101" pitchFamily="2" charset="-122"/>
                <a:cs typeface="Times New Roman" panose="02020603050405020304" pitchFamily="18" charset="0"/>
              </a:rPr>
              <a:t> искусственного интеллекта, печать сувенирной модели на 3</a:t>
            </a:r>
            <a:r>
              <a:rPr lang="en-US" sz="2000" dirty="0">
                <a:latin typeface="Montserrat" panose="00000500000000000000" pitchFamily="2" charset="-52"/>
                <a:ea typeface="DengXian" panose="02010600030101010101" pitchFamily="2" charset="-122"/>
                <a:cs typeface="Times New Roman" panose="02020603050405020304" pitchFamily="18" charset="0"/>
              </a:rPr>
              <a:t>D</a:t>
            </a:r>
            <a:r>
              <a:rPr lang="ru-RU" sz="2000" dirty="0">
                <a:latin typeface="Montserrat" panose="00000500000000000000" pitchFamily="2" charset="-52"/>
                <a:ea typeface="DengXian" panose="02010600030101010101" pitchFamily="2" charset="-122"/>
                <a:cs typeface="Times New Roman" panose="02020603050405020304" pitchFamily="18" charset="0"/>
              </a:rPr>
              <a:t> принтере.</a:t>
            </a:r>
            <a:endParaRPr lang="ru-RU" sz="1600" dirty="0">
              <a:effectLst/>
              <a:latin typeface="Montserrat" panose="00000500000000000000" pitchFamily="2" charset="-52"/>
              <a:ea typeface="DengXian" panose="02010600030101010101" pitchFamily="2" charset="-122"/>
              <a:cs typeface="Times New Roman" panose="02020603050405020304" pitchFamily="18" charset="0"/>
            </a:endParaRPr>
          </a:p>
        </p:txBody>
      </p:sp>
      <p:sp>
        <p:nvSpPr>
          <p:cNvPr id="6" name="TextBox 5">
            <a:extLst>
              <a:ext uri="{FF2B5EF4-FFF2-40B4-BE49-F238E27FC236}">
                <a16:creationId xmlns:a16="http://schemas.microsoft.com/office/drawing/2014/main" xmlns="" id="{9DD12CA0-34F2-46D0-B9B9-A274E89484C5}"/>
              </a:ext>
            </a:extLst>
          </p:cNvPr>
          <p:cNvSpPr txBox="1"/>
          <p:nvPr/>
        </p:nvSpPr>
        <p:spPr>
          <a:xfrm>
            <a:off x="1261567" y="3499577"/>
            <a:ext cx="3726266" cy="338554"/>
          </a:xfrm>
          <a:prstGeom prst="rect">
            <a:avLst/>
          </a:prstGeom>
          <a:noFill/>
        </p:spPr>
        <p:txBody>
          <a:bodyPr wrap="square" rtlCol="0">
            <a:spAutoFit/>
          </a:bodyPr>
          <a:lstStyle/>
          <a:p>
            <a:r>
              <a:rPr lang="ru-RU" sz="1600" b="1" dirty="0">
                <a:latin typeface="Montserrat" panose="00000500000000000000" pitchFamily="2" charset="-52"/>
              </a:rPr>
              <a:t>Памятник </a:t>
            </a:r>
            <a:r>
              <a:rPr lang="en-US" sz="1600" b="1" dirty="0">
                <a:latin typeface="Montserrat" panose="00000500000000000000" pitchFamily="2" charset="-52"/>
              </a:rPr>
              <a:t>“</a:t>
            </a:r>
            <a:r>
              <a:rPr lang="ru-RU" sz="1600" b="1" dirty="0">
                <a:latin typeface="Montserrat" panose="00000500000000000000" pitchFamily="2" charset="-52"/>
              </a:rPr>
              <a:t>Скобарю</a:t>
            </a:r>
            <a:r>
              <a:rPr lang="en-US" sz="1600" b="1" dirty="0">
                <a:latin typeface="Montserrat" panose="00000500000000000000" pitchFamily="2" charset="-52"/>
              </a:rPr>
              <a:t>”</a:t>
            </a:r>
            <a:r>
              <a:rPr lang="ru-RU" sz="1600" b="1" dirty="0">
                <a:latin typeface="Montserrat" panose="00000500000000000000" pitchFamily="2" charset="-52"/>
              </a:rPr>
              <a:t> во Пскове</a:t>
            </a:r>
          </a:p>
        </p:txBody>
      </p:sp>
      <p:sp>
        <p:nvSpPr>
          <p:cNvPr id="7" name="TextBox 6">
            <a:extLst>
              <a:ext uri="{FF2B5EF4-FFF2-40B4-BE49-F238E27FC236}">
                <a16:creationId xmlns:a16="http://schemas.microsoft.com/office/drawing/2014/main" xmlns="" id="{6DC1C9D5-2984-41D9-A71D-C351C4CEECA4}"/>
              </a:ext>
            </a:extLst>
          </p:cNvPr>
          <p:cNvSpPr txBox="1"/>
          <p:nvPr/>
        </p:nvSpPr>
        <p:spPr>
          <a:xfrm>
            <a:off x="5992837" y="3497227"/>
            <a:ext cx="5978769" cy="338554"/>
          </a:xfrm>
          <a:prstGeom prst="rect">
            <a:avLst/>
          </a:prstGeom>
          <a:noFill/>
        </p:spPr>
        <p:txBody>
          <a:bodyPr wrap="square" rtlCol="0">
            <a:spAutoFit/>
          </a:bodyPr>
          <a:lstStyle/>
          <a:p>
            <a:pPr algn="ctr"/>
            <a:r>
              <a:rPr lang="ru-RU" sz="1600" b="1" dirty="0">
                <a:latin typeface="Montserrat" panose="00000500000000000000" pitchFamily="2" charset="-52"/>
              </a:rPr>
              <a:t>Памятник </a:t>
            </a:r>
            <a:r>
              <a:rPr lang="en-US" sz="1600" b="1" dirty="0">
                <a:latin typeface="Montserrat" panose="00000500000000000000" pitchFamily="2" charset="-52"/>
              </a:rPr>
              <a:t> </a:t>
            </a:r>
            <a:r>
              <a:rPr lang="ru-RU" sz="1600" b="1" dirty="0">
                <a:latin typeface="Montserrat" panose="00000500000000000000" pitchFamily="2" charset="-52"/>
              </a:rPr>
              <a:t>Огурцу</a:t>
            </a:r>
            <a:r>
              <a:rPr lang="en-US" sz="1600" b="1" dirty="0">
                <a:latin typeface="Montserrat" panose="00000500000000000000" pitchFamily="2" charset="-52"/>
              </a:rPr>
              <a:t>,</a:t>
            </a:r>
            <a:r>
              <a:rPr lang="ru-RU" sz="1600" b="1" dirty="0">
                <a:latin typeface="Montserrat" panose="00000500000000000000" pitchFamily="2" charset="-52"/>
              </a:rPr>
              <a:t> Луховицы Московская область</a:t>
            </a:r>
          </a:p>
        </p:txBody>
      </p:sp>
    </p:spTree>
    <p:extLst>
      <p:ext uri="{BB962C8B-B14F-4D97-AF65-F5344CB8AC3E}">
        <p14:creationId xmlns:p14="http://schemas.microsoft.com/office/powerpoint/2010/main" val="2318269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chemeClr val="bg1"/>
            </a:gs>
            <a:gs pos="92000">
              <a:schemeClr val="bg1"/>
            </a:gs>
            <a:gs pos="0">
              <a:schemeClr val="accent1"/>
            </a:gs>
            <a:gs pos="100000">
              <a:schemeClr val="accent1"/>
            </a:gs>
          </a:gsLst>
          <a:lin ang="0" scaled="1"/>
          <a:tileRect/>
        </a:grad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xmlns="" id="{C438F9F8-C3CF-400C-87E2-84D133904A8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410" t="-531" r="20974" b="426"/>
          <a:stretch/>
        </p:blipFill>
        <p:spPr>
          <a:xfrm>
            <a:off x="280474" y="381120"/>
            <a:ext cx="5608625" cy="4472235"/>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p:spPr>
      </p:pic>
      <p:pic>
        <p:nvPicPr>
          <p:cNvPr id="1030" name="Picture 6" descr="Ольгинская часовня на месте видения княгини Ольги - aroundcard">
            <a:extLst>
              <a:ext uri="{FF2B5EF4-FFF2-40B4-BE49-F238E27FC236}">
                <a16:creationId xmlns:a16="http://schemas.microsoft.com/office/drawing/2014/main" xmlns="" id="{8D4E3CD5-6856-4CF8-BBE0-41A2AE4F13C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707" r="17690"/>
          <a:stretch/>
        </p:blipFill>
        <p:spPr bwMode="auto">
          <a:xfrm>
            <a:off x="6455755" y="381120"/>
            <a:ext cx="4939076" cy="44722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xmlns="" id="{43BAF557-C58D-4A38-9B36-5D5322155412}"/>
              </a:ext>
            </a:extLst>
          </p:cNvPr>
          <p:cNvSpPr txBox="1"/>
          <p:nvPr/>
        </p:nvSpPr>
        <p:spPr>
          <a:xfrm>
            <a:off x="594805" y="5276551"/>
            <a:ext cx="10588588" cy="1200329"/>
          </a:xfrm>
          <a:prstGeom prst="rect">
            <a:avLst/>
          </a:prstGeom>
          <a:noFill/>
        </p:spPr>
        <p:txBody>
          <a:bodyPr wrap="square" rtlCol="0">
            <a:spAutoFit/>
          </a:bodyPr>
          <a:lstStyle/>
          <a:p>
            <a:pPr algn="ctr"/>
            <a:r>
              <a:rPr lang="ru-RU" sz="2400" dirty="0">
                <a:latin typeface="Montserrat" panose="00000500000000000000" pitchFamily="2" charset="-52"/>
              </a:rPr>
              <a:t>Пример 3Д модели созданной при помощи фотограмметрии и использовании сильного искусственного интеллекта. Модель Часовни Княгини Ольги в </a:t>
            </a:r>
            <a:r>
              <a:rPr lang="ru-RU" sz="2400" dirty="0" err="1">
                <a:latin typeface="Montserrat" panose="00000500000000000000" pitchFamily="2" charset="-52"/>
              </a:rPr>
              <a:t>г.Пскове</a:t>
            </a:r>
            <a:endParaRPr lang="ru-RU" sz="2400" dirty="0">
              <a:latin typeface="Montserrat" panose="00000500000000000000" pitchFamily="2" charset="-52"/>
            </a:endParaRPr>
          </a:p>
        </p:txBody>
      </p:sp>
    </p:spTree>
    <p:extLst>
      <p:ext uri="{BB962C8B-B14F-4D97-AF65-F5344CB8AC3E}">
        <p14:creationId xmlns:p14="http://schemas.microsoft.com/office/powerpoint/2010/main" val="1867196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8000">
              <a:schemeClr val="bg1"/>
            </a:gs>
            <a:gs pos="92000">
              <a:schemeClr val="bg1"/>
            </a:gs>
            <a:gs pos="0">
              <a:schemeClr val="accent1"/>
            </a:gs>
            <a:gs pos="100000">
              <a:schemeClr val="accent1"/>
            </a:gs>
          </a:gsLst>
          <a:lin ang="0" scaled="1"/>
        </a:grad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6AA3011B-F8E3-44AA-B3B3-7F28D9C425B0}"/>
              </a:ext>
            </a:extLst>
          </p:cNvPr>
          <p:cNvPicPr>
            <a:picLocks noChangeAspect="1"/>
          </p:cNvPicPr>
          <p:nvPr/>
        </p:nvPicPr>
        <p:blipFill rotWithShape="1">
          <a:blip r:embed="rId2"/>
          <a:srcRect l="18599" t="7222" r="15739" b="7185"/>
          <a:stretch/>
        </p:blipFill>
        <p:spPr>
          <a:xfrm>
            <a:off x="924258" y="1028081"/>
            <a:ext cx="4595135" cy="4492345"/>
          </a:xfrm>
          <a:prstGeom prst="rect">
            <a:avLst/>
          </a:prstGeom>
        </p:spPr>
      </p:pic>
      <p:pic>
        <p:nvPicPr>
          <p:cNvPr id="3" name="Рисунок 2">
            <a:extLst>
              <a:ext uri="{FF2B5EF4-FFF2-40B4-BE49-F238E27FC236}">
                <a16:creationId xmlns:a16="http://schemas.microsoft.com/office/drawing/2014/main" xmlns="" id="{E4A70024-94DD-4733-8205-C6E47BAA0C4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34142" y="1028082"/>
            <a:ext cx="4919589" cy="4492345"/>
          </a:xfrm>
          <a:prstGeom prst="rect">
            <a:avLst/>
          </a:prstGeom>
          <a:noFill/>
          <a:ln>
            <a:noFill/>
          </a:ln>
        </p:spPr>
      </p:pic>
      <p:sp>
        <p:nvSpPr>
          <p:cNvPr id="4" name="TextBox 3">
            <a:extLst>
              <a:ext uri="{FF2B5EF4-FFF2-40B4-BE49-F238E27FC236}">
                <a16:creationId xmlns:a16="http://schemas.microsoft.com/office/drawing/2014/main" xmlns="" id="{3CAF5B3C-2114-48A3-A787-82C0416C8A22}"/>
              </a:ext>
            </a:extLst>
          </p:cNvPr>
          <p:cNvSpPr txBox="1"/>
          <p:nvPr/>
        </p:nvSpPr>
        <p:spPr>
          <a:xfrm>
            <a:off x="665143" y="5829918"/>
            <a:ext cx="10588588" cy="461665"/>
          </a:xfrm>
          <a:prstGeom prst="rect">
            <a:avLst/>
          </a:prstGeom>
          <a:noFill/>
        </p:spPr>
        <p:txBody>
          <a:bodyPr wrap="square" rtlCol="0">
            <a:spAutoFit/>
          </a:bodyPr>
          <a:lstStyle/>
          <a:p>
            <a:pPr algn="ctr"/>
            <a:r>
              <a:rPr lang="ru-RU" sz="2400" dirty="0">
                <a:latin typeface="Montserrat" panose="00000500000000000000" pitchFamily="2" charset="-52"/>
              </a:rPr>
              <a:t>Модель Звезды аллеи Героев Советского Союза в </a:t>
            </a:r>
            <a:r>
              <a:rPr lang="ru-RU" sz="2400" dirty="0" err="1">
                <a:latin typeface="Montserrat" panose="00000500000000000000" pitchFamily="2" charset="-52"/>
              </a:rPr>
              <a:t>г.Пскове</a:t>
            </a:r>
            <a:endParaRPr lang="ru-RU" sz="2400" dirty="0">
              <a:latin typeface="Montserrat" panose="00000500000000000000" pitchFamily="2" charset="-52"/>
            </a:endParaRPr>
          </a:p>
        </p:txBody>
      </p:sp>
    </p:spTree>
    <p:extLst>
      <p:ext uri="{BB962C8B-B14F-4D97-AF65-F5344CB8AC3E}">
        <p14:creationId xmlns:p14="http://schemas.microsoft.com/office/powerpoint/2010/main" val="1471980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7000">
              <a:schemeClr val="bg1"/>
            </a:gs>
            <a:gs pos="93000">
              <a:schemeClr val="bg1"/>
            </a:gs>
            <a:gs pos="0">
              <a:schemeClr val="accent1"/>
            </a:gs>
            <a:gs pos="100000">
              <a:schemeClr val="accent1"/>
            </a:gs>
          </a:gsLst>
          <a:lin ang="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2AE82042-996A-4392-86DE-EA2525861366}"/>
              </a:ext>
            </a:extLst>
          </p:cNvPr>
          <p:cNvSpPr txBox="1"/>
          <p:nvPr/>
        </p:nvSpPr>
        <p:spPr>
          <a:xfrm>
            <a:off x="492370" y="612844"/>
            <a:ext cx="6133514" cy="5632311"/>
          </a:xfrm>
          <a:prstGeom prst="rect">
            <a:avLst/>
          </a:prstGeom>
          <a:noFill/>
        </p:spPr>
        <p:txBody>
          <a:bodyPr wrap="square" rtlCol="0">
            <a:spAutoFit/>
          </a:bodyPr>
          <a:lstStyle/>
          <a:p>
            <a:pPr algn="ctr"/>
            <a:r>
              <a:rPr lang="ru-RU" dirty="0">
                <a:latin typeface="Montserrat" panose="00000500000000000000" pitchFamily="2" charset="-52"/>
              </a:rPr>
              <a:t>Фотограмметрия использует способы и приёмы различных дисциплин, в основном, заимствованные из оптики и проективной геометрии.</a:t>
            </a:r>
          </a:p>
          <a:p>
            <a:pPr algn="ctr"/>
            <a:r>
              <a:rPr lang="ru-RU" dirty="0">
                <a:latin typeface="Montserrat" panose="00000500000000000000" pitchFamily="2" charset="-52"/>
              </a:rPr>
              <a:t>В простейшем случае пространственные координаты точек объекта определяются путём измерений, выполняемых по двум или более фотографиям, снятым из разных положений. При этом на каждом изображении отыскиваются общие точки. Затем луч зрения проводится от местоположения фотоаппарата до точки на объекте. Пересечение этих лучей и определяет расположение точки в пространстве. Более сложные алгоритмы могут использовать другую, известную заранее, информацию об объекте: например, симметрию составляющих его элементов, в определённых случаях позволяющую реконструировать пространственные координаты точек лишь по одному фотографическому изображению.</a:t>
            </a:r>
          </a:p>
        </p:txBody>
      </p:sp>
      <p:pic>
        <p:nvPicPr>
          <p:cNvPr id="5" name="Рисунок 4">
            <a:extLst>
              <a:ext uri="{FF2B5EF4-FFF2-40B4-BE49-F238E27FC236}">
                <a16:creationId xmlns:a16="http://schemas.microsoft.com/office/drawing/2014/main" xmlns="" id="{89947D71-051D-4FA6-9994-2F1D9FCA433A}"/>
              </a:ext>
            </a:extLst>
          </p:cNvPr>
          <p:cNvPicPr>
            <a:picLocks noChangeAspect="1"/>
          </p:cNvPicPr>
          <p:nvPr/>
        </p:nvPicPr>
        <p:blipFill rotWithShape="1">
          <a:blip r:embed="rId2"/>
          <a:srcRect l="27110" r="18686"/>
          <a:stretch/>
        </p:blipFill>
        <p:spPr>
          <a:xfrm>
            <a:off x="6893169" y="612844"/>
            <a:ext cx="5008100" cy="5324475"/>
          </a:xfrm>
          <a:prstGeom prst="rect">
            <a:avLst/>
          </a:prstGeom>
        </p:spPr>
      </p:pic>
    </p:spTree>
    <p:extLst>
      <p:ext uri="{BB962C8B-B14F-4D97-AF65-F5344CB8AC3E}">
        <p14:creationId xmlns:p14="http://schemas.microsoft.com/office/powerpoint/2010/main" val="1973902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12000">
              <a:schemeClr val="bg1"/>
            </a:gs>
            <a:gs pos="94000">
              <a:schemeClr val="bg1"/>
            </a:gs>
            <a:gs pos="0">
              <a:schemeClr val="accent1"/>
            </a:gs>
            <a:gs pos="100000">
              <a:schemeClr val="accent1"/>
            </a:gs>
          </a:gsLst>
          <a:lin ang="600000" scaled="0"/>
        </a:grad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xmlns="" id="{D10A9583-23DA-48B7-938F-B7CA4CB9FE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4652" y="502071"/>
            <a:ext cx="8720958" cy="492734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xmlns="" id="{BB81F47E-2ADB-4557-96C1-8D8775E227E9}"/>
              </a:ext>
            </a:extLst>
          </p:cNvPr>
          <p:cNvSpPr txBox="1"/>
          <p:nvPr/>
        </p:nvSpPr>
        <p:spPr>
          <a:xfrm>
            <a:off x="362607" y="5894264"/>
            <a:ext cx="11225048" cy="461665"/>
          </a:xfrm>
          <a:prstGeom prst="rect">
            <a:avLst/>
          </a:prstGeom>
          <a:noFill/>
        </p:spPr>
        <p:txBody>
          <a:bodyPr wrap="square" rtlCol="0">
            <a:spAutoFit/>
          </a:bodyPr>
          <a:lstStyle/>
          <a:p>
            <a:pPr algn="ctr"/>
            <a:r>
              <a:rPr lang="ru-RU" sz="2400" dirty="0">
                <a:latin typeface="Montserrat" panose="00000500000000000000" pitchFamily="2" charset="-52"/>
              </a:rPr>
              <a:t>Схема – Типы данных при проведении фотограмметрических работ</a:t>
            </a:r>
          </a:p>
        </p:txBody>
      </p:sp>
    </p:spTree>
    <p:extLst>
      <p:ext uri="{BB962C8B-B14F-4D97-AF65-F5344CB8AC3E}">
        <p14:creationId xmlns:p14="http://schemas.microsoft.com/office/powerpoint/2010/main" val="3927978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59F5473E-EFA5-46EE-BABC-320421F8D97F}"/>
              </a:ext>
            </a:extLst>
          </p:cNvPr>
          <p:cNvSpPr txBox="1"/>
          <p:nvPr/>
        </p:nvSpPr>
        <p:spPr>
          <a:xfrm>
            <a:off x="239150" y="182881"/>
            <a:ext cx="4881490" cy="3785652"/>
          </a:xfrm>
          <a:prstGeom prst="rect">
            <a:avLst/>
          </a:prstGeom>
          <a:noFill/>
        </p:spPr>
        <p:txBody>
          <a:bodyPr wrap="square" rtlCol="0">
            <a:spAutoFit/>
          </a:bodyPr>
          <a:lstStyle/>
          <a:p>
            <a:r>
              <a:rPr lang="ru-RU" sz="2400" u="sng" dirty="0">
                <a:latin typeface="Montserrat" panose="00000500000000000000" pitchFamily="2" charset="-52"/>
              </a:rPr>
              <a:t>Благодаря технологии искусственного интеллекта </a:t>
            </a:r>
            <a:r>
              <a:rPr lang="ru-RU" sz="2400" dirty="0">
                <a:latin typeface="Montserrat" panose="00000500000000000000" pitchFamily="2" charset="-52"/>
              </a:rPr>
              <a:t>и при помощи фотограмметрии можно создавать 3</a:t>
            </a:r>
            <a:r>
              <a:rPr lang="en-US" sz="2400" dirty="0">
                <a:latin typeface="Montserrat" panose="00000500000000000000" pitchFamily="2" charset="-52"/>
              </a:rPr>
              <a:t>D</a:t>
            </a:r>
            <a:r>
              <a:rPr lang="ru-RU" sz="2400" dirty="0">
                <a:latin typeface="Montserrat" panose="00000500000000000000" pitchFamily="2" charset="-52"/>
              </a:rPr>
              <a:t> модели исторических объектов на основе которых представляется возможным производить сувенирную продукцию</a:t>
            </a:r>
          </a:p>
        </p:txBody>
      </p:sp>
      <p:pic>
        <p:nvPicPr>
          <p:cNvPr id="4" name="Рисунок 3">
            <a:extLst>
              <a:ext uri="{FF2B5EF4-FFF2-40B4-BE49-F238E27FC236}">
                <a16:creationId xmlns:a16="http://schemas.microsoft.com/office/drawing/2014/main" xmlns="" id="{8696B447-973E-427F-8AF2-9AF0ADF0F6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494" t="13128" r="22558" b="9025"/>
          <a:stretch/>
        </p:blipFill>
        <p:spPr>
          <a:xfrm>
            <a:off x="5411373" y="1280161"/>
            <a:ext cx="6372665" cy="5338688"/>
          </a:xfrm>
          <a:prstGeom prst="rect">
            <a:avLst/>
          </a:prstGeom>
          <a:ln w="57150">
            <a:solidFill>
              <a:srgbClr val="BB8329"/>
            </a:solidFill>
          </a:ln>
          <a:effectLst>
            <a:glow rad="127000">
              <a:schemeClr val="bg1">
                <a:lumMod val="95000"/>
              </a:schemeClr>
            </a:glow>
          </a:effectLst>
        </p:spPr>
      </p:pic>
    </p:spTree>
    <p:extLst>
      <p:ext uri="{BB962C8B-B14F-4D97-AF65-F5344CB8AC3E}">
        <p14:creationId xmlns:p14="http://schemas.microsoft.com/office/powerpoint/2010/main" val="60904273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715</TotalTime>
  <Words>456</Words>
  <Application>Microsoft Office PowerPoint</Application>
  <PresentationFormat>Произвольный</PresentationFormat>
  <Paragraphs>21</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Dudka1708</dc:creator>
  <cp:lastModifiedBy>user</cp:lastModifiedBy>
  <cp:revision>36</cp:revision>
  <dcterms:created xsi:type="dcterms:W3CDTF">2022-12-18T09:04:38Z</dcterms:created>
  <dcterms:modified xsi:type="dcterms:W3CDTF">2023-11-17T20:07:14Z</dcterms:modified>
</cp:coreProperties>
</file>