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  <p:sldMasterId id="2147483654" r:id="rId2"/>
    <p:sldMasterId id="2147483657" r:id="rId3"/>
  </p:sldMasterIdLst>
  <p:notesMasterIdLst>
    <p:notesMasterId r:id="rId20"/>
  </p:notesMasterIdLst>
  <p:sldIdLst>
    <p:sldId id="277" r:id="rId4"/>
    <p:sldId id="258" r:id="rId5"/>
    <p:sldId id="279" r:id="rId6"/>
    <p:sldId id="280" r:id="rId7"/>
    <p:sldId id="281" r:id="rId8"/>
    <p:sldId id="282" r:id="rId9"/>
    <p:sldId id="283" r:id="rId10"/>
    <p:sldId id="26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</p:sldIdLst>
  <p:sldSz cx="18288000" cy="10287000"/>
  <p:notesSz cx="18288000" cy="10287000"/>
  <p:embeddedFontLst>
    <p:embeddedFont>
      <p:font typeface="Arial Black" panose="020B0A04020102020204" pitchFamily="34" charset="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Montserrat Black" panose="00000A00000000000000" pitchFamily="2" charset="-52"/>
      <p:bold r:id="rId26"/>
      <p:boldItalic r:id="rId27"/>
    </p:embeddedFont>
    <p:embeddedFont>
      <p:font typeface="Montserrat SemiBold" panose="00000700000000000000" pitchFamily="2" charset="-52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glnbs4Nx2bTb/3RkyMmNXGlRrQ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53E"/>
    <a:srgbClr val="1B4345"/>
    <a:srgbClr val="84C6D8"/>
    <a:srgbClr val="124A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45C47A-3232-4DBE-B793-6562DDC6B729}">
  <a:tblStyle styleId="{EF45C47A-3232-4DBE-B793-6562DDC6B72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C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8EC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7990" autoAdjust="0"/>
  </p:normalViewPr>
  <p:slideViewPr>
    <p:cSldViewPr snapToGrid="0">
      <p:cViewPr varScale="1">
        <p:scale>
          <a:sx n="74" d="100"/>
          <a:sy n="74" d="100"/>
        </p:scale>
        <p:origin x="492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80944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41422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3433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1959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41460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9607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4" name="Google Shape;1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4114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3561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88733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0322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8792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4100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9196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29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920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394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86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22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1;p2">
            <a:extLst>
              <a:ext uri="{FF2B5EF4-FFF2-40B4-BE49-F238E27FC236}">
                <a16:creationId xmlns:a16="http://schemas.microsoft.com/office/drawing/2014/main" id="{D1F19068-D88F-440A-BF0E-C42FAFE1BA1B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-1581" b="14702"/>
          <a:stretch/>
        </p:blipFill>
        <p:spPr>
          <a:xfrm>
            <a:off x="7352779" y="419100"/>
            <a:ext cx="10935222" cy="81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4;p2">
            <a:extLst>
              <a:ext uri="{FF2B5EF4-FFF2-40B4-BE49-F238E27FC236}">
                <a16:creationId xmlns:a16="http://schemas.microsoft.com/office/drawing/2014/main" id="{B7A8184D-222C-416A-9F2B-5AB7DC0B7419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r="1499"/>
          <a:stretch/>
        </p:blipFill>
        <p:spPr>
          <a:xfrm>
            <a:off x="-12779" y="0"/>
            <a:ext cx="16181656" cy="10294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5462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4">
            <a:extLst>
              <a:ext uri="{FF2B5EF4-FFF2-40B4-BE49-F238E27FC236}">
                <a16:creationId xmlns:a16="http://schemas.microsoft.com/office/drawing/2014/main" id="{BC8EC264-9801-4D9C-81A6-B0BAA6B42D0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b="14702"/>
          <a:stretch/>
        </p:blipFill>
        <p:spPr>
          <a:xfrm>
            <a:off x="0" y="2171701"/>
            <a:ext cx="8555249" cy="811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297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1;p2">
            <a:extLst>
              <a:ext uri="{FF2B5EF4-FFF2-40B4-BE49-F238E27FC236}">
                <a16:creationId xmlns:a16="http://schemas.microsoft.com/office/drawing/2014/main" id="{1BF70F08-7864-49F1-9881-233F90C8DF17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t="8289" b="-1058"/>
          <a:stretch/>
        </p:blipFill>
        <p:spPr>
          <a:xfrm>
            <a:off x="0" y="0"/>
            <a:ext cx="7428297" cy="7663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3374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31.png"/><Relationship Id="rId4" Type="http://schemas.microsoft.com/office/2007/relationships/hdphoto" Target="../media/hdphoto4.wdp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png"/><Relationship Id="rId3" Type="http://schemas.openxmlformats.org/officeDocument/2006/relationships/image" Target="../media/image34.png"/><Relationship Id="rId7" Type="http://schemas.microsoft.com/office/2007/relationships/hdphoto" Target="../media/hdphoto8.wdp"/><Relationship Id="rId12" Type="http://schemas.openxmlformats.org/officeDocument/2006/relationships/image" Target="../media/image39.jpg"/><Relationship Id="rId2" Type="http://schemas.openxmlformats.org/officeDocument/2006/relationships/notesSlide" Target="../notesSlides/notesSlide11.xml"/><Relationship Id="rId16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5" Type="http://schemas.openxmlformats.org/officeDocument/2006/relationships/image" Target="../media/image41.png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microsoft.com/office/2007/relationships/hdphoto" Target="../media/hdphoto9.wdp"/><Relationship Id="rId14" Type="http://schemas.microsoft.com/office/2007/relationships/hdphoto" Target="../media/hdphoto1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6C8A93-A474-4C87-831C-2A8C1873F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76464" cy="10287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E13D6F-C85C-4AE0-A72F-97D3619432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11785" y="-469716"/>
            <a:ext cx="4038126" cy="2855411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EF1020F7-3713-4301-81BE-581BDFEF5DA1}"/>
              </a:ext>
            </a:extLst>
          </p:cNvPr>
          <p:cNvSpPr txBox="1">
            <a:spLocks/>
          </p:cNvSpPr>
          <p:nvPr/>
        </p:nvSpPr>
        <p:spPr>
          <a:xfrm>
            <a:off x="5076967" y="796513"/>
            <a:ext cx="12414343" cy="50103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000" b="1" kern="120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sz="4800" dirty="0">
                <a:solidFill>
                  <a:srgbClr val="1B4345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Биотехнологические способы утилизации углекислого газа с целью получения продуктов с высокой добавленной стоимостью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AF8A42E-CA80-4F8D-B946-D38B825D2FEB}"/>
              </a:ext>
            </a:extLst>
          </p:cNvPr>
          <p:cNvSpPr txBox="1">
            <a:spLocks/>
          </p:cNvSpPr>
          <p:nvPr/>
        </p:nvSpPr>
        <p:spPr>
          <a:xfrm>
            <a:off x="5245769" y="6679049"/>
            <a:ext cx="13042232" cy="23064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kern="120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 defTabSz="9144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r>
              <a:rPr lang="ru-RU" sz="2400" b="1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Докладчик</a:t>
            </a:r>
            <a:r>
              <a:rPr lang="ru-RU" sz="2400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:</a:t>
            </a:r>
            <a:r>
              <a:rPr lang="ru-RU" sz="2400" b="1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 Соловьёва Алёна Сергеевна</a:t>
            </a:r>
          </a:p>
          <a:p>
            <a:pPr marL="12700" algn="l" defTabSz="9144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r>
              <a:rPr lang="ru-RU" sz="2400" b="1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Команда</a:t>
            </a:r>
            <a:r>
              <a:rPr lang="ru-RU" sz="2400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:</a:t>
            </a:r>
            <a:r>
              <a:rPr lang="ru-RU" sz="2400" b="1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 </a:t>
            </a:r>
            <a:r>
              <a:rPr lang="ru-RU" sz="2400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Белик Екатерина, Мактиева Софья, Соловьёва Алёна, Митрофанова Софья</a:t>
            </a:r>
          </a:p>
          <a:p>
            <a:pPr marL="12700" algn="l" defTabSz="9144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r>
              <a:rPr lang="ru-RU" sz="2400" b="1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Контакты</a:t>
            </a:r>
            <a:r>
              <a:rPr lang="ru-RU" sz="2400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:</a:t>
            </a:r>
            <a:r>
              <a:rPr lang="ru-RU" sz="2400" b="1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 </a:t>
            </a:r>
            <a:r>
              <a:rPr lang="en-US" sz="2400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89091040286, zhdanova-08@mail.ru</a:t>
            </a:r>
          </a:p>
          <a:p>
            <a:pPr marL="12700" algn="l" defTabSz="9144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endParaRPr lang="ru-RU" sz="2400" kern="0" dirty="0">
              <a:solidFill>
                <a:srgbClr val="1B4345"/>
              </a:solidFill>
              <a:latin typeface="Arial"/>
              <a:cs typeface="Calibri" panose="020F0502020204030204" pitchFamily="34" charset="0"/>
              <a:sym typeface="Montserrat ExtraBold"/>
            </a:endParaRPr>
          </a:p>
          <a:p>
            <a:pPr marL="12700" defTabSz="9144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endParaRPr lang="en-US" sz="2400" kern="0" dirty="0">
              <a:solidFill>
                <a:srgbClr val="1B4345"/>
              </a:solidFill>
              <a:latin typeface="Arial"/>
              <a:cs typeface="Calibri" panose="020F0502020204030204" pitchFamily="34" charset="0"/>
              <a:sym typeface="Montserrat ExtraBold"/>
            </a:endParaRPr>
          </a:p>
          <a:p>
            <a:pPr marL="12700" defTabSz="9144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r>
              <a:rPr lang="ru-RU" sz="2400" kern="0" dirty="0">
                <a:solidFill>
                  <a:srgbClr val="1B4345"/>
                </a:solidFill>
                <a:latin typeface="Arial"/>
                <a:cs typeface="Calibri" panose="020F0502020204030204" pitchFamily="34" charset="0"/>
                <a:sym typeface="Montserrat ExtraBold"/>
              </a:rPr>
              <a:t>Пермь, 2024</a:t>
            </a:r>
            <a:endParaRPr lang="en-US" sz="2400" kern="0" dirty="0">
              <a:solidFill>
                <a:srgbClr val="1B4345"/>
              </a:solidFill>
              <a:latin typeface="Arial"/>
              <a:cs typeface="Calibri" panose="020F0502020204030204" pitchFamily="34" charset="0"/>
              <a:sym typeface="Montserrat ExtraBold"/>
            </a:endParaRPr>
          </a:p>
          <a:p>
            <a:pPr algn="l">
              <a:buClrTx/>
            </a:pPr>
            <a:endParaRPr lang="ru-RU" sz="2400" dirty="0">
              <a:solidFill>
                <a:srgbClr val="1B434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sz="2400" dirty="0">
              <a:solidFill>
                <a:srgbClr val="1B434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ru-RU" sz="2400" dirty="0">
              <a:solidFill>
                <a:srgbClr val="1B4345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097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B4345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 dirty="0">
              <a:solidFill>
                <a:srgbClr val="1B43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B434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ПРОБЛЕМА</a:t>
            </a:r>
            <a:endParaRPr sz="6000" dirty="0">
              <a:solidFill>
                <a:srgbClr val="1B4345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16494121" y="757724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B434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 sz="6000" dirty="0">
              <a:solidFill>
                <a:srgbClr val="1B4345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F781B4A-E32C-4F34-B6F5-77C5F356B487}"/>
              </a:ext>
            </a:extLst>
          </p:cNvPr>
          <p:cNvGrpSpPr/>
          <p:nvPr/>
        </p:nvGrpSpPr>
        <p:grpSpPr>
          <a:xfrm>
            <a:off x="726512" y="2098980"/>
            <a:ext cx="6165607" cy="7437981"/>
            <a:chOff x="1362503" y="2737343"/>
            <a:chExt cx="6236458" cy="6339377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365767D7-EDE6-4523-8765-E8A0622545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49"/>
            <a:stretch/>
          </p:blipFill>
          <p:spPr>
            <a:xfrm>
              <a:off x="1362503" y="2737343"/>
              <a:ext cx="6236458" cy="545388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E1D9173-CED7-4AE3-A172-3C019877D577}"/>
                </a:ext>
              </a:extLst>
            </p:cNvPr>
            <p:cNvSpPr txBox="1"/>
            <p:nvPr/>
          </p:nvSpPr>
          <p:spPr>
            <a:xfrm>
              <a:off x="1362503" y="8161313"/>
              <a:ext cx="6236458" cy="9154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/>
                <a:t>Предприятия энергетического сектора,</a:t>
              </a:r>
            </a:p>
            <a:p>
              <a:pPr algn="ctr"/>
              <a:r>
                <a:rPr lang="ru-RU" sz="2000" dirty="0"/>
                <a:t>нефтеперерабатывающие предприятия,</a:t>
              </a:r>
            </a:p>
            <a:p>
              <a:pPr algn="ctr"/>
              <a:r>
                <a:rPr lang="ru-RU" sz="2000" dirty="0"/>
                <a:t>производства цемента и стали</a:t>
              </a:r>
            </a:p>
          </p:txBody>
        </p:sp>
      </p:grpSp>
      <p:sp>
        <p:nvSpPr>
          <p:cNvPr id="14" name="Облачко с текстом: овальное 13">
            <a:extLst>
              <a:ext uri="{FF2B5EF4-FFF2-40B4-BE49-F238E27FC236}">
                <a16:creationId xmlns:a16="http://schemas.microsoft.com/office/drawing/2014/main" id="{D3D256EC-E48B-4974-A026-10D8F504C650}"/>
              </a:ext>
            </a:extLst>
          </p:cNvPr>
          <p:cNvSpPr/>
          <p:nvPr/>
        </p:nvSpPr>
        <p:spPr>
          <a:xfrm>
            <a:off x="5712440" y="975256"/>
            <a:ext cx="7329791" cy="2267763"/>
          </a:xfrm>
          <a:prstGeom prst="wedgeEllipseCallout">
            <a:avLst/>
          </a:prstGeom>
          <a:solidFill>
            <a:schemeClr val="bg1"/>
          </a:solidFill>
          <a:ln>
            <a:solidFill>
              <a:srgbClr val="1B4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800" b="1" i="0" u="none" strike="noStrike" kern="1200" cap="all" spc="100" normalizeH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r>
              <a:rPr lang="ru-RU" sz="2000" cap="small" dirty="0">
                <a:solidFill>
                  <a:schemeClr val="tx1"/>
                </a:solidFill>
              </a:rPr>
              <a:t>Совокупные выбросы парниковых газов (преимущественно углекислого газа) от предприятий в Российской Федерации составляют около 1700 млн.тонн СО2-экв в год*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236E6C-F26C-4C41-A012-98136E7F86FA}"/>
              </a:ext>
            </a:extLst>
          </p:cNvPr>
          <p:cNvSpPr txBox="1"/>
          <p:nvPr/>
        </p:nvSpPr>
        <p:spPr>
          <a:xfrm>
            <a:off x="8706830" y="3285375"/>
            <a:ext cx="53913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* Данные Росстата 2021 г. без учета вклада ЗИЗЛХ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6A9505C-8304-437F-8932-392F963B3EE9}"/>
              </a:ext>
            </a:extLst>
          </p:cNvPr>
          <p:cNvSpPr/>
          <p:nvPr/>
        </p:nvSpPr>
        <p:spPr>
          <a:xfrm>
            <a:off x="7124131" y="4355157"/>
            <a:ext cx="10629689" cy="6489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УГРОЗЫ: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410BE0-F5F6-4454-B0F0-FE1843C94448}"/>
              </a:ext>
            </a:extLst>
          </p:cNvPr>
          <p:cNvSpPr txBox="1"/>
          <p:nvPr/>
        </p:nvSpPr>
        <p:spPr>
          <a:xfrm>
            <a:off x="12768354" y="5141684"/>
            <a:ext cx="52174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Для углеродоемких предприятий:</a:t>
            </a:r>
          </a:p>
          <a:p>
            <a:endParaRPr lang="ru-RU" sz="2000" dirty="0"/>
          </a:p>
          <a:p>
            <a:r>
              <a:rPr lang="ru-RU" sz="2000" dirty="0"/>
              <a:t>- обязательная отчетность </a:t>
            </a:r>
          </a:p>
          <a:p>
            <a:endParaRPr lang="ru-RU" sz="2000" dirty="0"/>
          </a:p>
          <a:p>
            <a:r>
              <a:rPr lang="ru-RU" sz="2000" dirty="0"/>
              <a:t>- экономические риски (введение санкций, расходы на дорогостоящие методы очистки выбросов)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  <a:p>
            <a:r>
              <a:rPr lang="ru-RU" sz="2000" dirty="0"/>
              <a:t>- снижение экологического имиджа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1560B2F-32A6-47F9-AB52-BABC850BDAB7}"/>
              </a:ext>
            </a:extLst>
          </p:cNvPr>
          <p:cNvSpPr txBox="1"/>
          <p:nvPr/>
        </p:nvSpPr>
        <p:spPr>
          <a:xfrm>
            <a:off x="7266553" y="5143500"/>
            <a:ext cx="521520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Для населения:</a:t>
            </a:r>
          </a:p>
          <a:p>
            <a:endParaRPr lang="ru-RU" sz="2000" dirty="0"/>
          </a:p>
          <a:p>
            <a:r>
              <a:rPr lang="ru-RU" sz="2000" dirty="0"/>
              <a:t>- снижение качества атмосферного воздуха</a:t>
            </a:r>
          </a:p>
          <a:p>
            <a:endParaRPr lang="ru-RU" sz="2000" dirty="0"/>
          </a:p>
          <a:p>
            <a:r>
              <a:rPr lang="ru-RU" sz="2000" dirty="0"/>
              <a:t>- глобальная проблема изменения климата </a:t>
            </a:r>
          </a:p>
          <a:p>
            <a:endParaRPr lang="ru-RU" sz="2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E5C956-D2FC-425C-A7A0-B71AFD419B7E}"/>
              </a:ext>
            </a:extLst>
          </p:cNvPr>
          <p:cNvSpPr txBox="1"/>
          <p:nvPr/>
        </p:nvSpPr>
        <p:spPr>
          <a:xfrm>
            <a:off x="7124131" y="8213523"/>
            <a:ext cx="10817442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/>
              <a:t>Проект направлен на решение фундаментальной проблемы улавливания и утилизации газовых выбросов предприятий, состоящих из углекислого газа и других газов (оксидов азота, серы), а также на выбор наиболее эффективных микроводорослей, способных эффективно поглощать углекислый газ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E33AC0D-A69F-4652-8226-19C58F3E4B3D}"/>
              </a:ext>
            </a:extLst>
          </p:cNvPr>
          <p:cNvSpPr/>
          <p:nvPr/>
        </p:nvSpPr>
        <p:spPr>
          <a:xfrm>
            <a:off x="472192" y="7564849"/>
            <a:ext cx="17046864" cy="20045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B05FBCF-8BA4-408C-B5E8-95514669F458}"/>
              </a:ext>
            </a:extLst>
          </p:cNvPr>
          <p:cNvSpPr/>
          <p:nvPr/>
        </p:nvSpPr>
        <p:spPr>
          <a:xfrm>
            <a:off x="472193" y="1276350"/>
            <a:ext cx="6534110" cy="67638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9" name="Google Shape;79;p4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B4345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1B4345"/>
              </a:highlight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472194" y="205621"/>
            <a:ext cx="9814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РЕШЕНИЕ ПРОБЛЕМЫ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94822A-1D3C-406D-B50D-904F09E7B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599" y="1590728"/>
            <a:ext cx="5094041" cy="33374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76EAF1-A1D3-469F-B850-B195ADC11BD3}"/>
              </a:ext>
            </a:extLst>
          </p:cNvPr>
          <p:cNvSpPr txBox="1"/>
          <p:nvPr/>
        </p:nvSpPr>
        <p:spPr>
          <a:xfrm>
            <a:off x="521750" y="5091863"/>
            <a:ext cx="611715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Микроводоросли способны расти в условиях, создаваемых при пропускании через среду культивирования выбросов дымового газа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Микроводоросли эффективно фиксируют СО</a:t>
            </a:r>
            <a:r>
              <a:rPr lang="ru-RU" sz="2000" baseline="-25000" dirty="0"/>
              <a:t>2</a:t>
            </a:r>
            <a:r>
              <a:rPr lang="ru-RU" sz="2000" dirty="0"/>
              <a:t> в процессе фотосинтеза:</a:t>
            </a:r>
            <a:br>
              <a:rPr lang="ru-RU" sz="2000" dirty="0"/>
            </a:br>
            <a:r>
              <a:rPr lang="ru-RU" sz="2000" dirty="0"/>
              <a:t>1 кг микроводорослей потребляет около 1,83 кг CO</a:t>
            </a:r>
            <a:r>
              <a:rPr lang="ru-RU" sz="2000" baseline="-25000" dirty="0"/>
              <a:t>2</a:t>
            </a:r>
            <a:r>
              <a:rPr lang="ru-RU" sz="2000" dirty="0"/>
              <a:t>, при это эффективность очистки может составлять до 95%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219EB1-BF28-40AE-BDC1-7EB0A0EBC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7614" y="1771650"/>
            <a:ext cx="4682162" cy="4878516"/>
          </a:xfrm>
          <a:prstGeom prst="rect">
            <a:avLst/>
          </a:prstGeom>
          <a:ln w="28575">
            <a:solidFill>
              <a:srgbClr val="12353E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C4E896-AB6B-432A-BCD8-9A9DE173B5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1093" y="1781818"/>
            <a:ext cx="4682162" cy="4864563"/>
          </a:xfrm>
          <a:prstGeom prst="rect">
            <a:avLst/>
          </a:prstGeom>
          <a:ln w="28575">
            <a:solidFill>
              <a:srgbClr val="12353E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EED22D-9C5F-4377-8874-4C2259DA3FB1}"/>
              </a:ext>
            </a:extLst>
          </p:cNvPr>
          <p:cNvSpPr txBox="1"/>
          <p:nvPr/>
        </p:nvSpPr>
        <p:spPr>
          <a:xfrm>
            <a:off x="472193" y="8034552"/>
            <a:ext cx="170468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Микроводоросли обеспечивают высокую скорость роста биомассы в 10-50 превосходящую скорость высших растений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Биомасса микроводорослей может являться сырьем для производства ценных продуктов содержит до 70 % липидов, до 60 % углеводов, до 65 % белков, а также питательные вещества, такие как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микроэлементы и витамины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94B286-46F8-4C0E-8942-8E9690DF78EE}"/>
              </a:ext>
            </a:extLst>
          </p:cNvPr>
          <p:cNvSpPr txBox="1"/>
          <p:nvPr/>
        </p:nvSpPr>
        <p:spPr>
          <a:xfrm>
            <a:off x="7513262" y="6646381"/>
            <a:ext cx="46821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Жидкое органическое удобрение из микроводорослей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4C1387-B887-4062-9E98-27355248658A}"/>
              </a:ext>
            </a:extLst>
          </p:cNvPr>
          <p:cNvSpPr txBox="1"/>
          <p:nvPr/>
        </p:nvSpPr>
        <p:spPr>
          <a:xfrm>
            <a:off x="12531093" y="6595254"/>
            <a:ext cx="4695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Биоуголь</a:t>
            </a:r>
          </a:p>
        </p:txBody>
      </p:sp>
    </p:spTree>
    <p:extLst>
      <p:ext uri="{BB962C8B-B14F-4D97-AF65-F5344CB8AC3E}">
        <p14:creationId xmlns:p14="http://schemas.microsoft.com/office/powerpoint/2010/main" val="3870108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353E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ТЕХНОЛОГИЯ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C857661-5159-452A-BA75-7FDE54B0FC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4" t="5486" r="877" b="5596"/>
          <a:stretch/>
        </p:blipFill>
        <p:spPr bwMode="auto">
          <a:xfrm>
            <a:off x="388874" y="1744393"/>
            <a:ext cx="3959356" cy="279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C53ACCF5-F93C-450F-9B85-895234B945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" t="9352" r="38794" b="31424"/>
          <a:stretch/>
        </p:blipFill>
        <p:spPr bwMode="auto">
          <a:xfrm>
            <a:off x="12323912" y="903296"/>
            <a:ext cx="2879976" cy="2075893"/>
          </a:xfrm>
          <a:prstGeom prst="ellipse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трелка вверх 8">
            <a:extLst>
              <a:ext uri="{FF2B5EF4-FFF2-40B4-BE49-F238E27FC236}">
                <a16:creationId xmlns:a16="http://schemas.microsoft.com/office/drawing/2014/main" id="{E3FD2C6F-018E-42D8-BFE8-A5FF947DD761}"/>
              </a:ext>
            </a:extLst>
          </p:cNvPr>
          <p:cNvSpPr/>
          <p:nvPr/>
        </p:nvSpPr>
        <p:spPr>
          <a:xfrm rot="7255274">
            <a:off x="4849440" y="3321505"/>
            <a:ext cx="515008" cy="1314619"/>
          </a:xfrm>
          <a:prstGeom prst="upArrow">
            <a:avLst/>
          </a:prstGeom>
          <a:solidFill>
            <a:srgbClr val="12353E"/>
          </a:solidFill>
          <a:ln w="12700" cap="flat" cmpd="sng" algn="ctr">
            <a:solidFill>
              <a:srgbClr val="1B43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1B4345"/>
              </a:highlight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Стрелка вверх 8">
            <a:extLst>
              <a:ext uri="{FF2B5EF4-FFF2-40B4-BE49-F238E27FC236}">
                <a16:creationId xmlns:a16="http://schemas.microsoft.com/office/drawing/2014/main" id="{5EA86850-8C4A-4E06-83C5-6B21FBD91D51}"/>
              </a:ext>
            </a:extLst>
          </p:cNvPr>
          <p:cNvSpPr/>
          <p:nvPr/>
        </p:nvSpPr>
        <p:spPr>
          <a:xfrm rot="5400000">
            <a:off x="11498356" y="5720502"/>
            <a:ext cx="515008" cy="1136102"/>
          </a:xfrm>
          <a:prstGeom prst="upArrow">
            <a:avLst/>
          </a:prstGeom>
          <a:solidFill>
            <a:srgbClr val="12353E"/>
          </a:solidFill>
          <a:ln w="12700" cap="flat" cmpd="sng" algn="ctr">
            <a:solidFill>
              <a:srgbClr val="1B43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C8B042-5D2D-4CA8-9AA5-CBDC06666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74" y="6804379"/>
            <a:ext cx="4020172" cy="2854833"/>
          </a:xfrm>
          <a:prstGeom prst="rect">
            <a:avLst/>
          </a:prstGeom>
        </p:spPr>
      </p:pic>
      <p:sp>
        <p:nvSpPr>
          <p:cNvPr id="29" name="Google Shape;73;p3">
            <a:extLst>
              <a:ext uri="{FF2B5EF4-FFF2-40B4-BE49-F238E27FC236}">
                <a16:creationId xmlns:a16="http://schemas.microsoft.com/office/drawing/2014/main" id="{267C947B-91A9-4B48-A265-65AE99A8FAA5}"/>
              </a:ext>
            </a:extLst>
          </p:cNvPr>
          <p:cNvSpPr txBox="1"/>
          <p:nvPr/>
        </p:nvSpPr>
        <p:spPr>
          <a:xfrm flipH="1">
            <a:off x="757271" y="5757938"/>
            <a:ext cx="4748643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SemiBold"/>
                <a:ea typeface="Montserrat SemiBold"/>
                <a:cs typeface="Montserrat SemiBold"/>
                <a:sym typeface="Montserrat SemiBold"/>
              </a:rPr>
              <a:t>  Питательные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SemiBold"/>
                <a:ea typeface="Montserrat SemiBold"/>
                <a:cs typeface="Montserrat SemiBold"/>
                <a:sym typeface="Montserrat SemiBold"/>
              </a:rPr>
              <a:t> вещества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2CCBE1-E1CC-4100-8178-AB5F7F2DCBE3}"/>
              </a:ext>
            </a:extLst>
          </p:cNvPr>
          <p:cNvSpPr txBox="1"/>
          <p:nvPr/>
        </p:nvSpPr>
        <p:spPr>
          <a:xfrm>
            <a:off x="3220710" y="4880368"/>
            <a:ext cx="14867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SemiBold"/>
                <a:ea typeface="Montserrat SemiBold"/>
                <a:cs typeface="Montserrat SemiBold"/>
                <a:sym typeface="Montserrat SemiBold"/>
              </a:rPr>
              <a:t>Вода</a:t>
            </a:r>
          </a:p>
        </p:txBody>
      </p:sp>
      <p:sp>
        <p:nvSpPr>
          <p:cNvPr id="34" name="Google Shape;82;p4">
            <a:extLst>
              <a:ext uri="{FF2B5EF4-FFF2-40B4-BE49-F238E27FC236}">
                <a16:creationId xmlns:a16="http://schemas.microsoft.com/office/drawing/2014/main" id="{81AF83DA-7DB5-4DD5-9166-4C50DF0C9CB5}"/>
              </a:ext>
            </a:extLst>
          </p:cNvPr>
          <p:cNvSpPr txBox="1"/>
          <p:nvPr/>
        </p:nvSpPr>
        <p:spPr>
          <a:xfrm>
            <a:off x="12370655" y="8605945"/>
            <a:ext cx="43582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Биомасса микроводорослей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5109B9-2556-41F5-A670-A9DFECA3FE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17" y="1941242"/>
            <a:ext cx="4774542" cy="6819292"/>
          </a:xfrm>
          <a:prstGeom prst="rect">
            <a:avLst/>
          </a:prstGeom>
        </p:spPr>
      </p:pic>
      <p:sp>
        <p:nvSpPr>
          <p:cNvPr id="23" name="Стрелка вверх 8">
            <a:extLst>
              <a:ext uri="{FF2B5EF4-FFF2-40B4-BE49-F238E27FC236}">
                <a16:creationId xmlns:a16="http://schemas.microsoft.com/office/drawing/2014/main" id="{E627B40B-C65F-4053-A847-8872477DA430}"/>
              </a:ext>
            </a:extLst>
          </p:cNvPr>
          <p:cNvSpPr/>
          <p:nvPr/>
        </p:nvSpPr>
        <p:spPr>
          <a:xfrm rot="5400000">
            <a:off x="4858803" y="4429179"/>
            <a:ext cx="515008" cy="1373693"/>
          </a:xfrm>
          <a:prstGeom prst="upArrow">
            <a:avLst/>
          </a:prstGeom>
          <a:solidFill>
            <a:srgbClr val="12353E"/>
          </a:solidFill>
          <a:ln w="12700" cap="flat" cmpd="sng" algn="ctr">
            <a:solidFill>
              <a:srgbClr val="1B43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1B4345"/>
              </a:highlight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Стрелка вверх 8">
            <a:extLst>
              <a:ext uri="{FF2B5EF4-FFF2-40B4-BE49-F238E27FC236}">
                <a16:creationId xmlns:a16="http://schemas.microsoft.com/office/drawing/2014/main" id="{A271E1CA-5357-4C4D-B268-C32794C38E16}"/>
              </a:ext>
            </a:extLst>
          </p:cNvPr>
          <p:cNvSpPr/>
          <p:nvPr/>
        </p:nvSpPr>
        <p:spPr>
          <a:xfrm rot="5400000">
            <a:off x="4838390" y="5315127"/>
            <a:ext cx="515008" cy="1373695"/>
          </a:xfrm>
          <a:prstGeom prst="upArrow">
            <a:avLst/>
          </a:prstGeom>
          <a:solidFill>
            <a:srgbClr val="12353E"/>
          </a:solidFill>
          <a:ln w="12700" cap="flat" cmpd="sng" algn="ctr">
            <a:solidFill>
              <a:srgbClr val="1B43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1B4345"/>
              </a:highlight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Стрелка вверх 8">
            <a:extLst>
              <a:ext uri="{FF2B5EF4-FFF2-40B4-BE49-F238E27FC236}">
                <a16:creationId xmlns:a16="http://schemas.microsoft.com/office/drawing/2014/main" id="{1F9A8083-9D3F-47E1-A945-0B0F696472AA}"/>
              </a:ext>
            </a:extLst>
          </p:cNvPr>
          <p:cNvSpPr/>
          <p:nvPr/>
        </p:nvSpPr>
        <p:spPr>
          <a:xfrm rot="4049441">
            <a:off x="4880026" y="6602762"/>
            <a:ext cx="515008" cy="1424266"/>
          </a:xfrm>
          <a:prstGeom prst="upArrow">
            <a:avLst/>
          </a:prstGeom>
          <a:solidFill>
            <a:srgbClr val="12353E"/>
          </a:solidFill>
          <a:ln w="12700" cap="flat" cmpd="sng" algn="ctr">
            <a:solidFill>
              <a:srgbClr val="1B43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1B4345"/>
              </a:highlight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CE6B93-0101-4EDD-BA09-9A3EA2FE47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21457" y="3651740"/>
            <a:ext cx="4056626" cy="4844771"/>
          </a:xfrm>
          <a:prstGeom prst="rect">
            <a:avLst/>
          </a:prstGeom>
        </p:spPr>
      </p:pic>
      <p:sp>
        <p:nvSpPr>
          <p:cNvPr id="30" name="Стрелка вверх 8">
            <a:extLst>
              <a:ext uri="{FF2B5EF4-FFF2-40B4-BE49-F238E27FC236}">
                <a16:creationId xmlns:a16="http://schemas.microsoft.com/office/drawing/2014/main" id="{C5BFA6A7-2E8B-49EB-9E7A-46552A16C53B}"/>
              </a:ext>
            </a:extLst>
          </p:cNvPr>
          <p:cNvSpPr/>
          <p:nvPr/>
        </p:nvSpPr>
        <p:spPr>
          <a:xfrm rot="4049441">
            <a:off x="11241243" y="2429091"/>
            <a:ext cx="515008" cy="1424266"/>
          </a:xfrm>
          <a:prstGeom prst="upArrow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1B4345"/>
              </a:highlight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1" name="Google Shape;82;p4">
            <a:extLst>
              <a:ext uri="{FF2B5EF4-FFF2-40B4-BE49-F238E27FC236}">
                <a16:creationId xmlns:a16="http://schemas.microsoft.com/office/drawing/2014/main" id="{578635CB-B888-4934-98E7-F9BB98728B58}"/>
              </a:ext>
            </a:extLst>
          </p:cNvPr>
          <p:cNvSpPr txBox="1"/>
          <p:nvPr/>
        </p:nvSpPr>
        <p:spPr>
          <a:xfrm>
            <a:off x="71229" y="9653942"/>
            <a:ext cx="43582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Инокулянт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sp>
        <p:nvSpPr>
          <p:cNvPr id="35" name="Google Shape;82;p4">
            <a:extLst>
              <a:ext uri="{FF2B5EF4-FFF2-40B4-BE49-F238E27FC236}">
                <a16:creationId xmlns:a16="http://schemas.microsoft.com/office/drawing/2014/main" id="{EA971070-AAE3-4BC9-8D96-CD11ADDE72F1}"/>
              </a:ext>
            </a:extLst>
          </p:cNvPr>
          <p:cNvSpPr txBox="1"/>
          <p:nvPr/>
        </p:nvSpPr>
        <p:spPr>
          <a:xfrm>
            <a:off x="6490096" y="8759833"/>
            <a:ext cx="43582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Биореактор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1FB33AB-7DF3-4839-9451-BEA83D76C008}"/>
              </a:ext>
            </a:extLst>
          </p:cNvPr>
          <p:cNvSpPr txBox="1"/>
          <p:nvPr/>
        </p:nvSpPr>
        <p:spPr>
          <a:xfrm>
            <a:off x="4707420" y="9353733"/>
            <a:ext cx="13093192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/>
              <a:t> Для производства 100 тонн биомассы требуется около 183 тонн СО</a:t>
            </a:r>
            <a:r>
              <a:rPr lang="ru-RU" sz="2000" baseline="-25000" dirty="0"/>
              <a:t>2</a:t>
            </a:r>
            <a:r>
              <a:rPr lang="ru-RU" sz="2000" dirty="0"/>
              <a:t>. Из них около трети фиксируется в микроводорослях, увеличивая массу, а остальная часть выделяется во внешнюю среду в виде кислорода</a:t>
            </a:r>
          </a:p>
        </p:txBody>
      </p:sp>
    </p:spTree>
    <p:extLst>
      <p:ext uri="{BB962C8B-B14F-4D97-AF65-F5344CB8AC3E}">
        <p14:creationId xmlns:p14="http://schemas.microsoft.com/office/powerpoint/2010/main" val="1474500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FCDA9A8-C80A-46BB-8B74-97F707AA98A3}"/>
              </a:ext>
            </a:extLst>
          </p:cNvPr>
          <p:cNvSpPr/>
          <p:nvPr/>
        </p:nvSpPr>
        <p:spPr>
          <a:xfrm>
            <a:off x="5350716" y="4462625"/>
            <a:ext cx="2516934" cy="1361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Google Shape;90;p5">
            <a:extLst>
              <a:ext uri="{FF2B5EF4-FFF2-40B4-BE49-F238E27FC236}">
                <a16:creationId xmlns:a16="http://schemas.microsoft.com/office/drawing/2014/main" id="{82B54E1B-72CD-4E2E-A53F-49D42578D401}"/>
              </a:ext>
            </a:extLst>
          </p:cNvPr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ТЕХНОЛОГИЯ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" name="Google Shape;89;p5">
            <a:extLst>
              <a:ext uri="{FF2B5EF4-FFF2-40B4-BE49-F238E27FC236}">
                <a16:creationId xmlns:a16="http://schemas.microsoft.com/office/drawing/2014/main" id="{34DE87E9-434C-4D72-BD7F-DE864DF8C5B3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353E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91;p5">
            <a:extLst>
              <a:ext uri="{FF2B5EF4-FFF2-40B4-BE49-F238E27FC236}">
                <a16:creationId xmlns:a16="http://schemas.microsoft.com/office/drawing/2014/main" id="{CBDBDBB6-8D5F-4FFC-A44F-A3319A2B9B1E}"/>
              </a:ext>
            </a:extLst>
          </p:cNvPr>
          <p:cNvSpPr txBox="1"/>
          <p:nvPr/>
        </p:nvSpPr>
        <p:spPr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" name="Google Shape;82;p4">
            <a:extLst>
              <a:ext uri="{FF2B5EF4-FFF2-40B4-BE49-F238E27FC236}">
                <a16:creationId xmlns:a16="http://schemas.microsoft.com/office/drawing/2014/main" id="{4E7640DB-725C-4B1C-9D96-17ED9B224672}"/>
              </a:ext>
            </a:extLst>
          </p:cNvPr>
          <p:cNvSpPr txBox="1"/>
          <p:nvPr/>
        </p:nvSpPr>
        <p:spPr>
          <a:xfrm>
            <a:off x="321311" y="7465263"/>
            <a:ext cx="43582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Биомасса микроводорослей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A7FB83-C244-4F8E-A5AF-BB67463DC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05" y="2962169"/>
            <a:ext cx="3652945" cy="4362661"/>
          </a:xfrm>
          <a:prstGeom prst="rect">
            <a:avLst/>
          </a:prstGeom>
        </p:spPr>
      </p:pic>
      <p:sp>
        <p:nvSpPr>
          <p:cNvPr id="8" name="Стрелка вверх 8">
            <a:extLst>
              <a:ext uri="{FF2B5EF4-FFF2-40B4-BE49-F238E27FC236}">
                <a16:creationId xmlns:a16="http://schemas.microsoft.com/office/drawing/2014/main" id="{4279CA3F-B31C-4D2D-9235-1AC958D01C16}"/>
              </a:ext>
            </a:extLst>
          </p:cNvPr>
          <p:cNvSpPr/>
          <p:nvPr/>
        </p:nvSpPr>
        <p:spPr>
          <a:xfrm rot="5400000">
            <a:off x="4609879" y="4753082"/>
            <a:ext cx="515008" cy="780834"/>
          </a:xfrm>
          <a:prstGeom prst="upArrow">
            <a:avLst/>
          </a:prstGeom>
          <a:solidFill>
            <a:srgbClr val="12353E"/>
          </a:solidFill>
          <a:ln w="12700" cap="flat" cmpd="sng" algn="ctr">
            <a:solidFill>
              <a:srgbClr val="1B43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1B4345"/>
              </a:highlight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9" name="Google Shape;82;p4">
            <a:extLst>
              <a:ext uri="{FF2B5EF4-FFF2-40B4-BE49-F238E27FC236}">
                <a16:creationId xmlns:a16="http://schemas.microsoft.com/office/drawing/2014/main" id="{78CF8DF2-BE87-4B42-A7B3-50A3EF02ECD3}"/>
              </a:ext>
            </a:extLst>
          </p:cNvPr>
          <p:cNvSpPr txBox="1"/>
          <p:nvPr/>
        </p:nvSpPr>
        <p:spPr>
          <a:xfrm>
            <a:off x="5350716" y="4989608"/>
            <a:ext cx="251693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Концентрирование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sp>
        <p:nvSpPr>
          <p:cNvPr id="11" name="Стрелка вверх 8">
            <a:extLst>
              <a:ext uri="{FF2B5EF4-FFF2-40B4-BE49-F238E27FC236}">
                <a16:creationId xmlns:a16="http://schemas.microsoft.com/office/drawing/2014/main" id="{B3A61719-83D0-40B6-8A49-29457602F447}"/>
              </a:ext>
            </a:extLst>
          </p:cNvPr>
          <p:cNvSpPr/>
          <p:nvPr/>
        </p:nvSpPr>
        <p:spPr>
          <a:xfrm rot="10800000">
            <a:off x="6351679" y="6787887"/>
            <a:ext cx="515008" cy="780834"/>
          </a:xfrm>
          <a:prstGeom prst="upArrow">
            <a:avLst/>
          </a:prstGeom>
          <a:solidFill>
            <a:srgbClr val="12353E"/>
          </a:solidFill>
          <a:ln w="12700" cap="flat" cmpd="sng" algn="ctr">
            <a:solidFill>
              <a:srgbClr val="1B43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1B4345"/>
              </a:highlight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3C8E8E9-5B66-424B-8297-E8DE595BE616}"/>
              </a:ext>
            </a:extLst>
          </p:cNvPr>
          <p:cNvSpPr/>
          <p:nvPr/>
        </p:nvSpPr>
        <p:spPr>
          <a:xfrm>
            <a:off x="5405712" y="7730598"/>
            <a:ext cx="2516934" cy="1361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Google Shape;82;p4">
            <a:extLst>
              <a:ext uri="{FF2B5EF4-FFF2-40B4-BE49-F238E27FC236}">
                <a16:creationId xmlns:a16="http://schemas.microsoft.com/office/drawing/2014/main" id="{AA082438-7D6C-4076-AC02-262A3B93593A}"/>
              </a:ext>
            </a:extLst>
          </p:cNvPr>
          <p:cNvSpPr txBox="1"/>
          <p:nvPr/>
        </p:nvSpPr>
        <p:spPr>
          <a:xfrm>
            <a:off x="5310246" y="8257581"/>
            <a:ext cx="251693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Сушка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A762919-D957-4C57-9259-FA7632028A2E}"/>
              </a:ext>
            </a:extLst>
          </p:cNvPr>
          <p:cNvSpPr/>
          <p:nvPr/>
        </p:nvSpPr>
        <p:spPr>
          <a:xfrm>
            <a:off x="4900105" y="2189664"/>
            <a:ext cx="3453428" cy="1308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верх 8">
            <a:extLst>
              <a:ext uri="{FF2B5EF4-FFF2-40B4-BE49-F238E27FC236}">
                <a16:creationId xmlns:a16="http://schemas.microsoft.com/office/drawing/2014/main" id="{136FFDA8-6D3D-4119-B5FD-233CF918D0B5}"/>
              </a:ext>
            </a:extLst>
          </p:cNvPr>
          <p:cNvSpPr/>
          <p:nvPr/>
        </p:nvSpPr>
        <p:spPr>
          <a:xfrm>
            <a:off x="6351679" y="3559141"/>
            <a:ext cx="515008" cy="780834"/>
          </a:xfrm>
          <a:prstGeom prst="upArrow">
            <a:avLst/>
          </a:prstGeom>
          <a:solidFill>
            <a:srgbClr val="12353E"/>
          </a:solidFill>
          <a:ln w="12700" cap="flat" cmpd="sng" algn="ctr">
            <a:solidFill>
              <a:srgbClr val="1B43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1B4345"/>
              </a:highlight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82;p4">
            <a:extLst>
              <a:ext uri="{FF2B5EF4-FFF2-40B4-BE49-F238E27FC236}">
                <a16:creationId xmlns:a16="http://schemas.microsoft.com/office/drawing/2014/main" id="{22F1D3E0-AF9C-486E-9FDA-F4EDAE8CBCFF}"/>
              </a:ext>
            </a:extLst>
          </p:cNvPr>
          <p:cNvSpPr txBox="1"/>
          <p:nvPr/>
        </p:nvSpPr>
        <p:spPr>
          <a:xfrm>
            <a:off x="4922379" y="2362583"/>
            <a:ext cx="34836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Контроль качества</a:t>
            </a:r>
          </a:p>
          <a:p>
            <a:pPr marL="12700" lvl="0" algn="ctr">
              <a:buClr>
                <a:srgbClr val="4674C9"/>
              </a:buClr>
              <a:buSzPts val="2800"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</a:t>
            </a:r>
            <a:r>
              <a:rPr lang="ru-RU" sz="2000" b="1" dirty="0">
                <a:solidFill>
                  <a:srgbClr val="12353E"/>
                </a:solidFill>
                <a:latin typeface="+mn-lt"/>
              </a:rPr>
              <a:t>(при необходимости очистка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или промывка)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sp>
        <p:nvSpPr>
          <p:cNvPr id="17" name="Стрелка вверх 8">
            <a:extLst>
              <a:ext uri="{FF2B5EF4-FFF2-40B4-BE49-F238E27FC236}">
                <a16:creationId xmlns:a16="http://schemas.microsoft.com/office/drawing/2014/main" id="{C15FD6C7-7F04-4093-873B-69B35CAAC9B8}"/>
              </a:ext>
            </a:extLst>
          </p:cNvPr>
          <p:cNvSpPr/>
          <p:nvPr/>
        </p:nvSpPr>
        <p:spPr>
          <a:xfrm rot="5400000">
            <a:off x="8581987" y="2453323"/>
            <a:ext cx="515008" cy="780834"/>
          </a:xfrm>
          <a:prstGeom prst="upArrow">
            <a:avLst/>
          </a:prstGeom>
          <a:solidFill>
            <a:srgbClr val="12353E"/>
          </a:solidFill>
          <a:ln w="12700" cap="flat" cmpd="sng" algn="ctr">
            <a:solidFill>
              <a:srgbClr val="1B43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1B4345"/>
              </a:highlight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8" name="Стрелка вверх 8">
            <a:extLst>
              <a:ext uri="{FF2B5EF4-FFF2-40B4-BE49-F238E27FC236}">
                <a16:creationId xmlns:a16="http://schemas.microsoft.com/office/drawing/2014/main" id="{D7699A04-9F9A-446E-B31D-74DE7C7D9BBD}"/>
              </a:ext>
            </a:extLst>
          </p:cNvPr>
          <p:cNvSpPr/>
          <p:nvPr/>
        </p:nvSpPr>
        <p:spPr>
          <a:xfrm rot="5400000">
            <a:off x="8166094" y="8017687"/>
            <a:ext cx="515008" cy="780834"/>
          </a:xfrm>
          <a:prstGeom prst="upArrow">
            <a:avLst/>
          </a:prstGeom>
          <a:solidFill>
            <a:srgbClr val="12353E"/>
          </a:solidFill>
          <a:ln w="12700" cap="flat" cmpd="sng" algn="ctr">
            <a:solidFill>
              <a:srgbClr val="1B43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1B4345"/>
              </a:highlight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35235BC-E0F8-438C-9DF7-7386C1ED0F23}"/>
              </a:ext>
            </a:extLst>
          </p:cNvPr>
          <p:cNvSpPr/>
          <p:nvPr/>
        </p:nvSpPr>
        <p:spPr>
          <a:xfrm>
            <a:off x="8904381" y="7696317"/>
            <a:ext cx="2516934" cy="1361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Google Shape;82;p4">
            <a:extLst>
              <a:ext uri="{FF2B5EF4-FFF2-40B4-BE49-F238E27FC236}">
                <a16:creationId xmlns:a16="http://schemas.microsoft.com/office/drawing/2014/main" id="{4020087F-FDA9-4D4F-BE4E-9DCA1E951692}"/>
              </a:ext>
            </a:extLst>
          </p:cNvPr>
          <p:cNvSpPr txBox="1"/>
          <p:nvPr/>
        </p:nvSpPr>
        <p:spPr>
          <a:xfrm>
            <a:off x="8856443" y="8254215"/>
            <a:ext cx="251693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Пиролиз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sp>
        <p:nvSpPr>
          <p:cNvPr id="21" name="Стрелка вверх 8">
            <a:extLst>
              <a:ext uri="{FF2B5EF4-FFF2-40B4-BE49-F238E27FC236}">
                <a16:creationId xmlns:a16="http://schemas.microsoft.com/office/drawing/2014/main" id="{60B11C06-9F77-4140-ABD8-B9B95B005596}"/>
              </a:ext>
            </a:extLst>
          </p:cNvPr>
          <p:cNvSpPr/>
          <p:nvPr/>
        </p:nvSpPr>
        <p:spPr>
          <a:xfrm rot="5400000">
            <a:off x="11740060" y="8017687"/>
            <a:ext cx="515008" cy="780834"/>
          </a:xfrm>
          <a:prstGeom prst="upArrow">
            <a:avLst/>
          </a:prstGeom>
          <a:solidFill>
            <a:srgbClr val="12353E"/>
          </a:solidFill>
          <a:ln w="12700" cap="flat" cmpd="sng" algn="ctr">
            <a:solidFill>
              <a:srgbClr val="1B43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1B4345"/>
              </a:highlight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A74D644-6017-410D-99EC-76CCF89FB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6068" y="6289653"/>
            <a:ext cx="3225092" cy="3350731"/>
          </a:xfrm>
          <a:prstGeom prst="rect">
            <a:avLst/>
          </a:prstGeom>
          <a:ln w="28575">
            <a:solidFill>
              <a:srgbClr val="12353E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6E47402-FF32-456A-9E37-152168D414BF}"/>
              </a:ext>
            </a:extLst>
          </p:cNvPr>
          <p:cNvSpPr txBox="1"/>
          <p:nvPr/>
        </p:nvSpPr>
        <p:spPr>
          <a:xfrm>
            <a:off x="12516068" y="9674882"/>
            <a:ext cx="30490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Биоуголь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9BB46CC-65B9-4CDE-8DBB-E2C631F05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8015" y="1299055"/>
            <a:ext cx="3068053" cy="3196717"/>
          </a:xfrm>
          <a:prstGeom prst="rect">
            <a:avLst/>
          </a:prstGeom>
          <a:ln w="28575">
            <a:solidFill>
              <a:srgbClr val="12353E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C0C7EC9-E189-4ABE-8880-7AE58AA70E52}"/>
              </a:ext>
            </a:extLst>
          </p:cNvPr>
          <p:cNvSpPr txBox="1"/>
          <p:nvPr/>
        </p:nvSpPr>
        <p:spPr>
          <a:xfrm>
            <a:off x="8787670" y="4547757"/>
            <a:ext cx="42611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Жидкое органическое удобрение из микроводорослей</a:t>
            </a:r>
          </a:p>
        </p:txBody>
      </p:sp>
      <p:sp>
        <p:nvSpPr>
          <p:cNvPr id="27" name="Google Shape;82;p4">
            <a:extLst>
              <a:ext uri="{FF2B5EF4-FFF2-40B4-BE49-F238E27FC236}">
                <a16:creationId xmlns:a16="http://schemas.microsoft.com/office/drawing/2014/main" id="{6D935497-2BB4-4C47-8C8E-00366FCA45E5}"/>
              </a:ext>
            </a:extLst>
          </p:cNvPr>
          <p:cNvSpPr txBox="1"/>
          <p:nvPr/>
        </p:nvSpPr>
        <p:spPr>
          <a:xfrm>
            <a:off x="5161619" y="5981877"/>
            <a:ext cx="607727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algn="ctr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* После этапов концентрирования содержание биомассы в продукте 200 г/л (20 % в сухом виде)</a:t>
            </a:r>
            <a:endParaRPr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E9BEE8-1EBA-4D8C-B8D8-02A43D2F53F5}"/>
              </a:ext>
            </a:extLst>
          </p:cNvPr>
          <p:cNvSpPr txBox="1"/>
          <p:nvPr/>
        </p:nvSpPr>
        <p:spPr>
          <a:xfrm>
            <a:off x="13191604" y="2346494"/>
            <a:ext cx="4609008" cy="37856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effectLst/>
                <a:latin typeface="+mn-lt"/>
                <a:ea typeface="Times New Roman" panose="02020603050405020304" pitchFamily="18" charset="0"/>
              </a:rPr>
              <a:t>Биоуголь </a:t>
            </a:r>
            <a:r>
              <a:rPr lang="ru-RU" sz="2000" dirty="0">
                <a:effectLst/>
                <a:latin typeface="+mn-lt"/>
                <a:ea typeface="Times New Roman" panose="02020603050405020304" pitchFamily="18" charset="0"/>
              </a:rPr>
              <a:t>является многофункциональным продуктом, который может найти применение как альтернативный</a:t>
            </a:r>
            <a:r>
              <a:rPr lang="ru-RU" sz="2000" b="1" dirty="0">
                <a:effectLst/>
                <a:latin typeface="+mn-lt"/>
                <a:ea typeface="Times New Roman" panose="02020603050405020304" pitchFamily="18" charset="0"/>
              </a:rPr>
              <a:t> источник энергии, сорбент или биоудорение </a:t>
            </a:r>
            <a:r>
              <a:rPr lang="ru-RU" sz="2000" dirty="0">
                <a:effectLst/>
                <a:latin typeface="+mn-lt"/>
                <a:ea typeface="Times New Roman" panose="02020603050405020304" pitchFamily="18" charset="0"/>
              </a:rPr>
              <a:t>с высоким содержанием углерода. При этом </a:t>
            </a:r>
            <a:r>
              <a:rPr lang="ru-RU" sz="2000" dirty="0" err="1">
                <a:effectLst/>
                <a:latin typeface="+mn-lt"/>
                <a:ea typeface="Times New Roman" panose="02020603050405020304" pitchFamily="18" charset="0"/>
              </a:rPr>
              <a:t>биоуголь</a:t>
            </a:r>
            <a:r>
              <a:rPr lang="ru-RU" sz="2000" dirty="0">
                <a:effectLst/>
                <a:latin typeface="+mn-lt"/>
                <a:ea typeface="Times New Roman" panose="02020603050405020304" pitchFamily="18" charset="0"/>
              </a:rPr>
              <a:t> характеризуется меньшим объемом и сниженными требованиями к условиям хранения, что облегчает его транспортировку и реализацию.</a:t>
            </a:r>
            <a:endParaRPr lang="ru-RU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2147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EA892BD-CED7-4F4F-9744-61F46334B7C7}"/>
              </a:ext>
            </a:extLst>
          </p:cNvPr>
          <p:cNvSpPr/>
          <p:nvPr/>
        </p:nvSpPr>
        <p:spPr>
          <a:xfrm>
            <a:off x="472195" y="5008120"/>
            <a:ext cx="17559131" cy="48417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Google Shape;98;p6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B4345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1B4345"/>
              </a:highlight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ПОТРЕБИТЕЛИ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05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1" name="Google Shape;101;p6"/>
          <p:cNvSpPr txBox="1"/>
          <p:nvPr/>
        </p:nvSpPr>
        <p:spPr>
          <a:xfrm>
            <a:off x="529054" y="1769096"/>
            <a:ext cx="8503223" cy="2177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ru-RU" sz="2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Потребители биоудобрений:</a:t>
            </a:r>
          </a:p>
          <a:p>
            <a:pPr lvl="0">
              <a:lnSpc>
                <a:spcPct val="150000"/>
              </a:lnSpc>
              <a:defRPr/>
            </a:pPr>
            <a:endParaRPr lang="ru-RU" sz="1100" dirty="0">
              <a:solidFill>
                <a:schemeClr val="tx1"/>
              </a:solidFill>
              <a:latin typeface="+mn-lt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предприятия сельскохозяйственного назначения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ru-RU" sz="1100" dirty="0">
              <a:solidFill>
                <a:schemeClr val="tx1"/>
              </a:solidFill>
              <a:latin typeface="+mn-lt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ea typeface="Montserrat SemiBold"/>
                <a:cs typeface="Montserrat SemiBold"/>
                <a:sym typeface="Montserrat SemiBold"/>
              </a:rPr>
              <a:t>к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ontserrat SemiBold"/>
                <a:cs typeface="Montserrat SemiBold"/>
                <a:sym typeface="Montserrat SemiBold"/>
              </a:rPr>
              <a:t>омпании по озеленению и благоустройству селитебных территорий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0328" y="5391265"/>
            <a:ext cx="71142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Прогнозируется, что к 2025 году мировой рынок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биоудобрений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достигнет 3,8 млрд долларов, по сравнению с 2,0 млрд долларов в 2019 году, при этом показатель CAGR составит 11,2%, согласно данным агентства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MarketsandMarkets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(M &amp; M).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ABB0C4-FE55-460D-AB5C-DDF5727A2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2384" y="5387681"/>
            <a:ext cx="4011516" cy="36518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3A32F9-ED95-4A88-A368-D642BFAE1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0339" y="5387681"/>
            <a:ext cx="4834547" cy="3664014"/>
          </a:xfrm>
          <a:prstGeom prst="rect">
            <a:avLst/>
          </a:prstGeom>
        </p:spPr>
      </p:pic>
      <p:sp>
        <p:nvSpPr>
          <p:cNvPr id="11" name="Google Shape;101;p6"/>
          <p:cNvSpPr txBox="1"/>
          <p:nvPr/>
        </p:nvSpPr>
        <p:spPr>
          <a:xfrm>
            <a:off x="9032277" y="1759707"/>
            <a:ext cx="8503223" cy="308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ru-RU" sz="2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Потребители биоугля:</a:t>
            </a:r>
          </a:p>
          <a:p>
            <a:pPr lvl="0">
              <a:lnSpc>
                <a:spcPct val="150000"/>
              </a:lnSpc>
              <a:defRPr/>
            </a:pPr>
            <a:endParaRPr lang="ru-RU" sz="1100" dirty="0">
              <a:solidFill>
                <a:schemeClr val="tx1"/>
              </a:solidFill>
              <a:latin typeface="+mn-lt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теплоснабжающие предприятия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ru-RU" sz="1100" dirty="0">
              <a:solidFill>
                <a:schemeClr val="tx1"/>
              </a:solidFill>
              <a:latin typeface="+mn-lt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ea typeface="Montserrat SemiBold"/>
                <a:cs typeface="Montserrat SemiBold"/>
                <a:sym typeface="Montserrat SemiBold"/>
              </a:rPr>
              <a:t>предприятия по производству цемента и стали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ru-RU" sz="1100" dirty="0">
              <a:solidFill>
                <a:schemeClr val="tx1"/>
              </a:solidFill>
              <a:latin typeface="+mn-lt"/>
              <a:ea typeface="Montserrat SemiBold"/>
              <a:cs typeface="Montserrat SemiBold"/>
              <a:sym typeface="Montserrat SemiBold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ea typeface="Montserrat SemiBold"/>
                <a:cs typeface="Montserrat SemiBold"/>
                <a:sym typeface="Montserrat SemiBold"/>
              </a:rPr>
              <a:t>предприятия, использующие в процессе очистки выбросов, сбросов и почвенных загрязнений активированные угли</a:t>
            </a:r>
          </a:p>
        </p:txBody>
      </p:sp>
    </p:spTree>
    <p:extLst>
      <p:ext uri="{BB962C8B-B14F-4D97-AF65-F5344CB8AC3E}">
        <p14:creationId xmlns:p14="http://schemas.microsoft.com/office/powerpoint/2010/main" val="3095872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353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КОНКУРЕНТЫ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06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2887" y="1354210"/>
            <a:ext cx="40129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Компания «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Nature Boost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»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Удобрение  «Суспензия хлореллы»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28641" y="1354210"/>
            <a:ext cx="38432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Компания «БИОАБСОЛЮТ»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Удобрение  «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Спирулина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для растений»</a:t>
            </a:r>
          </a:p>
        </p:txBody>
      </p:sp>
      <p:sp>
        <p:nvSpPr>
          <p:cNvPr id="4" name="AutoShape 2" descr="Биостимулятор 10л - Для растений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AutoShape 4" descr="Биостимулятор 10л - Для растений #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t="7873" r="6251" b="7647"/>
          <a:stretch/>
        </p:blipFill>
        <p:spPr bwMode="auto">
          <a:xfrm>
            <a:off x="1069975" y="2405324"/>
            <a:ext cx="2977443" cy="3927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7" descr="БИОАБСОЛЮТ Биостимулятор,50мл #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8" r="13683"/>
          <a:stretch/>
        </p:blipFill>
        <p:spPr bwMode="auto">
          <a:xfrm>
            <a:off x="5334513" y="2335711"/>
            <a:ext cx="2631507" cy="403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800308" y="6332744"/>
            <a:ext cx="39245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Страна-изготовитель: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Россия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Форма выпуска средства: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Порошок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Состав: </a:t>
            </a:r>
            <a:r>
              <a:rPr kumimoji="0" lang="ru-RU" sz="20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Spirulina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000" b="1" dirty="0">
                <a:solidFill>
                  <a:srgbClr val="C00000"/>
                </a:solidFill>
                <a:latin typeface="+mn-lt"/>
              </a:rPr>
              <a:t>Цена 9020 руб./л</a:t>
            </a:r>
            <a:endParaRPr kumimoji="0" lang="ru-RU" sz="2000" b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sym typeface="Arial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724901" y="1321617"/>
            <a:ext cx="3784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Компания «БИОСИСТЕМА»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Удобрение  «Гранулированная хлорелла»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001004" y="6332744"/>
            <a:ext cx="391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Страна-изготовитель: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Россия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Форма выпуска средства: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Гранулы</a:t>
            </a:r>
          </a:p>
          <a:p>
            <a:pPr lvl="0" fontAlgn="base">
              <a:defRPr/>
            </a:pPr>
            <a:r>
              <a:rPr lang="ru-RU" sz="2000" b="1" dirty="0"/>
              <a:t>Состав:  </a:t>
            </a:r>
            <a:r>
              <a:rPr lang="ru-RU" sz="2000" dirty="0"/>
              <a:t>микроводоросли </a:t>
            </a:r>
            <a:r>
              <a:rPr lang="ru-RU" sz="2000" i="1" dirty="0"/>
              <a:t>Chlorella Vulgaris </a:t>
            </a:r>
            <a:r>
              <a:rPr lang="ru-RU" sz="2000" dirty="0"/>
              <a:t>(концентрат), природный абсорбент</a:t>
            </a:r>
          </a:p>
          <a:p>
            <a:pPr lvl="0" fontAlgn="base">
              <a:defRPr/>
            </a:pPr>
            <a:r>
              <a:rPr lang="ru-RU" sz="2000" b="1" dirty="0">
                <a:solidFill>
                  <a:srgbClr val="C00000"/>
                </a:solidFill>
              </a:rPr>
              <a:t>Цена 235 руб./л</a:t>
            </a:r>
          </a:p>
        </p:txBody>
      </p:sp>
      <p:pic>
        <p:nvPicPr>
          <p:cNvPr id="1034" name="Picture 10" descr="https://avatars.mds.yandex.net/get-mpic/11858961/2a0000018e800a110bd0a2a211ef8995b31e/600x80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090" t="20027" r="3320" b="25874"/>
          <a:stretch/>
        </p:blipFill>
        <p:spPr bwMode="auto">
          <a:xfrm>
            <a:off x="9253115" y="2353576"/>
            <a:ext cx="2806036" cy="396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65175" y="6332744"/>
            <a:ext cx="42006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Страна-изготовитель: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Россия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Форма выпуска средства: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Жидкость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Состав: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живые одноклеточные зеленые микроводоросли в культуральной водной среде, комплекс фитогормонов и физиологически активных, белок, витамины - А, В1, В2, В5, В6, В9, В12, С, D, Е, К, РР и др., хлореллин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000" b="1" dirty="0">
                <a:solidFill>
                  <a:srgbClr val="C00000"/>
                </a:solidFill>
                <a:latin typeface="+mn-lt"/>
              </a:rPr>
              <a:t>Цена 140 руб./л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sym typeface="Arial"/>
            </a:endParaRPr>
          </a:p>
        </p:txBody>
      </p:sp>
      <p:sp>
        <p:nvSpPr>
          <p:cNvPr id="19" name="Прямоугольник 2"/>
          <p:cNvSpPr/>
          <p:nvPr/>
        </p:nvSpPr>
        <p:spPr>
          <a:xfrm>
            <a:off x="13471244" y="1354210"/>
            <a:ext cx="35981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Завод сорбентов «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УралХимСорб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Активный биоуголь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0" name="Рисунок 9">
            <a:extLst>
              <a:ext uri="{FF2B5EF4-FFF2-40B4-BE49-F238E27FC236}">
                <a16:creationId xmlns:a16="http://schemas.microsoft.com/office/drawing/2014/main" id="{C7376E1A-1320-42C7-9EE5-F894D6BCC16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034"/>
          <a:stretch/>
        </p:blipFill>
        <p:spPr>
          <a:xfrm>
            <a:off x="13652500" y="2434393"/>
            <a:ext cx="2822853" cy="3960831"/>
          </a:xfrm>
          <a:prstGeom prst="rect">
            <a:avLst/>
          </a:prstGeom>
        </p:spPr>
      </p:pic>
      <p:sp>
        <p:nvSpPr>
          <p:cNvPr id="22" name="Прямоугольник 7"/>
          <p:cNvSpPr/>
          <p:nvPr/>
        </p:nvSpPr>
        <p:spPr>
          <a:xfrm>
            <a:off x="13103104" y="6332744"/>
            <a:ext cx="46507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Страна-изготовитель: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Россия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Форма выпуска средства: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Гранулы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Состав: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древисина березы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Цена 69</a:t>
            </a:r>
            <a:r>
              <a:rPr kumimoji="0" lang="ru-RU" sz="2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руб./кг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43500" y="8700233"/>
            <a:ext cx="12778740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/>
              <a:t>Наш продукт имеет потенциальное преимущество в </a:t>
            </a:r>
            <a:r>
              <a:rPr lang="ru-RU" sz="2000" b="1" dirty="0"/>
              <a:t>снижении стоимости за счет использования дымовых газов,</a:t>
            </a:r>
            <a:r>
              <a:rPr lang="ru-RU" sz="2000" dirty="0"/>
              <a:t> которые содержат углерод – основной источник питательных веществ.</a:t>
            </a:r>
          </a:p>
          <a:p>
            <a:r>
              <a:rPr lang="ru-RU" sz="2000" dirty="0"/>
              <a:t>В общей практике для производства микроводорослей компании используют чистый углекислый газ, что увеличивает стоимость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2548507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353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КОМАНДА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16463129" y="763491"/>
            <a:ext cx="1321684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07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20" name="Google Shape;120;p8"/>
          <p:cNvGrpSpPr/>
          <p:nvPr/>
        </p:nvGrpSpPr>
        <p:grpSpPr>
          <a:xfrm>
            <a:off x="838200" y="1578411"/>
            <a:ext cx="7364103" cy="3385542"/>
            <a:chOff x="1066799" y="1638300"/>
            <a:chExt cx="7364103" cy="3385542"/>
          </a:xfrm>
        </p:grpSpPr>
        <p:sp>
          <p:nvSpPr>
            <p:cNvPr id="121" name="Google Shape;121;p8"/>
            <p:cNvSpPr txBox="1"/>
            <p:nvPr/>
          </p:nvSpPr>
          <p:spPr>
            <a:xfrm>
              <a:off x="3581399" y="1638300"/>
              <a:ext cx="4849503" cy="33855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24AB2"/>
                  </a:solidFill>
                  <a:effectLst/>
                  <a:uLnTx/>
                  <a:uFillTx/>
                  <a:latin typeface="+mn-lt"/>
                  <a:ea typeface="Montserrat ExtraBold"/>
                  <a:cs typeface="Montserrat ExtraBold"/>
                  <a:sym typeface="Montserrat ExtraBold"/>
                </a:rPr>
                <a:t>Белик</a:t>
              </a:r>
              <a:r>
                <a:rPr kumimoji="0" lang="ru-RU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124AB2"/>
                  </a:solidFill>
                  <a:effectLst/>
                  <a:uLnTx/>
                  <a:uFillTx/>
                  <a:latin typeface="+mn-lt"/>
                  <a:ea typeface="Montserrat ExtraBold"/>
                  <a:cs typeface="Montserrat ExtraBold"/>
                  <a:sym typeface="Montserrat ExtraBold"/>
                </a:rPr>
                <a:t> Екатерина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124AB2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124AB2"/>
                  </a:solidFill>
                  <a:effectLst/>
                  <a:uLnTx/>
                  <a:uFillTx/>
                  <a:latin typeface="+mn-lt"/>
                  <a:cs typeface="Arial"/>
                  <a:sym typeface="Montserrat ExtraBold"/>
                </a:rPr>
                <a:t>Руководитель проекта</a:t>
              </a:r>
            </a:p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кандидат технических наук, доцент кафедры «Охрана окружающей среды» Пермского </a:t>
              </a:r>
              <a:r>
                <a:rPr kumimoji="0" lang="ru-RU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Политеха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, лауреат премии «Колба-2023» в номинации «Экология», исполнитель проектов в области экологии, организатор мероприятий в области климатически нейтрального природопользования, соавтор образовательных программ ДПО по </a:t>
              </a:r>
              <a:r>
                <a:rPr kumimoji="0" lang="ru-RU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низкоуглеродной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 экономике и декарбонизации и ведущий лектор магистратуры «ESG-управление».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endParaRPr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1066799" y="1638300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24AB2"/>
                  </a:solidFill>
                  <a:effectLst/>
                  <a:uLnTx/>
                  <a:uFillTx/>
                  <a:latin typeface="+mn-lt"/>
                  <a:ea typeface="Montserrat Light"/>
                  <a:cs typeface="Montserrat Light"/>
                  <a:sym typeface="Montserrat Light"/>
                </a:rPr>
                <a:t>Фото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endParaRPr>
            </a:p>
          </p:txBody>
        </p:sp>
      </p:grpSp>
      <p:grpSp>
        <p:nvGrpSpPr>
          <p:cNvPr id="123" name="Google Shape;123;p8"/>
          <p:cNvGrpSpPr/>
          <p:nvPr/>
        </p:nvGrpSpPr>
        <p:grpSpPr>
          <a:xfrm>
            <a:off x="838200" y="5872102"/>
            <a:ext cx="7358612" cy="2616101"/>
            <a:chOff x="5257800" y="4115250"/>
            <a:chExt cx="7358612" cy="2616101"/>
          </a:xfrm>
        </p:grpSpPr>
        <p:sp>
          <p:nvSpPr>
            <p:cNvPr id="124" name="Google Shape;124;p8"/>
            <p:cNvSpPr txBox="1"/>
            <p:nvPr/>
          </p:nvSpPr>
          <p:spPr>
            <a:xfrm>
              <a:off x="7766910" y="4115250"/>
              <a:ext cx="4849502" cy="26161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24AB2"/>
                  </a:solidFill>
                  <a:effectLst/>
                  <a:uLnTx/>
                  <a:uFillTx/>
                  <a:latin typeface="+mn-lt"/>
                  <a:ea typeface="Montserrat ExtraBold"/>
                  <a:cs typeface="Montserrat ExtraBold"/>
                  <a:sym typeface="Montserrat ExtraBold"/>
                </a:rPr>
                <a:t>Мактиева</a:t>
              </a:r>
              <a:r>
                <a:rPr kumimoji="0" lang="ru-RU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124AB2"/>
                  </a:solidFill>
                  <a:effectLst/>
                  <a:uLnTx/>
                  <a:uFillTx/>
                  <a:latin typeface="+mn-lt"/>
                  <a:ea typeface="Montserrat ExtraBold"/>
                  <a:cs typeface="Montserrat ExtraBold"/>
                  <a:sym typeface="Montserrat ExtraBold"/>
                </a:rPr>
                <a:t> Софья</a:t>
              </a:r>
            </a:p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124AB2"/>
                  </a:solidFill>
                  <a:effectLst/>
                  <a:uLnTx/>
                  <a:uFillTx/>
                  <a:latin typeface="+mn-lt"/>
                  <a:cs typeface="Arial"/>
                  <a:sym typeface="Montserrat ExtraBold"/>
                </a:rPr>
                <a:t>Участник</a:t>
              </a:r>
            </a:p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Montserrat ExtraBold"/>
                </a:rPr>
                <a:t>студентка кафедры 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«Охрана окружающей среды» Пермского </a:t>
              </a:r>
              <a:r>
                <a:rPr kumimoji="0" lang="ru-RU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Политеха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, призер </a:t>
              </a: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Всероссийской научно-практической конференции с международным участием «Химия. Экология. </a:t>
              </a:r>
              <a:r>
                <a:rPr kumimoji="0" lang="ru-RU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Урбанистика</a:t>
              </a: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», организатор и призер 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Perm Winter School’2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/>
                  <a:sym typeface="Arial"/>
                </a:rPr>
                <a:t>4, участник НИР.</a:t>
              </a: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24AB2"/>
                </a:solidFill>
                <a:effectLst/>
                <a:uLnTx/>
                <a:uFillTx/>
                <a:latin typeface="+mn-lt"/>
                <a:cs typeface="Arial"/>
                <a:sym typeface="Montserrat ExtraBold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endParaRPr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5257800" y="4495799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124AB2"/>
                  </a:solidFill>
                  <a:effectLst/>
                  <a:uLnTx/>
                  <a:uFillTx/>
                  <a:latin typeface="+mn-lt"/>
                  <a:ea typeface="Montserrat Light"/>
                  <a:cs typeface="Montserrat Light"/>
                  <a:sym typeface="Montserrat Light"/>
                </a:rPr>
                <a:t>Фото</a:t>
              </a: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endParaRPr>
            </a:p>
          </p:txBody>
        </p:sp>
      </p:grpSp>
      <p:sp>
        <p:nvSpPr>
          <p:cNvPr id="127" name="Google Shape;127;p8"/>
          <p:cNvSpPr txBox="1"/>
          <p:nvPr/>
        </p:nvSpPr>
        <p:spPr>
          <a:xfrm>
            <a:off x="12192001" y="5817511"/>
            <a:ext cx="4649978" cy="2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124AB2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Митрофанова Софья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124AB2"/>
                </a:solidFill>
                <a:effectLst/>
                <a:uLnTx/>
                <a:uFillTx/>
                <a:latin typeface="+mn-lt"/>
                <a:cs typeface="Arial"/>
                <a:sym typeface="Montserrat ExtraBold"/>
              </a:rPr>
              <a:t>Участник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Montserrat ExtraBold"/>
              </a:rPr>
              <a:t>студентка кафедры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«Охрана окружающей среды» Пермского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Политеха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, активный участник экологического направления МЛС ПНИПУ на протяжении 1.5 лет, участник в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ЭкоФест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в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Green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Misis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, участник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Perm Winter School’2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4, участник проекта «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Голос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 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Поколения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. 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Студенты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», а также организатор более 10 мероприятий экологической направленности.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sp>
        <p:nvSpPr>
          <p:cNvPr id="130" name="Google Shape;130;p8"/>
          <p:cNvSpPr txBox="1"/>
          <p:nvPr/>
        </p:nvSpPr>
        <p:spPr>
          <a:xfrm>
            <a:off x="12195929" y="1534747"/>
            <a:ext cx="4646050" cy="3139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124AB2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Соловьёва Алёна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124AB2"/>
                </a:solidFill>
                <a:effectLst/>
                <a:uLnTx/>
                <a:uFillTx/>
                <a:latin typeface="+mn-lt"/>
                <a:cs typeface="Arial"/>
                <a:sym typeface="Montserrat ExtraBold"/>
              </a:rPr>
              <a:t>Участник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аспирантка кафедры «Охрана окружающей среды» Пермского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политеха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, младший научный сотрудник ФГБУ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УралНИИ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 «Экология», призер Всероссийской научно-практической конференции с международным участием «Химия. Экология.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Урбанистика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», волонтер экологической программы «Зеленый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политех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», волонтер добровольческого направления ПНИПУ «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ДоброВо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ontserrat ExtraBold"/>
                <a:cs typeface="Montserrat ExtraBold"/>
                <a:sym typeface="Montserrat ExtraBold"/>
              </a:rPr>
              <a:t>», участник НИР.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66" y="1556817"/>
            <a:ext cx="2456062" cy="31572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1736" r="16089" b="10741"/>
          <a:stretch/>
        </p:blipFill>
        <p:spPr>
          <a:xfrm>
            <a:off x="657942" y="5817511"/>
            <a:ext cx="2509110" cy="31029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16083" t="22399" r="18984" b="34182"/>
          <a:stretch/>
        </p:blipFill>
        <p:spPr>
          <a:xfrm>
            <a:off x="9288095" y="5817511"/>
            <a:ext cx="2644057" cy="31431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l="24785" t="37540" r="26440" b="18040"/>
          <a:stretch/>
        </p:blipFill>
        <p:spPr>
          <a:xfrm>
            <a:off x="9329038" y="1543919"/>
            <a:ext cx="2603114" cy="31609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5051502-E7F9-43F8-B40A-C84172C23D92}"/>
              </a:ext>
            </a:extLst>
          </p:cNvPr>
          <p:cNvSpPr/>
          <p:nvPr/>
        </p:nvSpPr>
        <p:spPr>
          <a:xfrm>
            <a:off x="9063707" y="8651833"/>
            <a:ext cx="8603963" cy="126367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3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B434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472194" y="205621"/>
            <a:ext cx="1370100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Результаты исследований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" name="Google Shape;92;p5">
            <a:extLst>
              <a:ext uri="{FF2B5EF4-FFF2-40B4-BE49-F238E27FC236}">
                <a16:creationId xmlns:a16="http://schemas.microsoft.com/office/drawing/2014/main" id="{DAE1C0C4-3110-4215-A61F-7BBE7586CCD5}"/>
              </a:ext>
            </a:extLst>
          </p:cNvPr>
          <p:cNvSpPr txBox="1"/>
          <p:nvPr/>
        </p:nvSpPr>
        <p:spPr>
          <a:xfrm>
            <a:off x="640473" y="1465620"/>
            <a:ext cx="15836187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ontserrat SemiBold"/>
                <a:cs typeface="Montserrat SemiBold"/>
                <a:sym typeface="Montserrat SemiBold"/>
              </a:rPr>
              <a:t>1. Проведена оценка возможности использования готовых биопрепаратов микроводоросли 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ontserrat SemiBold"/>
                <a:cs typeface="Montserrat SemiBold"/>
                <a:sym typeface="Montserrat SemiBold"/>
              </a:rPr>
              <a:t>Chlorella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ontserrat SemiBold"/>
                <a:cs typeface="Montserrat SemiBold"/>
                <a:sym typeface="Montserrat SemiBold"/>
              </a:rPr>
              <a:t> для декарбонизации промышленных выбросов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EF62DE-06AA-47C5-AC9F-DE92C52A7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00" y="2751185"/>
            <a:ext cx="2021306" cy="43891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34A4E7-DDDD-49F4-83F1-5B66BCBE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750"/>
          <a:stretch/>
        </p:blipFill>
        <p:spPr>
          <a:xfrm>
            <a:off x="3231986" y="2718394"/>
            <a:ext cx="2344168" cy="27445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8CFCFE-E63F-4BB3-A06D-C1CE91456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8745" y="6272826"/>
            <a:ext cx="2329223" cy="276047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A46DAF4-B6C8-46D5-BBBB-E8D914CCD52D}"/>
              </a:ext>
            </a:extLst>
          </p:cNvPr>
          <p:cNvSpPr txBox="1"/>
          <p:nvPr/>
        </p:nvSpPr>
        <p:spPr>
          <a:xfrm>
            <a:off x="525378" y="7275799"/>
            <a:ext cx="22228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БАД №1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Суспензия живой хлореллы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ООО «Органик+»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F807804-4E81-4251-AFCD-C09FD7ACBA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7686" y="2460810"/>
            <a:ext cx="3040370" cy="2999569"/>
          </a:xfrm>
          <a:prstGeom prst="ellips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0419256-6B82-4743-856C-546A8C7849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6000"/>
                    </a14:imgEffect>
                    <a14:imgEffect>
                      <a14:colorTemperature colorTemp="5195"/>
                    </a14:imgEffect>
                    <a14:imgEffect>
                      <a14:saturation sat="126000"/>
                    </a14:imgEffect>
                    <a14:imgEffect>
                      <a14:brightnessContrast bright="-16000" contrast="4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86164" y="6192943"/>
            <a:ext cx="3083716" cy="2915650"/>
          </a:xfrm>
          <a:prstGeom prst="ellips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3982FED-5712-42A9-9923-967A515ACAB1}"/>
              </a:ext>
            </a:extLst>
          </p:cNvPr>
          <p:cNvSpPr txBox="1"/>
          <p:nvPr/>
        </p:nvSpPr>
        <p:spPr>
          <a:xfrm>
            <a:off x="3072441" y="9194825"/>
            <a:ext cx="55493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Суперфуд из хлореллы торговой марки «Spirulinafood»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BAE159-7DCB-4B24-B937-3585BFAD1B8C}"/>
              </a:ext>
            </a:extLst>
          </p:cNvPr>
          <p:cNvSpPr txBox="1"/>
          <p:nvPr/>
        </p:nvSpPr>
        <p:spPr>
          <a:xfrm>
            <a:off x="3178745" y="5460380"/>
            <a:ext cx="55493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Суперфуд из хлореллы фирмы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ООО «Органик Лайн»</a:t>
            </a:r>
          </a:p>
        </p:txBody>
      </p:sp>
      <p:sp>
        <p:nvSpPr>
          <p:cNvPr id="22" name="Google Shape;92;p5">
            <a:extLst>
              <a:ext uri="{FF2B5EF4-FFF2-40B4-BE49-F238E27FC236}">
                <a16:creationId xmlns:a16="http://schemas.microsoft.com/office/drawing/2014/main" id="{2759F4B6-F372-46E1-8F56-871C45B4EE88}"/>
              </a:ext>
            </a:extLst>
          </p:cNvPr>
          <p:cNvSpPr txBox="1"/>
          <p:nvPr/>
        </p:nvSpPr>
        <p:spPr>
          <a:xfrm>
            <a:off x="9297239" y="8825493"/>
            <a:ext cx="8251304" cy="738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Результат: получен стабильный продуктивный инокулянт микроводоросли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Chlorella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торговой марки «Spirulinafood»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4DE4968-69CD-4E30-A93E-B0D42A56C2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8357" y="2520604"/>
            <a:ext cx="8980186" cy="593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54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B434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6" name="Google Shape;92;p5">
            <a:extLst>
              <a:ext uri="{FF2B5EF4-FFF2-40B4-BE49-F238E27FC236}">
                <a16:creationId xmlns:a16="http://schemas.microsoft.com/office/drawing/2014/main" id="{477FCBEB-E861-4C00-9E63-1B3E11A80D30}"/>
              </a:ext>
            </a:extLst>
          </p:cNvPr>
          <p:cNvSpPr txBox="1"/>
          <p:nvPr/>
        </p:nvSpPr>
        <p:spPr>
          <a:xfrm>
            <a:off x="661098" y="1790235"/>
            <a:ext cx="16965803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ontserrat SemiBold"/>
                <a:cs typeface="Montserrat SemiBold"/>
                <a:sym typeface="Montserrat SemiBold"/>
              </a:rPr>
              <a:t>2. Проведено длительное культивирование хлореллы в присутствии чистого СО</a:t>
            </a:r>
            <a:r>
              <a:rPr kumimoji="0" lang="ru-RU" sz="2800" b="0" i="0" u="none" strike="noStrike" kern="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ontserrat SemiBold"/>
                <a:cs typeface="Montserrat SemiBold"/>
                <a:sym typeface="Montserrat SemiBold"/>
              </a:rPr>
              <a:t>2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ontserrat SemiBold"/>
                <a:cs typeface="Montserrat SemiBold"/>
                <a:sym typeface="Montserrat SemiBold"/>
              </a:rPr>
              <a:t> и дымового газа с содержанием СО</a:t>
            </a:r>
            <a:r>
              <a:rPr kumimoji="0" lang="ru-RU" sz="2800" b="0" i="0" u="none" strike="noStrike" kern="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ontserrat SemiBold"/>
                <a:cs typeface="Montserrat SemiBold"/>
                <a:sym typeface="Montserrat SemiBold"/>
              </a:rPr>
              <a:t>2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ontserrat SemiBold"/>
                <a:cs typeface="Montserrat SemiBold"/>
                <a:sym typeface="Montserrat SemiBold"/>
              </a:rPr>
              <a:t> в концентрации 3-5%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sym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E68063-5D78-473F-9A1D-9D6716FFE4A1}"/>
              </a:ext>
            </a:extLst>
          </p:cNvPr>
          <p:cNvSpPr txBox="1"/>
          <p:nvPr/>
        </p:nvSpPr>
        <p:spPr>
          <a:xfrm>
            <a:off x="8786342" y="2674541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-52"/>
                <a:cs typeface="Arial"/>
                <a:sym typeface="Arial"/>
              </a:rPr>
              <a:t>Форма клеток спустя 54 дня культивирования: 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284B264-6FB7-41A7-8239-02ED3463B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4200"/>
                    </a14:imgEffect>
                    <a14:imgEffect>
                      <a14:saturation sat="104000"/>
                    </a14:imgEffect>
                    <a14:imgEffect>
                      <a14:brightnessContrast contras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2235" y="3062098"/>
            <a:ext cx="3775650" cy="3055658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7EEE6D6C-A063-4EA6-969C-88AD74459568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"/>
                    </a14:imgEffect>
                    <a14:imgEffect>
                      <a14:colorTemperature colorTemp="4207"/>
                    </a14:imgEffect>
                    <a14:imgEffect>
                      <a14:saturation sat="110000"/>
                    </a14:imgEffect>
                    <a14:imgEffect>
                      <a14:brightnessContrast bright="-1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097" y="3066562"/>
            <a:ext cx="3406158" cy="3051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4AF373A7-A5B0-4A54-AD61-407990A7A1D9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6000"/>
                    </a14:imgEffect>
                    <a14:imgEffect>
                      <a14:colorTemperature colorTemp="4100"/>
                    </a14:imgEffect>
                    <a14:imgEffect>
                      <a14:saturation sat="120000"/>
                    </a14:imgEffect>
                    <a14:imgEffect>
                      <a14:brightnessContrast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6467" y="3062098"/>
            <a:ext cx="3564814" cy="3051194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6A8DAE4-46A9-4A19-8AEC-D8929467518B}"/>
              </a:ext>
            </a:extLst>
          </p:cNvPr>
          <p:cNvSpPr txBox="1"/>
          <p:nvPr/>
        </p:nvSpPr>
        <p:spPr>
          <a:xfrm>
            <a:off x="7016421" y="6057814"/>
            <a:ext cx="33652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Контрольная суспензия без добавления газа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E68FD43-4309-478D-839C-EAD8769D3E65}"/>
              </a:ext>
            </a:extLst>
          </p:cNvPr>
          <p:cNvSpPr txBox="1"/>
          <p:nvPr/>
        </p:nvSpPr>
        <p:spPr>
          <a:xfrm>
            <a:off x="14192436" y="6117756"/>
            <a:ext cx="35648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Суспензия с добавлением дымового газа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C8ACB11-E026-4F66-98C2-C82CE6BDB257}"/>
              </a:ext>
            </a:extLst>
          </p:cNvPr>
          <p:cNvSpPr txBox="1"/>
          <p:nvPr/>
        </p:nvSpPr>
        <p:spPr>
          <a:xfrm>
            <a:off x="10709097" y="6150868"/>
            <a:ext cx="37578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Суспензия с добавлением СО2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D3865EE7-2E74-43E1-B539-492A1CAE4453}"/>
              </a:ext>
            </a:extLst>
          </p:cNvPr>
          <p:cNvSpPr/>
          <p:nvPr/>
        </p:nvSpPr>
        <p:spPr>
          <a:xfrm>
            <a:off x="285914" y="6890458"/>
            <a:ext cx="17802654" cy="30143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7" name="Google Shape;92;p5">
            <a:extLst>
              <a:ext uri="{FF2B5EF4-FFF2-40B4-BE49-F238E27FC236}">
                <a16:creationId xmlns:a16="http://schemas.microsoft.com/office/drawing/2014/main" id="{0C4B1744-6CA0-4613-9FAB-56965F73C929}"/>
              </a:ext>
            </a:extLst>
          </p:cNvPr>
          <p:cNvSpPr txBox="1"/>
          <p:nvPr/>
        </p:nvSpPr>
        <p:spPr>
          <a:xfrm>
            <a:off x="472194" y="7096388"/>
            <a:ext cx="17466671" cy="2769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marL="12700" lvl="0">
              <a:buClr>
                <a:srgbClr val="4674C9"/>
              </a:buClr>
              <a:buSzPts val="2800"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Результат: при культивировании микроводорослей рода </a:t>
            </a:r>
            <a:r>
              <a:rPr kumimoji="0" 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Chlorella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 в присутствии чистого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 SemiBold"/>
                <a:cs typeface="Montserrat SemiBold"/>
                <a:sym typeface="Montserrat SemiBold"/>
              </a:rPr>
              <a:t>СО</a:t>
            </a:r>
            <a:r>
              <a:rPr kumimoji="0" lang="ru-RU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 SemiBold"/>
                <a:cs typeface="Montserrat SemiBold"/>
                <a:sym typeface="Montserrat SemiBold"/>
              </a:rPr>
              <a:t>2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 и дымового газа с содержанием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 SemiBold"/>
                <a:cs typeface="Montserrat SemiBold"/>
                <a:sym typeface="Montserrat SemiBold"/>
              </a:rPr>
              <a:t>СО</a:t>
            </a:r>
            <a:r>
              <a:rPr kumimoji="0" lang="ru-RU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 SemiBold"/>
                <a:cs typeface="Montserrat SemiBold"/>
                <a:sym typeface="Montserrat SemiBold"/>
              </a:rPr>
              <a:t>2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ru-RU" sz="2000" dirty="0">
                <a:solidFill>
                  <a:srgbClr val="000000"/>
                </a:solidFill>
                <a:ea typeface="Montserrat SemiBold"/>
                <a:cs typeface="Montserrat SemiBold"/>
                <a:sym typeface="Montserrat SemiBold"/>
              </a:rPr>
              <a:t>в концентрации 3-5%</a:t>
            </a:r>
            <a:r>
              <a:rPr lang="en-US" sz="2000" dirty="0">
                <a:solidFill>
                  <a:srgbClr val="000000"/>
                </a:solidFill>
                <a:ea typeface="Montserrat SemiBold"/>
                <a:cs typeface="Montserrat SemiBold"/>
                <a:sym typeface="Montserrat SemiBold"/>
              </a:rPr>
              <a:t>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токсический эффект наблюдается только в первые дни - в период адаптации, по истечении которого рост микроводорослей происходит аналогично контрольному образцу.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Montserrat SemiBold"/>
            </a:endParaRPr>
          </a:p>
          <a:p>
            <a:pPr marL="12700" lvl="0">
              <a:buClr>
                <a:srgbClr val="4674C9"/>
              </a:buClr>
              <a:buSzPts val="2800"/>
            </a:pPr>
            <a:r>
              <a:rPr lang="ru-RU" sz="2000" dirty="0">
                <a:solidFill>
                  <a:srgbClr val="000000"/>
                </a:solidFill>
              </a:rPr>
              <a:t>Зафиксированная в работе максимальная скорость </a:t>
            </a:r>
            <a:r>
              <a:rPr lang="ru-RU" sz="2000" dirty="0" err="1">
                <a:solidFill>
                  <a:srgbClr val="000000"/>
                </a:solidFill>
              </a:rPr>
              <a:t>биофиксации</a:t>
            </a:r>
            <a:r>
              <a:rPr lang="ru-RU" sz="2000" dirty="0">
                <a:solidFill>
                  <a:srgbClr val="000000"/>
                </a:solidFill>
              </a:rPr>
              <a:t>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 SemiBold"/>
                <a:cs typeface="Montserrat SemiBold"/>
                <a:sym typeface="Montserrat SemiBold"/>
              </a:rPr>
              <a:t>СО</a:t>
            </a:r>
            <a:r>
              <a:rPr kumimoji="0" lang="ru-RU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 SemiBold"/>
                <a:cs typeface="Montserrat SemiBold"/>
                <a:sym typeface="Montserrat SemiBold"/>
              </a:rPr>
              <a:t>2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ru-RU" sz="2000" dirty="0">
                <a:solidFill>
                  <a:srgbClr val="000000"/>
                </a:solidFill>
              </a:rPr>
              <a:t>культурой микроскопической водоросли </a:t>
            </a:r>
            <a:r>
              <a:rPr lang="ru-RU" sz="2000" i="1" dirty="0">
                <a:solidFill>
                  <a:srgbClr val="000000"/>
                </a:solidFill>
              </a:rPr>
              <a:t>Chlorella</a:t>
            </a:r>
            <a:r>
              <a:rPr lang="ru-RU" sz="2000" dirty="0">
                <a:solidFill>
                  <a:srgbClr val="000000"/>
                </a:solidFill>
              </a:rPr>
              <a:t> составила 0,1 г/л в сутки, максимальная скорость роста биомассы – 0,3 г/л в сутки.</a:t>
            </a:r>
            <a:endParaRPr lang="en-US" sz="2000" dirty="0">
              <a:solidFill>
                <a:srgbClr val="000000"/>
              </a:solidFill>
            </a:endParaRPr>
          </a:p>
          <a:p>
            <a:pPr marL="12700" lvl="0">
              <a:buClr>
                <a:srgbClr val="4674C9"/>
              </a:buClr>
              <a:buSzPts val="2800"/>
            </a:pPr>
            <a:endParaRPr kumimoji="0" lang="ru-RU" sz="20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Arial"/>
            </a:endParaRPr>
          </a:p>
          <a:p>
            <a:pPr marL="12700" lvl="0">
              <a:buClr>
                <a:srgbClr val="4674C9"/>
              </a:buClr>
              <a:buSzPts val="2800"/>
            </a:pP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В ходе эксперимента было установлено влияние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 SemiBold"/>
                <a:cs typeface="Montserrat SemiBold"/>
                <a:sym typeface="Montserrat SemiBold"/>
              </a:rPr>
              <a:t>СО</a:t>
            </a:r>
            <a:r>
              <a:rPr kumimoji="0" lang="ru-RU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 SemiBold"/>
                <a:cs typeface="Montserrat SemiBold"/>
                <a:sym typeface="Montserrat SemiBold"/>
              </a:rPr>
              <a:t>2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  и дымового газа на форму клеток </a:t>
            </a:r>
            <a:r>
              <a:rPr lang="ru-RU" sz="2000" dirty="0">
                <a:solidFill>
                  <a:srgbClr val="000000"/>
                </a:solidFill>
              </a:rPr>
              <a:t>микроводорослей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ru-RU" sz="2000" dirty="0">
                <a:solidFill>
                  <a:srgbClr val="000000"/>
                </a:solidFill>
              </a:rPr>
              <a:t>при их адаптации к новым условиям, что не оказывает влияние на прирост биомассы.</a:t>
            </a:r>
            <a:endParaRPr kumimoji="0" sz="20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A1B335A1-A8CC-4854-A026-73AD043B4DC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8939"/>
          <a:stretch/>
        </p:blipFill>
        <p:spPr>
          <a:xfrm>
            <a:off x="602951" y="2856644"/>
            <a:ext cx="5450377" cy="38637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9" name="Google Shape;144;p9"/>
          <p:cNvSpPr txBox="1"/>
          <p:nvPr/>
        </p:nvSpPr>
        <p:spPr>
          <a:xfrm>
            <a:off x="472194" y="205621"/>
            <a:ext cx="1370100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Результаты исследований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2961828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B434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6" name="Google Shape;92;p5">
            <a:extLst>
              <a:ext uri="{FF2B5EF4-FFF2-40B4-BE49-F238E27FC236}">
                <a16:creationId xmlns:a16="http://schemas.microsoft.com/office/drawing/2014/main" id="{477FCBEB-E861-4C00-9E63-1B3E11A80D30}"/>
              </a:ext>
            </a:extLst>
          </p:cNvPr>
          <p:cNvSpPr txBox="1"/>
          <p:nvPr/>
        </p:nvSpPr>
        <p:spPr>
          <a:xfrm>
            <a:off x="661098" y="1790235"/>
            <a:ext cx="1696580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ontserrat SemiBold"/>
                <a:cs typeface="Montserrat SemiBold"/>
                <a:sym typeface="Montserrat SemiBold"/>
              </a:rPr>
              <a:t>Элементный состав биомассы спустя 136 дней накопительного культивирования: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sym typeface="Arial"/>
            </a:endParaRPr>
          </a:p>
        </p:txBody>
      </p:sp>
      <p:sp>
        <p:nvSpPr>
          <p:cNvPr id="17" name="Google Shape;144;p9"/>
          <p:cNvSpPr txBox="1"/>
          <p:nvPr/>
        </p:nvSpPr>
        <p:spPr>
          <a:xfrm>
            <a:off x="472194" y="205621"/>
            <a:ext cx="1370100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Результаты исследований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660179"/>
              </p:ext>
            </p:extLst>
          </p:nvPr>
        </p:nvGraphicFramePr>
        <p:xfrm>
          <a:off x="661098" y="2409200"/>
          <a:ext cx="13626403" cy="6373078"/>
        </p:xfrm>
        <a:graphic>
          <a:graphicData uri="http://schemas.openxmlformats.org/drawingml/2006/table">
            <a:tbl>
              <a:tblPr>
                <a:tableStyleId>{EF45C47A-3232-4DBE-B793-6562DDC6B729}</a:tableStyleId>
              </a:tblPr>
              <a:tblGrid>
                <a:gridCol w="1729194">
                  <a:extLst>
                    <a:ext uri="{9D8B030D-6E8A-4147-A177-3AD203B41FA5}">
                      <a16:colId xmlns:a16="http://schemas.microsoft.com/office/drawing/2014/main" val="2466514980"/>
                    </a:ext>
                  </a:extLst>
                </a:gridCol>
                <a:gridCol w="3638510">
                  <a:extLst>
                    <a:ext uri="{9D8B030D-6E8A-4147-A177-3AD203B41FA5}">
                      <a16:colId xmlns:a16="http://schemas.microsoft.com/office/drawing/2014/main" val="3683934696"/>
                    </a:ext>
                  </a:extLst>
                </a:gridCol>
                <a:gridCol w="3746584">
                  <a:extLst>
                    <a:ext uri="{9D8B030D-6E8A-4147-A177-3AD203B41FA5}">
                      <a16:colId xmlns:a16="http://schemas.microsoft.com/office/drawing/2014/main" val="1773238619"/>
                    </a:ext>
                  </a:extLst>
                </a:gridCol>
                <a:gridCol w="4512115">
                  <a:extLst>
                    <a:ext uri="{9D8B030D-6E8A-4147-A177-3AD203B41FA5}">
                      <a16:colId xmlns:a16="http://schemas.microsoft.com/office/drawing/2014/main" val="2868171056"/>
                    </a:ext>
                  </a:extLst>
                </a:gridCol>
              </a:tblGrid>
              <a:tr h="48347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Элемент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Содержание, %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4465999"/>
                  </a:ext>
                </a:extLst>
              </a:tr>
              <a:tr h="1054853">
                <a:tc vMerge="1"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Контрольная бомасса без добавления газов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Биомасса, выращенная с добавлением СО2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Биомасса выращенная с добавлением дымового газа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2791178"/>
                  </a:ext>
                </a:extLst>
              </a:tr>
              <a:tr h="4834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 dirty="0">
                          <a:effectLst/>
                          <a:latin typeface="+mn-lt"/>
                        </a:rPr>
                        <a:t>C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28,4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18,1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01197641"/>
                  </a:ext>
                </a:extLst>
              </a:tr>
              <a:tr h="4834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 dirty="0">
                          <a:effectLst/>
                          <a:latin typeface="+mn-lt"/>
                        </a:rPr>
                        <a:t>O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55,0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54,0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56437352"/>
                  </a:ext>
                </a:extLst>
              </a:tr>
              <a:tr h="4834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 dirty="0">
                          <a:effectLst/>
                          <a:latin typeface="+mn-lt"/>
                        </a:rPr>
                        <a:t>Mg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7,4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12,9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13152547"/>
                  </a:ext>
                </a:extLst>
              </a:tr>
              <a:tr h="4834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 dirty="0">
                          <a:effectLst/>
                          <a:latin typeface="+mn-lt"/>
                        </a:rPr>
                        <a:t>Si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0,1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0,1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44410850"/>
                  </a:ext>
                </a:extLst>
              </a:tr>
              <a:tr h="4834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 dirty="0">
                          <a:effectLst/>
                          <a:latin typeface="+mn-lt"/>
                        </a:rPr>
                        <a:t>P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7,2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13,0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9050495"/>
                  </a:ext>
                </a:extLst>
              </a:tr>
              <a:tr h="4834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 dirty="0">
                          <a:effectLst/>
                          <a:latin typeface="+mn-lt"/>
                        </a:rPr>
                        <a:t>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0,6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0,5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0903028"/>
                  </a:ext>
                </a:extLst>
              </a:tr>
              <a:tr h="4834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 dirty="0">
                          <a:effectLst/>
                          <a:latin typeface="+mn-lt"/>
                        </a:rPr>
                        <a:t>K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1,2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0,9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0649387"/>
                  </a:ext>
                </a:extLst>
              </a:tr>
              <a:tr h="4834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 dirty="0">
                          <a:effectLst/>
                          <a:latin typeface="+mn-lt"/>
                        </a:rPr>
                        <a:t>Ca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0,2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0,5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00695436"/>
                  </a:ext>
                </a:extLst>
              </a:tr>
              <a:tr h="4834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 dirty="0">
                          <a:effectLst/>
                          <a:latin typeface="+mn-lt"/>
                        </a:rPr>
                        <a:t>Fe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0,2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3412889"/>
                  </a:ext>
                </a:extLst>
              </a:tr>
              <a:tr h="4834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+mn-lt"/>
                        </a:rPr>
                        <a:t>Al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0,2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14441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679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B434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" name="Google Shape;92;p5">
            <a:extLst>
              <a:ext uri="{FF2B5EF4-FFF2-40B4-BE49-F238E27FC236}">
                <a16:creationId xmlns:a16="http://schemas.microsoft.com/office/drawing/2014/main" id="{DAE1C0C4-3110-4215-A61F-7BBE7586CCD5}"/>
              </a:ext>
            </a:extLst>
          </p:cNvPr>
          <p:cNvSpPr txBox="1"/>
          <p:nvPr/>
        </p:nvSpPr>
        <p:spPr>
          <a:xfrm>
            <a:off x="640473" y="1465620"/>
            <a:ext cx="15836187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ontserrat SemiBold"/>
                <a:cs typeface="Montserrat SemiBold"/>
                <a:sym typeface="Montserrat SemiBold"/>
              </a:rPr>
              <a:t>3. Проведена оценка возможности использования микроскопических водорослей, выделенных из природной среды или полученных в лабораторных условиях для декарбонизации промышленных выбросов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sym typeface="Arial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493A0E9-B532-40AD-AAFF-D199E9734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254" y="2911866"/>
            <a:ext cx="6787848" cy="304396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572701D-F9C7-49E7-9812-22445F9B2A46}"/>
              </a:ext>
            </a:extLst>
          </p:cNvPr>
          <p:cNvSpPr txBox="1"/>
          <p:nvPr/>
        </p:nvSpPr>
        <p:spPr>
          <a:xfrm>
            <a:off x="-270711" y="5924913"/>
            <a:ext cx="1005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Team"/>
                <a:ea typeface="+mn-ea"/>
                <a:cs typeface="Arial"/>
                <a:sym typeface="Arial"/>
              </a:rPr>
              <a:t>Культура № 1: Консорциум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Team"/>
                <a:ea typeface="+mn-ea"/>
                <a:cs typeface="Arial"/>
                <a:sym typeface="Arial"/>
              </a:rPr>
              <a:t>Cyanobacteria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Team"/>
                <a:ea typeface="+mn-ea"/>
                <a:cs typeface="Arial"/>
                <a:sym typeface="Arial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Team"/>
                <a:ea typeface="+mn-ea"/>
                <a:cs typeface="Arial"/>
                <a:sym typeface="Arial"/>
              </a:rPr>
              <a:t>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Team"/>
                <a:ea typeface="+mn-ea"/>
                <a:cs typeface="Arial"/>
                <a:sym typeface="Arial"/>
              </a:rPr>
              <a:t>увеличение х400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Team"/>
                <a:ea typeface="+mn-ea"/>
                <a:cs typeface="Arial"/>
                <a:sym typeface="Arial"/>
              </a:rPr>
              <a:t>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Team"/>
                <a:ea typeface="+mn-ea"/>
                <a:cs typeface="Arial"/>
                <a:sym typeface="Arial"/>
              </a:rPr>
              <a:t>x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Team"/>
                <a:ea typeface="+mn-ea"/>
                <a:cs typeface="Arial"/>
                <a:sym typeface="Arial"/>
              </a:rPr>
              <a:t>8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Team"/>
                <a:ea typeface="+mn-ea"/>
                <a:cs typeface="Arial"/>
                <a:sym typeface="Arial"/>
              </a:rPr>
              <a:t>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Team"/>
                <a:ea typeface="+mn-ea"/>
                <a:cs typeface="Arial"/>
                <a:sym typeface="Arial"/>
              </a:rPr>
              <a:t>/х800)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F610D178-365F-4046-A551-754653E1E2B5}"/>
              </a:ext>
            </a:extLst>
          </p:cNvPr>
          <p:cNvGrpSpPr/>
          <p:nvPr/>
        </p:nvGrpSpPr>
        <p:grpSpPr>
          <a:xfrm>
            <a:off x="10432469" y="2932607"/>
            <a:ext cx="4486689" cy="2988394"/>
            <a:chOff x="1005967" y="721895"/>
            <a:chExt cx="7313994" cy="4320000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0FB9FE3C-0442-4E8A-B885-D8770A3117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1000"/>
                      </a14:imgEffect>
                      <a14:imgEffect>
                        <a14:colorTemperature colorTemp="6100"/>
                      </a14:imgEffect>
                      <a14:imgEffect>
                        <a14:saturation sat="103000"/>
                      </a14:imgEffect>
                      <a14:imgEffect>
                        <a14:brightnessContrast bright="-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0" t="2756" r="38757" b="2756"/>
            <a:stretch/>
          </p:blipFill>
          <p:spPr>
            <a:xfrm>
              <a:off x="4719961" y="721895"/>
              <a:ext cx="3600000" cy="4320000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2988B61D-347A-440A-B17C-2398443B8E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1000"/>
                      </a14:imgEffect>
                      <a14:imgEffect>
                        <a14:colorTemperature colorTemp="6000"/>
                      </a14:imgEffect>
                      <a14:imgEffect>
                        <a14:saturation sat="104000"/>
                      </a14:imgEffect>
                      <a14:imgEffect>
                        <a14:brightnessContrast brigh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31" t="1290" r="19584" b="2798"/>
            <a:stretch/>
          </p:blipFill>
          <p:spPr>
            <a:xfrm>
              <a:off x="1005967" y="721895"/>
              <a:ext cx="3600001" cy="4320000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5CCE736-17D5-4FFA-B737-30BD3DBFE383}"/>
              </a:ext>
            </a:extLst>
          </p:cNvPr>
          <p:cNvSpPr txBox="1"/>
          <p:nvPr/>
        </p:nvSpPr>
        <p:spPr>
          <a:xfrm>
            <a:off x="1056619" y="9316051"/>
            <a:ext cx="9847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Культура №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Консорциум микроводорослей (увеличение х400/x800/х800)</a:t>
            </a: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0D31F1FF-3512-439D-8776-FF94A466F25F}"/>
              </a:ext>
            </a:extLst>
          </p:cNvPr>
          <p:cNvGrpSpPr/>
          <p:nvPr/>
        </p:nvGrpSpPr>
        <p:grpSpPr>
          <a:xfrm>
            <a:off x="1485254" y="6364306"/>
            <a:ext cx="6787848" cy="2932825"/>
            <a:chOff x="435779" y="354600"/>
            <a:chExt cx="11031315" cy="4320000"/>
          </a:xfrm>
        </p:grpSpPr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3D178E31-1F87-4CA2-B068-FDD395CDB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12000"/>
                      </a14:imgEffect>
                      <a14:imgEffect>
                        <a14:colorTemperature colorTemp="5700"/>
                      </a14:imgEffect>
                      <a14:imgEffect>
                        <a14:saturation sat="109000"/>
                      </a14:imgEffect>
                      <a14:imgEffect>
                        <a14:brightnessContrast contrast="1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53" t="2756" r="23754" b="2756"/>
            <a:stretch/>
          </p:blipFill>
          <p:spPr>
            <a:xfrm>
              <a:off x="4141325" y="354600"/>
              <a:ext cx="3600001" cy="4320000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74624704-4020-40F8-8100-3AB3562389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5400"/>
                      </a14:imgEffect>
                      <a14:imgEffect>
                        <a14:saturation sat="129000"/>
                      </a14:imgEffect>
                      <a14:imgEffect>
                        <a14:brightnessContrast contrast="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10" t="2756" r="37796" b="2756"/>
            <a:stretch/>
          </p:blipFill>
          <p:spPr>
            <a:xfrm>
              <a:off x="7867093" y="354600"/>
              <a:ext cx="3600001" cy="4320000"/>
            </a:xfrm>
            <a:prstGeom prst="rect">
              <a:avLst/>
            </a:prstGeom>
          </p:spPr>
        </p:pic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AF74E339-6BEE-484F-AEEB-9405E48E9F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60" t="2756" r="7648" b="2756"/>
            <a:stretch/>
          </p:blipFill>
          <p:spPr>
            <a:xfrm>
              <a:off x="435779" y="354600"/>
              <a:ext cx="3600000" cy="4320000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A195FE1-64E0-46A9-BC7B-38EFC06FA415}"/>
              </a:ext>
            </a:extLst>
          </p:cNvPr>
          <p:cNvSpPr txBox="1"/>
          <p:nvPr/>
        </p:nvSpPr>
        <p:spPr>
          <a:xfrm>
            <a:off x="7694181" y="5921001"/>
            <a:ext cx="9847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Культура №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2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: Консорциум </a:t>
            </a:r>
            <a:r>
              <a:rPr kumimoji="0" lang="en-GB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Chlorella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 (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увеличение х400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/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x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8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00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Team"/>
                <a:cs typeface="Arial"/>
                <a:sym typeface="Arial"/>
              </a:rPr>
              <a:t>/х800)</a:t>
            </a: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970CBCF7-646F-49A8-BBFF-C2805EA5C2CD}"/>
              </a:ext>
            </a:extLst>
          </p:cNvPr>
          <p:cNvGrpSpPr/>
          <p:nvPr/>
        </p:nvGrpSpPr>
        <p:grpSpPr>
          <a:xfrm>
            <a:off x="10384353" y="6385048"/>
            <a:ext cx="4534805" cy="2912083"/>
            <a:chOff x="334098" y="327260"/>
            <a:chExt cx="7308467" cy="4320000"/>
          </a:xfrm>
        </p:grpSpPr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D3237F83-A2CB-42BB-B3E5-F264B497BD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4000"/>
                      </a14:imgEffect>
                      <a14:imgEffect>
                        <a14:colorTemperature colorTemp="5800"/>
                      </a14:imgEffect>
                      <a14:imgEffect>
                        <a14:brightnessContrast bright="1000" contras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41" r="14813" b="2431"/>
            <a:stretch/>
          </p:blipFill>
          <p:spPr>
            <a:xfrm>
              <a:off x="4042565" y="327260"/>
              <a:ext cx="3600000" cy="4320000"/>
            </a:xfrm>
            <a:prstGeom prst="rect">
              <a:avLst/>
            </a:prstGeom>
          </p:spPr>
        </p:pic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AD14A2B1-128A-46F4-A720-56D6E3F3B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"/>
                      </a14:imgEffect>
                      <a14:imgEffect>
                        <a14:colorTemperature colorTemp="5900"/>
                      </a14:imgEffect>
                      <a14:imgEffect>
                        <a14:saturation sat="103000"/>
                      </a14:imgEffect>
                      <a14:imgEffect>
                        <a14:brightnessContrast bright="2000" contras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87" t="4314" r="20920" b="16945"/>
            <a:stretch/>
          </p:blipFill>
          <p:spPr>
            <a:xfrm>
              <a:off x="334098" y="327260"/>
              <a:ext cx="3600000" cy="4320000"/>
            </a:xfrm>
            <a:prstGeom prst="rect">
              <a:avLst/>
            </a:prstGeom>
          </p:spPr>
        </p:pic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AE4C0AB6-041F-4F13-8987-72BA49E3FCAE}"/>
              </a:ext>
            </a:extLst>
          </p:cNvPr>
          <p:cNvSpPr txBox="1"/>
          <p:nvPr/>
        </p:nvSpPr>
        <p:spPr>
          <a:xfrm>
            <a:off x="9787689" y="9297131"/>
            <a:ext cx="960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Культура № 4: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Chlorella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«Spirulina food» (увеличение х400/x800)</a:t>
            </a:r>
          </a:p>
        </p:txBody>
      </p:sp>
      <p:sp>
        <p:nvSpPr>
          <p:cNvPr id="21" name="Google Shape;144;p9"/>
          <p:cNvSpPr txBox="1"/>
          <p:nvPr/>
        </p:nvSpPr>
        <p:spPr>
          <a:xfrm>
            <a:off x="472194" y="205621"/>
            <a:ext cx="1370100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Результаты исследований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2682137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353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E7AC48-E699-4678-B602-D95113D0F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94" y="1585692"/>
            <a:ext cx="7546164" cy="491107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CAEA40-975E-447A-9F3F-55CF50965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3283" y="2564669"/>
            <a:ext cx="8987997" cy="314428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9D7F7D7-DF74-47AB-A205-9A24D095A38F}"/>
              </a:ext>
            </a:extLst>
          </p:cNvPr>
          <p:cNvSpPr txBox="1"/>
          <p:nvPr/>
        </p:nvSpPr>
        <p:spPr>
          <a:xfrm>
            <a:off x="8627281" y="1819995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-52"/>
                <a:cs typeface="Arial"/>
                <a:sym typeface="Arial"/>
              </a:rPr>
              <a:t>Внешний вид суспензий микроводорослей по истечении 50 суток эксперимента: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F220789-5370-4F89-B880-F0637ACDCB7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004" y="5663100"/>
            <a:ext cx="8862539" cy="3903224"/>
          </a:xfrm>
          <a:prstGeom prst="rect">
            <a:avLst/>
          </a:prstGeom>
          <a:noFill/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62EED1F-FD05-4C85-833B-8CFAC7C5BAEA}"/>
              </a:ext>
            </a:extLst>
          </p:cNvPr>
          <p:cNvSpPr/>
          <p:nvPr/>
        </p:nvSpPr>
        <p:spPr>
          <a:xfrm>
            <a:off x="302950" y="6620543"/>
            <a:ext cx="8649579" cy="3245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8" name="Google Shape;92;p5">
            <a:extLst>
              <a:ext uri="{FF2B5EF4-FFF2-40B4-BE49-F238E27FC236}">
                <a16:creationId xmlns:a16="http://schemas.microsoft.com/office/drawing/2014/main" id="{F2E18727-972C-45AE-A7E4-1AAE9CA5877E}"/>
              </a:ext>
            </a:extLst>
          </p:cNvPr>
          <p:cNvSpPr txBox="1"/>
          <p:nvPr/>
        </p:nvSpPr>
        <p:spPr>
          <a:xfrm>
            <a:off x="472194" y="6796335"/>
            <a:ext cx="8311090" cy="2462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Результат: при культивировании микроскопических водорослей культур № 1, № 3 и № 4 добавление углекислого газа в концентрации 5 % оказывает стимулирующее действие на рост биомассы.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SemiBold"/>
                <a:cs typeface="Montserrat SemiBold"/>
                <a:sym typeface="Montserrat SemiBold"/>
              </a:rPr>
              <a:t>Темп роста биомассы в культуре № 3 более чем в 3 раза превосходит показатели культур № 1 и № 4, что делает ее перспективной культурой для выращивания с целью декарбонизации промышленных выбросов.</a:t>
            </a:r>
          </a:p>
        </p:txBody>
      </p:sp>
      <p:sp>
        <p:nvSpPr>
          <p:cNvPr id="11" name="Google Shape;144;p9"/>
          <p:cNvSpPr txBox="1"/>
          <p:nvPr/>
        </p:nvSpPr>
        <p:spPr>
          <a:xfrm>
            <a:off x="472194" y="205621"/>
            <a:ext cx="1370100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2353E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Результаты исследований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2353E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3120941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918132"/>
              </p:ext>
            </p:extLst>
          </p:nvPr>
        </p:nvGraphicFramePr>
        <p:xfrm>
          <a:off x="1208794" y="2027001"/>
          <a:ext cx="16361583" cy="7688502"/>
        </p:xfrm>
        <a:graphic>
          <a:graphicData uri="http://schemas.openxmlformats.org/drawingml/2006/table">
            <a:tbl>
              <a:tblPr firstRow="1" bandRow="1">
                <a:tableStyleId>{EF45C47A-3232-4DBE-B793-6562DDC6B729}</a:tableStyleId>
              </a:tblPr>
              <a:tblGrid>
                <a:gridCol w="5453861">
                  <a:extLst>
                    <a:ext uri="{9D8B030D-6E8A-4147-A177-3AD203B41FA5}">
                      <a16:colId xmlns:a16="http://schemas.microsoft.com/office/drawing/2014/main" val="1525811328"/>
                    </a:ext>
                  </a:extLst>
                </a:gridCol>
                <a:gridCol w="5453861">
                  <a:extLst>
                    <a:ext uri="{9D8B030D-6E8A-4147-A177-3AD203B41FA5}">
                      <a16:colId xmlns:a16="http://schemas.microsoft.com/office/drawing/2014/main" val="365363589"/>
                    </a:ext>
                  </a:extLst>
                </a:gridCol>
                <a:gridCol w="5453861">
                  <a:extLst>
                    <a:ext uri="{9D8B030D-6E8A-4147-A177-3AD203B41FA5}">
                      <a16:colId xmlns:a16="http://schemas.microsoft.com/office/drawing/2014/main" val="2026358415"/>
                    </a:ext>
                  </a:extLst>
                </a:gridCol>
              </a:tblGrid>
              <a:tr h="85427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TRL</a:t>
                      </a:r>
                      <a:r>
                        <a:rPr lang="en-US" sz="1600" b="1" baseline="0" dirty="0">
                          <a:latin typeface="+mn-lt"/>
                        </a:rPr>
                        <a:t> 9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CRL 9</a:t>
                      </a: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                             Вывод на рынок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MRL 9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cs typeface="Calibri"/>
                        <a:sym typeface="Arial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40349656"/>
                  </a:ext>
                </a:extLst>
              </a:tr>
              <a:tr h="85427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TRL</a:t>
                      </a:r>
                      <a:r>
                        <a:rPr lang="en-US" sz="1600" b="1" baseline="0" dirty="0">
                          <a:latin typeface="+mn-lt"/>
                        </a:rPr>
                        <a:t> 8</a:t>
                      </a:r>
                      <a:r>
                        <a:rPr lang="ru-RU" sz="1600" b="1" baseline="0" dirty="0">
                          <a:latin typeface="+mn-lt"/>
                        </a:rPr>
                        <a:t>                  Продукт в составе системы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CRL 8</a:t>
                      </a: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                Обработка замечаний заказчиков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MRL 8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cs typeface="Calibri"/>
                        <a:sym typeface="Arial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34116394"/>
                  </a:ext>
                </a:extLst>
              </a:tr>
              <a:tr h="85427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TRL</a:t>
                      </a:r>
                      <a:r>
                        <a:rPr lang="en-US" sz="1600" b="1" baseline="0" dirty="0">
                          <a:latin typeface="+mn-lt"/>
                        </a:rPr>
                        <a:t> 7</a:t>
                      </a:r>
                      <a:r>
                        <a:rPr lang="ru-RU" sz="1600" b="1" baseline="0" dirty="0">
                          <a:latin typeface="+mn-lt"/>
                        </a:rPr>
                        <a:t>                  Продукт в составе макета системы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CRL 7</a:t>
                      </a: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                 Предварительный вывод на рынок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MRL 7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cs typeface="Calibri"/>
                        <a:sym typeface="Arial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27761135"/>
                  </a:ext>
                </a:extLst>
              </a:tr>
              <a:tr h="85427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TRL</a:t>
                      </a:r>
                      <a:r>
                        <a:rPr lang="en-US" sz="1600" b="1" baseline="0" dirty="0">
                          <a:latin typeface="+mn-lt"/>
                        </a:rPr>
                        <a:t> 6</a:t>
                      </a:r>
                      <a:r>
                        <a:rPr lang="ru-RU" sz="1600" b="1" baseline="0" dirty="0">
                          <a:latin typeface="+mn-lt"/>
                        </a:rPr>
                        <a:t>                  Полуфункциональный образец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CRL 6</a:t>
                      </a: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                 Точные спецификации продукта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MRL 6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cs typeface="Calibri"/>
                        <a:sym typeface="Arial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771746142"/>
                  </a:ext>
                </a:extLst>
              </a:tr>
              <a:tr h="85427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TRL</a:t>
                      </a:r>
                      <a:r>
                        <a:rPr lang="en-US" sz="1600" b="1" baseline="0" dirty="0">
                          <a:latin typeface="+mn-lt"/>
                        </a:rPr>
                        <a:t> 5</a:t>
                      </a:r>
                      <a:r>
                        <a:rPr lang="ru-RU" sz="1600" b="1" baseline="0" dirty="0">
                          <a:latin typeface="+mn-lt"/>
                        </a:rPr>
                        <a:t>                  Образец в реальном масштабе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CRL 5</a:t>
                      </a: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                 Уточненная безнес-модель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MRL 5</a:t>
                      </a: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                Изготовление в реальных условиях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500326648"/>
                  </a:ext>
                </a:extLst>
              </a:tr>
              <a:tr h="85427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TRL</a:t>
                      </a:r>
                      <a:r>
                        <a:rPr lang="en-US" sz="1600" b="1" baseline="0" dirty="0">
                          <a:latin typeface="+mn-lt"/>
                        </a:rPr>
                        <a:t> 4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CRL 4</a:t>
                      </a: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                   Постащики партнеры и цены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MRL 4</a:t>
                      </a: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                Базовая технология производства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54218921"/>
                  </a:ext>
                </a:extLst>
              </a:tr>
              <a:tr h="85427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TRL 3</a:t>
                      </a:r>
                      <a:r>
                        <a:rPr lang="ru-RU" sz="1600" b="1" dirty="0">
                          <a:latin typeface="+mn-lt"/>
                        </a:rPr>
                        <a:t>                  Макетный образец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CRL 3</a:t>
                      </a: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                 Конкурентное предложение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MRL 3</a:t>
                      </a: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                Выбор производить/ заказывать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649632823"/>
                  </a:ext>
                </a:extLst>
              </a:tr>
              <a:tr h="85427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TRL 2</a:t>
                      </a:r>
                      <a:r>
                        <a:rPr lang="ru-RU" sz="1600" b="1" dirty="0">
                          <a:latin typeface="+mn-lt"/>
                        </a:rPr>
                        <a:t>        </a:t>
                      </a:r>
                      <a:r>
                        <a:rPr lang="ru-RU" sz="1600" b="1" baseline="0" dirty="0">
                          <a:latin typeface="+mn-lt"/>
                        </a:rPr>
                        <a:t>         Области применения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CRL 2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cs typeface="Calibri"/>
                        <a:sym typeface="Arial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Arial"/>
                        </a:rPr>
                        <a:t>MRL 2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cs typeface="Calibri"/>
                        <a:sym typeface="Arial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758478341"/>
                  </a:ext>
                </a:extLst>
              </a:tr>
              <a:tr h="85427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TRL 1                 </a:t>
                      </a:r>
                      <a:r>
                        <a:rPr lang="ru-RU" sz="1600" b="1" dirty="0">
                          <a:latin typeface="+mn-lt"/>
                        </a:rPr>
                        <a:t>Фундаментальная</a:t>
                      </a:r>
                      <a:r>
                        <a:rPr lang="ru-RU" sz="1600" b="1" baseline="0" dirty="0">
                          <a:latin typeface="+mn-lt"/>
                        </a:rPr>
                        <a:t> концепция 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+mn-lt"/>
                        </a:rPr>
                        <a:t>CRL 1</a:t>
                      </a:r>
                      <a:r>
                        <a:rPr lang="ru-RU" sz="1600" b="1" dirty="0">
                          <a:latin typeface="+mn-lt"/>
                        </a:rPr>
                        <a:t>                  Оценка</a:t>
                      </a:r>
                      <a:r>
                        <a:rPr lang="ru-RU" sz="1600" b="1" baseline="0" dirty="0">
                          <a:latin typeface="+mn-lt"/>
                        </a:rPr>
                        <a:t> полезности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+mn-lt"/>
                        </a:rPr>
                        <a:t>MRL</a:t>
                      </a:r>
                      <a:r>
                        <a:rPr lang="en-US" sz="1600" b="1" baseline="0" dirty="0">
                          <a:latin typeface="+mn-lt"/>
                        </a:rPr>
                        <a:t> 1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88442506"/>
                  </a:ext>
                </a:extLst>
              </a:tr>
            </a:tbl>
          </a:graphicData>
        </a:graphic>
      </p:graphicFrame>
      <p:sp>
        <p:nvSpPr>
          <p:cNvPr id="143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353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472194" y="205621"/>
            <a:ext cx="1562124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lvl="0"/>
            <a:r>
              <a:rPr lang="ru-RU" sz="6000" dirty="0">
                <a:solidFill>
                  <a:srgbClr val="1B434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УРОВЕНЬ ГОТОВНОСТИ</a:t>
            </a:r>
          </a:p>
        </p:txBody>
      </p:sp>
      <p:sp>
        <p:nvSpPr>
          <p:cNvPr id="145" name="Google Shape;145;p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60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09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472194" y="1181100"/>
            <a:ext cx="2971800" cy="8521700"/>
          </a:xfrm>
          <a:prstGeom prst="upArrow">
            <a:avLst>
              <a:gd name="adj1" fmla="val 50000"/>
              <a:gd name="adj2" fmla="val 56837"/>
            </a:avLst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Up Arrow 12"/>
          <p:cNvSpPr/>
          <p:nvPr/>
        </p:nvSpPr>
        <p:spPr>
          <a:xfrm>
            <a:off x="5907794" y="1181100"/>
            <a:ext cx="2971800" cy="8521700"/>
          </a:xfrm>
          <a:prstGeom prst="upArrow">
            <a:avLst>
              <a:gd name="adj1" fmla="val 50000"/>
              <a:gd name="adj2" fmla="val 56410"/>
            </a:avLst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Up Arrow 13"/>
          <p:cNvSpPr/>
          <p:nvPr/>
        </p:nvSpPr>
        <p:spPr>
          <a:xfrm>
            <a:off x="11356317" y="1181100"/>
            <a:ext cx="2971800" cy="8521700"/>
          </a:xfrm>
          <a:prstGeom prst="upArrow">
            <a:avLst>
              <a:gd name="adj1" fmla="val 50000"/>
              <a:gd name="adj2" fmla="val 56837"/>
            </a:avLst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13643494" y="8314323"/>
            <a:ext cx="3926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b="1" dirty="0">
                <a:cs typeface="Calibri"/>
              </a:rPr>
              <a:t>Оценка доступности материалов и процессов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589744" y="4059823"/>
            <a:ext cx="39806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b="1" dirty="0">
                <a:cs typeface="Calibri"/>
              </a:rPr>
              <a:t>Технологическая подготовка производства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3589744" y="3163569"/>
            <a:ext cx="39806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cs typeface="Calibri"/>
              </a:rPr>
              <a:t>Обработка стабильного плотного производства </a:t>
            </a:r>
            <a:endParaRPr lang="ru-RU" dirty="0"/>
          </a:p>
        </p:txBody>
      </p:sp>
      <p:sp>
        <p:nvSpPr>
          <p:cNvPr id="17" name="Rectangle 16"/>
          <p:cNvSpPr/>
          <p:nvPr/>
        </p:nvSpPr>
        <p:spPr>
          <a:xfrm>
            <a:off x="14328117" y="2300296"/>
            <a:ext cx="32422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b="1" dirty="0">
                <a:cs typeface="Calibri"/>
              </a:rPr>
              <a:t>Основное  вспомогательное производство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589744" y="4877172"/>
            <a:ext cx="39806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b="1" dirty="0">
                <a:cs typeface="Calibri"/>
              </a:rPr>
              <a:t>Состав пилотной производственной линии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31071" y="2300296"/>
            <a:ext cx="2476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cs typeface="Calibri"/>
              </a:rPr>
              <a:t> Улучшение и эволюция системы</a:t>
            </a:r>
            <a:endParaRPr lang="ru-RU" dirty="0"/>
          </a:p>
        </p:txBody>
      </p:sp>
      <p:sp>
        <p:nvSpPr>
          <p:cNvPr id="20" name="Rectangle 19"/>
          <p:cNvSpPr/>
          <p:nvPr/>
        </p:nvSpPr>
        <p:spPr>
          <a:xfrm>
            <a:off x="2665534" y="6311900"/>
            <a:ext cx="3963866" cy="825500"/>
          </a:xfrm>
          <a:prstGeom prst="rect">
            <a:avLst/>
          </a:prstGeom>
          <a:ln w="762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Rectangle 20"/>
          <p:cNvSpPr/>
          <p:nvPr/>
        </p:nvSpPr>
        <p:spPr>
          <a:xfrm>
            <a:off x="2851544" y="6724650"/>
            <a:ext cx="26581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cs typeface="Calibri"/>
              </a:rPr>
              <a:t>Лабораторный образец </a:t>
            </a:r>
            <a:endParaRPr lang="ru-RU" dirty="0"/>
          </a:p>
        </p:txBody>
      </p:sp>
      <p:sp>
        <p:nvSpPr>
          <p:cNvPr id="25" name="Rectangle 24"/>
          <p:cNvSpPr/>
          <p:nvPr/>
        </p:nvSpPr>
        <p:spPr>
          <a:xfrm>
            <a:off x="8128526" y="8026400"/>
            <a:ext cx="3978860" cy="872697"/>
          </a:xfrm>
          <a:prstGeom prst="rect">
            <a:avLst/>
          </a:prstGeom>
          <a:ln w="762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Rectangle 21"/>
          <p:cNvSpPr/>
          <p:nvPr/>
        </p:nvSpPr>
        <p:spPr>
          <a:xfrm>
            <a:off x="8273911" y="8397618"/>
            <a:ext cx="2826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600" b="1" dirty="0">
                <a:cs typeface="Calibri"/>
              </a:rPr>
              <a:t>Ценностное предложение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591515" y="8864601"/>
            <a:ext cx="3978860" cy="872697"/>
          </a:xfrm>
          <a:prstGeom prst="rect">
            <a:avLst/>
          </a:prstGeom>
          <a:ln w="762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Rectangle 22"/>
          <p:cNvSpPr/>
          <p:nvPr/>
        </p:nvSpPr>
        <p:spPr>
          <a:xfrm>
            <a:off x="13603821" y="9300949"/>
            <a:ext cx="40062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b="1" dirty="0">
                <a:cs typeface="Calibri"/>
              </a:rPr>
              <a:t>Базовые требования к производству</a:t>
            </a:r>
          </a:p>
        </p:txBody>
      </p:sp>
    </p:spTree>
    <p:extLst>
      <p:ext uri="{BB962C8B-B14F-4D97-AF65-F5344CB8AC3E}">
        <p14:creationId xmlns:p14="http://schemas.microsoft.com/office/powerpoint/2010/main" val="1219734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5">
            <a:extLst>
              <a:ext uri="{FF2B5EF4-FFF2-40B4-BE49-F238E27FC236}">
                <a16:creationId xmlns:a16="http://schemas.microsoft.com/office/drawing/2014/main" id="{DAE1C0C4-3110-4215-A61F-7BBE7586CCD5}"/>
              </a:ext>
            </a:extLst>
          </p:cNvPr>
          <p:cNvSpPr txBox="1"/>
          <p:nvPr/>
        </p:nvSpPr>
        <p:spPr>
          <a:xfrm>
            <a:off x="1429555" y="2143145"/>
            <a:ext cx="15047105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r>
              <a:rPr lang="ru-RU" sz="2800" dirty="0">
                <a:solidFill>
                  <a:schemeClr val="tx1"/>
                </a:solidFill>
                <a:latin typeface="+mn-lt"/>
                <a:sym typeface="Montserrat SemiBold"/>
              </a:rPr>
              <a:t>Проектирование </a:t>
            </a:r>
            <a:r>
              <a:rPr lang="ru-RU" sz="2800" b="1" dirty="0">
                <a:solidFill>
                  <a:schemeClr val="tx1"/>
                </a:solidFill>
                <a:latin typeface="+mn-lt"/>
                <a:sym typeface="Montserrat SemiBold"/>
              </a:rPr>
              <a:t>установки</a:t>
            </a:r>
            <a:r>
              <a:rPr lang="ru-RU" sz="2800" dirty="0">
                <a:solidFill>
                  <a:schemeClr val="tx1"/>
                </a:solidFill>
                <a:latin typeface="+mn-lt"/>
                <a:sym typeface="Montserrat SemiBold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+mn-lt"/>
                <a:sym typeface="Montserrat SemiBold"/>
              </a:rPr>
              <a:t>по биотехнологической утилизации углекислого газа </a:t>
            </a:r>
            <a:r>
              <a:rPr lang="ru-RU" sz="2800" dirty="0">
                <a:solidFill>
                  <a:schemeClr val="tx1"/>
                </a:solidFill>
                <a:latin typeface="+mn-lt"/>
                <a:sym typeface="Montserrat SemiBold"/>
              </a:rPr>
              <a:t>в составе промышленных выбросов с использованием микроскопических водорослей и получением ценного продукта.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sym typeface="Montserrat SemiBold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sym typeface="Arial"/>
            </a:endParaRPr>
          </a:p>
        </p:txBody>
      </p:sp>
      <p:sp>
        <p:nvSpPr>
          <p:cNvPr id="3" name="Google Shape;144;p9"/>
          <p:cNvSpPr txBox="1"/>
          <p:nvPr/>
        </p:nvSpPr>
        <p:spPr>
          <a:xfrm>
            <a:off x="472194" y="205621"/>
            <a:ext cx="1562124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lvl="0"/>
            <a:r>
              <a:rPr lang="ru-RU" sz="6000" dirty="0">
                <a:solidFill>
                  <a:srgbClr val="1B434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Дальнейшее развитие</a:t>
            </a:r>
          </a:p>
        </p:txBody>
      </p:sp>
      <p:sp>
        <p:nvSpPr>
          <p:cNvPr id="4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353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4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45;p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6000" dirty="0">
                <a:solidFill>
                  <a:srgbClr val="1B434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1341544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6C8A93-A474-4C87-831C-2A8C1873F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76464" cy="10287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E13D6F-C85C-4AE0-A72F-97D3619432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11785" y="-469716"/>
            <a:ext cx="4038126" cy="2855411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EF1020F7-3713-4301-81BE-581BDFEF5DA1}"/>
              </a:ext>
            </a:extLst>
          </p:cNvPr>
          <p:cNvSpPr txBox="1">
            <a:spLocks/>
          </p:cNvSpPr>
          <p:nvPr/>
        </p:nvSpPr>
        <p:spPr>
          <a:xfrm>
            <a:off x="5076967" y="796513"/>
            <a:ext cx="12414343" cy="50103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000" b="1" kern="120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Биотехнологические способы утилизации углекислого газа с целью получения продуктов с высокой добавленной стоимостью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AF8A42E-CA80-4F8D-B946-D38B825D2FEB}"/>
              </a:ext>
            </a:extLst>
          </p:cNvPr>
          <p:cNvSpPr txBox="1">
            <a:spLocks/>
          </p:cNvSpPr>
          <p:nvPr/>
        </p:nvSpPr>
        <p:spPr>
          <a:xfrm>
            <a:off x="5245769" y="6679049"/>
            <a:ext cx="13042232" cy="23064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kern="120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Докладчик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: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 Соловьёва Алёна Сергеевна</a:t>
            </a:r>
          </a:p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Команда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: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Белик Екатерина, Мактиева Софья, Соловьёва Алёна, Митрофанова Софья</a:t>
            </a:r>
          </a:p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Контакты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: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89091040286, zhdanova-08@mail.ru</a:t>
            </a:r>
          </a:p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  <a:sym typeface="Montserrat ExtraBold"/>
            </a:endParaRPr>
          </a:p>
          <a:p>
            <a:pPr marL="1270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  <a:sym typeface="Montserrat ExtraBold"/>
            </a:endParaRPr>
          </a:p>
          <a:p>
            <a:pPr marL="1270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1B4345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Montserrat ExtraBold"/>
              </a:rPr>
              <a:t>Пермь, 2024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  <a:sym typeface="Montserrat ExtraBold"/>
            </a:endParaRPr>
          </a:p>
          <a:p>
            <a:pPr marL="0" marR="0" lvl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1B4345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15400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1335</TotalTime>
  <Words>1533</Words>
  <Application>Microsoft Office PowerPoint</Application>
  <PresentationFormat>Произвольный</PresentationFormat>
  <Paragraphs>273</Paragraphs>
  <Slides>16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Montserrat Black</vt:lpstr>
      <vt:lpstr>Arial Black</vt:lpstr>
      <vt:lpstr>Roboto Team</vt:lpstr>
      <vt:lpstr>Calibri</vt:lpstr>
      <vt:lpstr>Montserrat SemiBold</vt:lpstr>
      <vt:lpstr>Wingdings</vt:lpstr>
      <vt:lpstr>Arial</vt:lpstr>
      <vt:lpstr>1_Office Theme</vt:lpstr>
      <vt:lpstr>2_Office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Андреева</dc:creator>
  <cp:lastModifiedBy>Соловьева Алена Сергеевна</cp:lastModifiedBy>
  <cp:revision>98</cp:revision>
  <dcterms:created xsi:type="dcterms:W3CDTF">2021-04-08T11:32:16Z</dcterms:created>
  <dcterms:modified xsi:type="dcterms:W3CDTF">2024-08-02T04:12:21Z</dcterms:modified>
</cp:coreProperties>
</file>