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6"/>
    <p:sldMasterId id="2147483671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</p:sldIdLst>
  <p:sldSz cy="5143500" cx="9144000"/>
  <p:notesSz cx="6858000" cy="9144000"/>
  <p:embeddedFontLst>
    <p:embeddedFont>
      <p:font typeface="PT Sans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7" name="Wateron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810255C-DF6E-44C2-8099-D3B3623063FA}">
  <a:tblStyle styleId="{9810255C-DF6E-44C2-8099-D3B3623063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A7387FF-54A7-43AB-99BC-9BD09CEC15D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15" Type="http://schemas.openxmlformats.org/officeDocument/2006/relationships/font" Target="fonts/PTSans-bold.fntdata"/><Relationship Id="rId14" Type="http://schemas.openxmlformats.org/officeDocument/2006/relationships/font" Target="fonts/PTSans-regular.fntdata"/><Relationship Id="rId17" Type="http://schemas.openxmlformats.org/officeDocument/2006/relationships/font" Target="fonts/PTSans-boldItalic.fntdata"/><Relationship Id="rId16" Type="http://schemas.openxmlformats.org/officeDocument/2006/relationships/font" Target="fonts/PTSans-italic.fntdata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7" Type="http://schemas.openxmlformats.org/officeDocument/2006/relationships/slideMaster" Target="slideMasters/slideMaster2.xml"/><Relationship Id="rId8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1-10-30T13:45:03.956">
    <p:pos x="1672" y="1181"/>
    <p:text>компаний</p:text>
  </p:cm>
  <p:cm authorId="0" idx="2" dt="2021-10-30T13:30:22.848">
    <p:pos x="106" y="1181"/>
    <p:text>хотят уменьшить стоимость и и время доставки</p:text>
  </p:cm>
  <p:cm authorId="0" idx="3" dt="2021-10-30T13:45:35.792">
    <p:pos x="1672" y="1281"/>
    <p:text>универсальное и гибкое приложение</p:text>
  </p:cm>
  <p:cm authorId="0" idx="4" dt="2021-10-30T13:41:02.782">
    <p:pos x="106" y="1281"/>
    <p:text>им мешает отсутствие готовых и удобных решения для внедрения системы доставки БВС</p:text>
  </p:cm>
  <p:cm authorId="0" idx="5" dt="2021-10-30T13:52:59.144">
    <p:pos x="1672" y="1381"/>
    <p:text>существующих решений</p:text>
  </p:cm>
  <p:cm authorId="0" idx="6" dt="2021-10-30T13:52:34.408">
    <p:pos x="1672" y="1481"/>
    <p:text>координировать работу системы доставки БВС</p:text>
  </p:cm>
  <p:cm authorId="0" idx="7" dt="2021-10-30T13:53:52.995">
    <p:pos x="1672" y="1581"/>
    <p:text>представлять из себя децентрализованную систему управления, легко настраиваемую под конкретные задачи.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/>
            </a:br>
            <a:br>
              <a:rPr lang="ru"/>
            </a:br>
            <a:r>
              <a:rPr lang="ru"/>
              <a:t>На титульном слайде укажите: </a:t>
            </a:r>
            <a:br>
              <a:rPr lang="ru"/>
            </a:br>
            <a:r>
              <a:rPr lang="ru"/>
              <a:t>- название вашего проекта</a:t>
            </a:r>
            <a:br>
              <a:rPr lang="ru"/>
            </a:br>
            <a:r>
              <a:rPr lang="ru"/>
              <a:t>- ваш вуз</a:t>
            </a:r>
            <a:br>
              <a:rPr lang="ru"/>
            </a:br>
            <a:r>
              <a:rPr lang="ru"/>
              <a:t>- тип разработки (этот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самостоятельно)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f0867c94ef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f0867c94e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</a:t>
            </a:r>
            <a:r>
              <a:rPr lang="ru">
                <a:solidFill>
                  <a:schemeClr val="dk1"/>
                </a:solidFill>
              </a:rPr>
              <a:t>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ca61cf8b11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ca61cf8b1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ca61cf8b11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ca61cf8b11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ca61cf8b11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ca61cf8b1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comments" Target="../comments/comment1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ctrTitle"/>
          </p:nvPr>
        </p:nvSpPr>
        <p:spPr>
          <a:xfrm>
            <a:off x="311708" y="744575"/>
            <a:ext cx="8520600" cy="326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/>
              <a:t>Цифровой мобильный сервис диспетчеризации и автоматизации процесса роевой логистики беспилотными летательными аппаратами</a:t>
            </a:r>
            <a:endParaRPr sz="4000"/>
          </a:p>
        </p:txBody>
      </p:sp>
      <p:sp>
        <p:nvSpPr>
          <p:cNvPr id="100" name="Google Shape;100;p25"/>
          <p:cNvSpPr txBox="1"/>
          <p:nvPr>
            <p:ph idx="1" type="subTitle"/>
          </p:nvPr>
        </p:nvSpPr>
        <p:spPr>
          <a:xfrm>
            <a:off x="311700" y="4049225"/>
            <a:ext cx="3703200" cy="87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Самарский национальный исследовательский университет им. академика С.П. Королева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	</a:t>
            </a:r>
            <a:br>
              <a:rPr lang="ru"/>
            </a:br>
            <a:r>
              <a:rPr lang="ru"/>
              <a:t>Инициативная разработка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/>
        </p:nvSpPr>
        <p:spPr>
          <a:xfrm>
            <a:off x="169775" y="268200"/>
            <a:ext cx="48060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ru" sz="1700">
                <a:latin typeface="PT Sans"/>
                <a:ea typeface="PT Sans"/>
                <a:cs typeface="PT Sans"/>
                <a:sym typeface="PT Sans"/>
              </a:rPr>
              <a:t>Паспорт проекта</a:t>
            </a:r>
            <a:r>
              <a:rPr b="1" lang="ru" sz="1500">
                <a:latin typeface="PT Sans"/>
                <a:ea typeface="PT Sans"/>
                <a:cs typeface="PT Sans"/>
                <a:sym typeface="PT Sans"/>
              </a:rPr>
              <a:t> «Цифровой мобильный сервис диспетчеризации и автоматизации процесса роевой логистики беспилотными летательными аппаратами»</a:t>
            </a:r>
            <a:endParaRPr b="1" i="0" sz="15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6" name="Google Shape;106;p26"/>
          <p:cNvSpPr txBox="1"/>
          <p:nvPr/>
        </p:nvSpPr>
        <p:spPr>
          <a:xfrm>
            <a:off x="169775" y="1874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latin typeface="PT Sans"/>
                <a:ea typeface="PT Sans"/>
                <a:cs typeface="PT Sans"/>
                <a:sym typeface="PT Sans"/>
              </a:rPr>
              <a:t>Какую п</a:t>
            </a:r>
            <a:r>
              <a:rPr b="1" lang="ru" sz="11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роблем</a:t>
            </a:r>
            <a:r>
              <a:rPr b="1" lang="ru" sz="1100">
                <a:latin typeface="PT Sans"/>
                <a:ea typeface="PT Sans"/>
                <a:cs typeface="PT Sans"/>
                <a:sym typeface="PT Sans"/>
              </a:rPr>
              <a:t>у решаем</a:t>
            </a:r>
            <a:r>
              <a:rPr b="1" lang="ru" sz="11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b="1" sz="11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Courier New"/>
                <a:ea typeface="Courier New"/>
                <a:cs typeface="Courier New"/>
                <a:sym typeface="Courier New"/>
              </a:rPr>
              <a:t>Наш потенциальный потребитель: сервис доставки грузов.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9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хочет</a:t>
            </a:r>
            <a:r>
              <a:rPr lang="ru" sz="900">
                <a:latin typeface="Courier New"/>
                <a:ea typeface="Courier New"/>
                <a:cs typeface="Courier New"/>
                <a:sym typeface="Courier New"/>
              </a:rPr>
              <a:t> уменьшить стоимость и время доставки,</a:t>
            </a:r>
            <a:b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sz="9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но не может, потому что </a:t>
            </a:r>
            <a:endParaRPr sz="9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ему меша</a:t>
            </a:r>
            <a:r>
              <a:rPr lang="ru" sz="900">
                <a:latin typeface="Courier New"/>
                <a:ea typeface="Courier New"/>
                <a:cs typeface="Courier New"/>
                <a:sym typeface="Courier New"/>
              </a:rPr>
              <a:t>ет отсутствие готовых и удобных решений для внедрения системы доставки БПЛА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endParaRPr sz="9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а существующие</a:t>
            </a:r>
            <a:r>
              <a:rPr lang="ru" sz="900">
                <a:latin typeface="Courier New"/>
                <a:ea typeface="Courier New"/>
                <a:cs typeface="Courier New"/>
                <a:sym typeface="Courier New"/>
              </a:rPr>
              <a:t> решения либо не удовлетворяют всем потребностям заказчика, либо созданы для внутреннего использования компанией.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7" name="Google Shape;107;p26"/>
          <p:cNvSpPr txBox="1"/>
          <p:nvPr/>
        </p:nvSpPr>
        <p:spPr>
          <a:xfrm>
            <a:off x="2655700" y="1874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latin typeface="PT Sans"/>
                <a:ea typeface="PT Sans"/>
                <a:cs typeface="PT Sans"/>
                <a:sym typeface="PT Sans"/>
              </a:rPr>
              <a:t>Какое решение предлагаем</a:t>
            </a:r>
            <a:r>
              <a:rPr b="1" lang="ru" sz="11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b="1" sz="11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Для</a:t>
            </a:r>
            <a:r>
              <a:rPr lang="ru" sz="9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</a:t>
            </a:r>
            <a:r>
              <a:rPr b="1"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пользователей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9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наше</a:t>
            </a:r>
            <a:r>
              <a:rPr lang="ru" sz="9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900">
                <a:latin typeface="Courier New"/>
                <a:ea typeface="Courier New"/>
                <a:cs typeface="Courier New"/>
                <a:sym typeface="Courier New"/>
              </a:rPr>
              <a:t>[</a:t>
            </a:r>
            <a:r>
              <a:rPr b="1" lang="ru" sz="900">
                <a:latin typeface="Courier New"/>
                <a:ea typeface="Courier New"/>
                <a:cs typeface="Courier New"/>
                <a:sym typeface="Courier New"/>
              </a:rPr>
              <a:t>тип </a:t>
            </a:r>
            <a:r>
              <a:rPr b="1"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решени</a:t>
            </a:r>
            <a:r>
              <a:rPr b="1" lang="ru" sz="900">
                <a:latin typeface="Courier New"/>
                <a:ea typeface="Courier New"/>
                <a:cs typeface="Courier New"/>
                <a:sym typeface="Courier New"/>
              </a:rPr>
              <a:t>я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9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будет</a:t>
            </a:r>
            <a:r>
              <a:rPr lang="ru" sz="9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</a:t>
            </a:r>
            <a:r>
              <a:rPr b="1"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выполнять главную функцию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endParaRPr sz="9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и в отличие от</a:t>
            </a:r>
            <a:r>
              <a:rPr lang="ru" sz="9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</a:t>
            </a:r>
            <a:r>
              <a:rPr b="1"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альтернатив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будет 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иметь</a:t>
            </a:r>
            <a:r>
              <a:rPr lang="ru" sz="9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</a:t>
            </a:r>
            <a:r>
              <a:rPr b="1"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такие-то преимущества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endParaRPr sz="900">
              <a:solidFill>
                <a:srgbClr val="595959"/>
              </a:solidFill>
            </a:endParaRPr>
          </a:p>
        </p:txBody>
      </p:sp>
      <p:cxnSp>
        <p:nvCxnSpPr>
          <p:cNvPr id="108" name="Google Shape;108;p26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</p:cxnSp>
      <p:graphicFrame>
        <p:nvGraphicFramePr>
          <p:cNvPr id="109" name="Google Shape;109;p26"/>
          <p:cNvGraphicFramePr/>
          <p:nvPr/>
        </p:nvGraphicFramePr>
        <p:xfrm>
          <a:off x="5407625" y="7855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{9810255C-DF6E-44C2-8099-D3B3623063FA}</a:tableStyleId>
              </a:tblPr>
              <a:tblGrid>
                <a:gridCol w="1540700"/>
                <a:gridCol w="2013050"/>
              </a:tblGrid>
              <a:tr h="32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b="1"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b="1"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Производители БВС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Программное обеспечение, позволяющее максимально реализовать возможности их продукции в сфере доставки.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Службы доставки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Быстрая и эффективная система доставки малых грузов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Самарский университет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0" name="Google Shape;110;p26"/>
          <p:cNvSpPr txBox="1"/>
          <p:nvPr/>
        </p:nvSpPr>
        <p:spPr>
          <a:xfrm>
            <a:off x="169775" y="4294650"/>
            <a:ext cx="45177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PT Sans"/>
                <a:ea typeface="PT Sans"/>
                <a:cs typeface="PT Sans"/>
                <a:sym typeface="PT Sans"/>
              </a:rPr>
              <a:t>Цель</a:t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" sz="800">
                <a:latin typeface="PT Sans"/>
                <a:ea typeface="PT Sans"/>
                <a:cs typeface="PT Sans"/>
                <a:sym typeface="PT Sans"/>
              </a:rPr>
              <a:t>Выявить недостатки нашей текущей стратегии развития проекта, узнать что нужно для коммерческого успеха.</a:t>
            </a:r>
            <a:endParaRPr i="1" sz="8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8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8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1" name="Google Shape;111;p26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6"/>
          <p:cNvSpPr txBox="1"/>
          <p:nvPr/>
        </p:nvSpPr>
        <p:spPr>
          <a:xfrm>
            <a:off x="169775" y="1070575"/>
            <a:ext cx="4100100" cy="6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latin typeface="PT Sans"/>
                <a:ea typeface="PT Sans"/>
                <a:cs typeface="PT Sans"/>
                <a:sym typeface="PT Sans"/>
              </a:rPr>
              <a:t>Трек (если есть)</a:t>
            </a:r>
            <a:r>
              <a:rPr b="1" lang="ru" sz="1000">
                <a:latin typeface="PT Sans"/>
                <a:ea typeface="PT Sans"/>
                <a:cs typeface="PT Sans"/>
                <a:sym typeface="PT Sans"/>
              </a:rPr>
              <a:t>:</a:t>
            </a:r>
            <a:br>
              <a:rPr b="1" lang="ru" sz="1000">
                <a:latin typeface="PT Sans"/>
                <a:ea typeface="PT Sans"/>
                <a:cs typeface="PT Sans"/>
                <a:sym typeface="PT Sans"/>
              </a:rPr>
            </a:br>
            <a:endParaRPr b="1" sz="10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Дополнительная информация/ссылки (если есть):</a:t>
            </a:r>
            <a:endParaRPr b="1" sz="10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3" name="Google Shape;113;p26"/>
          <p:cNvSpPr txBox="1"/>
          <p:nvPr/>
        </p:nvSpPr>
        <p:spPr>
          <a:xfrm>
            <a:off x="5407625" y="2397175"/>
            <a:ext cx="3845100" cy="21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PT Sans"/>
                <a:ea typeface="PT Sans"/>
                <a:cs typeface="PT Sans"/>
                <a:sym typeface="PT Sans"/>
              </a:rPr>
              <a:t>Команда проекта: </a:t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PT Sans"/>
                <a:ea typeface="PT Sans"/>
                <a:cs typeface="PT Sans"/>
                <a:sym typeface="PT Sans"/>
              </a:rPr>
              <a:t>Илья Ерескин - инженер, программист </a:t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PT Sans"/>
                <a:ea typeface="PT Sans"/>
                <a:cs typeface="PT Sans"/>
                <a:sym typeface="PT Sans"/>
              </a:rPr>
              <a:t>Татьяна Старостина - инженер, менеджер </a:t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Евгений Кришталюк - инженер, программист </a:t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PT Sans"/>
                <a:ea typeface="PT Sans"/>
                <a:cs typeface="PT Sans"/>
                <a:sym typeface="PT Sans"/>
              </a:rPr>
              <a:t>Какие компетенции вашей команды помогут вам достигнуть цели? </a:t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PT Sans"/>
                <a:ea typeface="PT Sans"/>
                <a:cs typeface="PT Sans"/>
                <a:sym typeface="PT Sans"/>
              </a:rPr>
              <a:t>Коммуникабельность, навыки программирования и технического моделирования.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PT Sans"/>
                <a:ea typeface="PT Sans"/>
                <a:cs typeface="PT Sans"/>
                <a:sym typeface="PT Sans"/>
              </a:rPr>
              <a:t>Чему нужно научиться, чтобы достичь цели проекта / какие компетенции нужно привлечь со стороны?</a:t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PT Sans"/>
                <a:ea typeface="PT Sans"/>
                <a:cs typeface="PT Sans"/>
                <a:sym typeface="PT Sans"/>
              </a:rPr>
              <a:t>В команду необходимы опытный аналитик и маркетолог для успешной коммерческой реализации проекта.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4" name="Google Shape;114;p26"/>
          <p:cNvSpPr txBox="1"/>
          <p:nvPr/>
        </p:nvSpPr>
        <p:spPr>
          <a:xfrm>
            <a:off x="5298750" y="268200"/>
            <a:ext cx="45177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PT Sans"/>
                <a:ea typeface="PT Sans"/>
                <a:cs typeface="PT Sans"/>
                <a:sym typeface="PT Sans"/>
              </a:rPr>
              <a:t>Перечислите стороны, вовлеченные в ваш проект</a:t>
            </a:r>
            <a:br>
              <a:rPr b="1" lang="ru" sz="900">
                <a:latin typeface="PT Sans"/>
                <a:ea typeface="PT Sans"/>
                <a:cs typeface="PT Sans"/>
                <a:sym typeface="PT Sans"/>
              </a:rPr>
            </a:br>
            <a:r>
              <a:rPr b="1" lang="ru" sz="900">
                <a:latin typeface="PT Sans"/>
                <a:ea typeface="PT Sans"/>
                <a:cs typeface="PT Sans"/>
                <a:sym typeface="PT Sans"/>
              </a:rPr>
              <a:t>(стейкхолдеров проекта):</a:t>
            </a:r>
            <a:endParaRPr i="1" sz="800"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</a:t>
            </a:r>
            <a:r>
              <a:rPr lang="ru"/>
              <a:t>налоги вашего решения </a:t>
            </a:r>
            <a:endParaRPr/>
          </a:p>
        </p:txBody>
      </p:sp>
      <p:sp>
        <p:nvSpPr>
          <p:cNvPr id="120" name="Google Shape;120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одном или нескольких слайдах далее укажите основные аналоги вашего решения, а также расскажите, в чем будет ваше основное преимущество перед ними.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/>
              <a:t>(Вариант “бесплатно” или “дешевле” очень редко это бывает значимым преимуществом. Что вас </a:t>
            </a:r>
            <a:r>
              <a:rPr b="1" lang="ru" sz="1000"/>
              <a:t>качественно</a:t>
            </a:r>
            <a:r>
              <a:rPr lang="ru" sz="1000"/>
              <a:t> отличает в лучшую сторону? В чём инновация вашего предложения, которой нет в уже существующих решениях?)</a:t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000">
              <a:highlight>
                <a:srgbClr val="F4CCCC"/>
              </a:highlight>
            </a:endParaRPr>
          </a:p>
        </p:txBody>
      </p:sp>
      <p:graphicFrame>
        <p:nvGraphicFramePr>
          <p:cNvPr id="121" name="Google Shape;121;p27"/>
          <p:cNvGraphicFramePr/>
          <p:nvPr/>
        </p:nvGraphicFramePr>
        <p:xfrm>
          <a:off x="570450" y="2809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{7A7387FF-54A7-43AB-99BC-9BD09CEC15D1}</a:tableStyleId>
              </a:tblPr>
              <a:tblGrid>
                <a:gridCol w="971100"/>
                <a:gridCol w="905350"/>
                <a:gridCol w="1785825"/>
                <a:gridCol w="1847800"/>
                <a:gridCol w="249302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/>
                        <a:t>Название</a:t>
                      </a:r>
                      <a:endParaRPr b="1"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/>
                        <a:t>Ссылка</a:t>
                      </a:r>
                      <a:endParaRPr b="1"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/>
                        <a:t>Преимущества</a:t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(с точки зрения пользователя)</a:t>
                      </a:r>
                      <a:endParaRPr sz="7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/>
                        <a:t>Недостатки</a:t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(с точки зрения пользователя)</a:t>
                      </a:r>
                      <a:endParaRPr sz="7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/>
                        <a:t>Отличия</a:t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(от вашего решения)</a:t>
                      </a:r>
                      <a:endParaRPr sz="7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Аналог 1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“Amazon Prime Air” США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Реализована доставка малых грузов фирменными БПЛА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Система работает лишь в отдельных районах и имеет долгий процесс подготовки.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Не используется технология децентрализованной нейросети, что приводит к уменьшению эффективности и скорости работы.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Аналог 2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“Uber” США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Использование технологий нейросети позволяет ускорить процесс подготовки автомобиля для клиента.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Сильная зависимость от человеческого фактора.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Процесс оказания услуги сильно зависит от водителей.</a:t>
                      </a:r>
                      <a:endParaRPr sz="11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Вопросы экспертам</a:t>
            </a:r>
            <a:endParaRPr/>
          </a:p>
        </p:txBody>
      </p:sp>
      <p:sp>
        <p:nvSpPr>
          <p:cNvPr id="127" name="Google Shape;127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Необходимы рекомендации по коммерческой реализации проекта.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Как лучше всего организовать интерфейс пользовательского приложения?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9"/>
          <p:cNvSpPr txBox="1"/>
          <p:nvPr>
            <p:ph type="title"/>
          </p:nvPr>
        </p:nvSpPr>
        <p:spPr>
          <a:xfrm>
            <a:off x="311700" y="445025"/>
            <a:ext cx="8520600" cy="11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Дальнейшие шаги в работе над проектом </a:t>
            </a:r>
            <a:r>
              <a:rPr lang="ru" sz="2577"/>
              <a:t>(з</a:t>
            </a:r>
            <a:r>
              <a:rPr lang="ru" sz="2577"/>
              <a:t>аполняйте этот слайд после каждой встречи с экспертом )</a:t>
            </a:r>
            <a:endParaRPr sz="2577"/>
          </a:p>
        </p:txBody>
      </p:sp>
      <p:sp>
        <p:nvSpPr>
          <p:cNvPr id="133" name="Google Shape;133;p29"/>
          <p:cNvSpPr txBox="1"/>
          <p:nvPr>
            <p:ph idx="1" type="body"/>
          </p:nvPr>
        </p:nvSpPr>
        <p:spPr>
          <a:xfrm>
            <a:off x="311700" y="13406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Получить информацию об актуальности продукта у потенциальных заказчиков.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Добавить в команду аналитика.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Добавить в команду маркетолога.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