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8" r:id="rId4"/>
    <p:sldId id="269" r:id="rId5"/>
    <p:sldId id="259" r:id="rId6"/>
    <p:sldId id="260" r:id="rId7"/>
    <p:sldId id="261" r:id="rId8"/>
    <p:sldId id="270" r:id="rId9"/>
    <p:sldId id="263" r:id="rId10"/>
    <p:sldId id="262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ontserrat Medium" panose="020B0604020202020204" charset="-52"/>
      <p:regular r:id="rId21"/>
      <p:bold r:id="rId22"/>
      <p:italic r:id="rId23"/>
      <p:boldItalic r:id="rId24"/>
    </p:embeddedFont>
    <p:embeddedFont>
      <p:font typeface="Montserrat" panose="020B0604020202020204" charset="-52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iUVLL0VLyAfL3DmK6Upvzzsn/3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56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42290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>
          <a:extLst>
            <a:ext uri="{FF2B5EF4-FFF2-40B4-BE49-F238E27FC236}">
              <a16:creationId xmlns:a16="http://schemas.microsoft.com/office/drawing/2014/main" id="{1DC8DEB6-47E2-9185-5499-6B75A52C2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>
            <a:extLst>
              <a:ext uri="{FF2B5EF4-FFF2-40B4-BE49-F238E27FC236}">
                <a16:creationId xmlns:a16="http://schemas.microsoft.com/office/drawing/2014/main" id="{25F63D1D-0008-0564-F942-471F7C64F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>
            <a:extLst>
              <a:ext uri="{FF2B5EF4-FFF2-40B4-BE49-F238E27FC236}">
                <a16:creationId xmlns:a16="http://schemas.microsoft.com/office/drawing/2014/main" id="{D31E54C3-8B4A-4272-13D7-37E07CFCD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1467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45" name="Google Shape;2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67" name="Google Shape;2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8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9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9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0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0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0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subTitle" idx="1"/>
          </p:nvPr>
        </p:nvSpPr>
        <p:spPr>
          <a:xfrm>
            <a:off x="1200555" y="1886165"/>
            <a:ext cx="730485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ru-RU" sz="20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Montserrat Medium" panose="00000600000000000000" pitchFamily="2" charset="-52"/>
              </a:rPr>
              <a:t>Модернизированный малогабаритный заточной станок для переточки твердосплавных пластин с контролем геометрии </a:t>
            </a:r>
            <a:r>
              <a:rPr lang="ru-RU" sz="2000" dirty="0" smtClean="0">
                <a:solidFill>
                  <a:schemeClr val="tx1"/>
                </a:solidFill>
                <a:latin typeface="Montserrat Medium" panose="00000600000000000000" pitchFamily="2" charset="-52"/>
              </a:rPr>
              <a:t>резца</a:t>
            </a:r>
            <a:r>
              <a:rPr lang="ru-RU" sz="20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»</a:t>
            </a:r>
            <a:endParaRPr sz="1600" dirty="0"/>
          </a:p>
        </p:txBody>
      </p:sp>
      <p:sp>
        <p:nvSpPr>
          <p:cNvPr id="125" name="Google Shape;125;p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3419872" y="3140968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419872" y="3167075"/>
            <a:ext cx="23042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600" b="0" i="0" u="none" strike="noStrike" cap="none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Стартап</a:t>
            </a:r>
            <a:r>
              <a:rPr lang="en-US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ru-RU" sz="16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проект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905722"/>
            <a:ext cx="2089273" cy="77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18012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9514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09033" y="4466934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61636"/>
            <a:ext cx="5004048" cy="400110"/>
          </a:xfrm>
          <a:prstGeom prst="rect">
            <a:avLst/>
          </a:prstGeom>
          <a:solidFill>
            <a:srgbClr val="DEC6FE"/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 smtClean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    01    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АКТУАЛЬНОСТЬ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ТРЕНДЫ</a:t>
            </a: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 flipV="1">
            <a:off x="1115616" y="1592028"/>
            <a:ext cx="7344816" cy="16157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id="{8BF088AB-BA9E-4842-985E-672E24FAD38B}"/>
              </a:ext>
            </a:extLst>
          </p:cNvPr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F0194-221E-454F-A9EC-538CF03DDEEE}"/>
              </a:ext>
            </a:extLst>
          </p:cNvPr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3767B35-D94F-47AF-933E-E689E8BA3E8B}"/>
              </a:ext>
            </a:extLst>
          </p:cNvPr>
          <p:cNvCxnSpPr>
            <a:cxnSpLocks/>
          </p:cNvCxnSpPr>
          <p:nvPr/>
        </p:nvCxnSpPr>
        <p:spPr>
          <a:xfrm>
            <a:off x="1095312" y="2327394"/>
            <a:ext cx="7365120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14">
            <a:extLst>
              <a:ext uri="{FF2B5EF4-FFF2-40B4-BE49-F238E27FC236}">
                <a16:creationId xmlns:a16="http://schemas.microsoft.com/office/drawing/2014/main" id="{B9F7F063-4AE2-49D3-9F25-DEA68A8E1944}"/>
              </a:ext>
            </a:extLst>
          </p:cNvPr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5984A1-6C1E-45C0-B841-25AD7BB65325}"/>
              </a:ext>
            </a:extLst>
          </p:cNvPr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A31C4F1-C00A-4F8A-BB5E-9B92C5E94F61}"/>
              </a:ext>
            </a:extLst>
          </p:cNvPr>
          <p:cNvCxnSpPr>
            <a:cxnSpLocks/>
          </p:cNvCxnSpPr>
          <p:nvPr/>
        </p:nvCxnSpPr>
        <p:spPr>
          <a:xfrm>
            <a:off x="1094788" y="3008275"/>
            <a:ext cx="7365644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4">
            <a:extLst>
              <a:ext uri="{FF2B5EF4-FFF2-40B4-BE49-F238E27FC236}">
                <a16:creationId xmlns:a16="http://schemas.microsoft.com/office/drawing/2014/main" id="{D7D9E6D0-1F6C-467C-AD38-3B73ECD48C0A}"/>
              </a:ext>
            </a:extLst>
          </p:cNvPr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2D5103-2543-459C-8598-F4AC5B39E99B}"/>
              </a:ext>
            </a:extLst>
          </p:cNvPr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E60290B-9995-407C-8D1D-4610C8B7D6A6}"/>
              </a:ext>
            </a:extLst>
          </p:cNvPr>
          <p:cNvCxnSpPr>
            <a:cxnSpLocks/>
          </p:cNvCxnSpPr>
          <p:nvPr/>
        </p:nvCxnSpPr>
        <p:spPr>
          <a:xfrm>
            <a:off x="1110337" y="4570477"/>
            <a:ext cx="7350095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4">
            <a:extLst>
              <a:ext uri="{FF2B5EF4-FFF2-40B4-BE49-F238E27FC236}">
                <a16:creationId xmlns:a16="http://schemas.microsoft.com/office/drawing/2014/main" id="{6C521A1A-C850-4E9C-BA11-20D6D5BE899C}"/>
              </a:ext>
            </a:extLst>
          </p:cNvPr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EA6A1E-AD9A-4FA9-AFF2-B6BA0C7FF29D}"/>
              </a:ext>
            </a:extLst>
          </p:cNvPr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92A32F8-F1CF-4A75-B9F1-188F3918DE98}"/>
              </a:ext>
            </a:extLst>
          </p:cNvPr>
          <p:cNvCxnSpPr>
            <a:cxnSpLocks/>
          </p:cNvCxnSpPr>
          <p:nvPr/>
        </p:nvCxnSpPr>
        <p:spPr>
          <a:xfrm>
            <a:off x="1090033" y="5289686"/>
            <a:ext cx="7370399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E778E6F-D2F9-1DCE-3512-281D02FDC774}"/>
              </a:ext>
            </a:extLst>
          </p:cNvPr>
          <p:cNvSpPr txBox="1"/>
          <p:nvPr/>
        </p:nvSpPr>
        <p:spPr>
          <a:xfrm>
            <a:off x="1027851" y="1253474"/>
            <a:ext cx="7740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Montserrat Medium" panose="00000600000000000000" pitchFamily="2" charset="-52"/>
              </a:rPr>
              <a:t>Импортозамещение</a:t>
            </a:r>
            <a:r>
              <a:rPr lang="ru-RU" sz="1600" dirty="0" smtClean="0">
                <a:latin typeface="Montserrat Medium" panose="00000600000000000000" pitchFamily="2" charset="-52"/>
              </a:rPr>
              <a:t> и технологическая независимость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4AE3A5-9CF5-FA0E-60F9-4683CC2FB139}"/>
              </a:ext>
            </a:extLst>
          </p:cNvPr>
          <p:cNvSpPr txBox="1"/>
          <p:nvPr/>
        </p:nvSpPr>
        <p:spPr>
          <a:xfrm>
            <a:off x="1079555" y="1931152"/>
            <a:ext cx="712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Ресурсосбережение и экологическая ответственность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28FA6-4B56-09E4-BBC1-016182521BF0}"/>
              </a:ext>
            </a:extLst>
          </p:cNvPr>
          <p:cNvSpPr txBox="1"/>
          <p:nvPr/>
        </p:nvSpPr>
        <p:spPr>
          <a:xfrm>
            <a:off x="1027851" y="4193858"/>
            <a:ext cx="767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Новые производственные технологии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79078D-EB37-04FE-8A54-CCD6417B98FC}"/>
              </a:ext>
            </a:extLst>
          </p:cNvPr>
          <p:cNvSpPr txBox="1"/>
          <p:nvPr/>
        </p:nvSpPr>
        <p:spPr>
          <a:xfrm>
            <a:off x="1079555" y="2616986"/>
            <a:ext cx="712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Потенциал масштабирования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5312" y="4944953"/>
            <a:ext cx="3898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itchFamily="2" charset="-52"/>
              </a:rPr>
              <a:t>Ускоренное </a:t>
            </a:r>
            <a:r>
              <a:rPr lang="ru-RU" sz="1600" dirty="0" err="1" smtClean="0">
                <a:latin typeface="Montserrat Medium" pitchFamily="2" charset="-52"/>
              </a:rPr>
              <a:t>импортозамещение</a:t>
            </a:r>
            <a:endParaRPr lang="ru-RU" sz="1600" dirty="0">
              <a:latin typeface="Montserrat Medium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5719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</p:spPr>
        <p:txBody>
          <a:bodyPr>
            <a:spAutoFit/>
          </a:bodyPr>
          <a:lstStyle/>
          <a:p>
            <a:pPr lvl="1">
              <a:buClr>
                <a:srgbClr val="000000"/>
              </a:buClr>
              <a:buSzPts val="5400"/>
            </a:pPr>
            <a:r>
              <a:rPr lang="ru-RU" sz="2000" dirty="0" smtClean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       02    </a:t>
            </a:r>
            <a:r>
              <a:rPr lang="ru-RU" sz="2000" dirty="0">
                <a:solidFill>
                  <a:schemeClr val="dk1"/>
                </a:solidFill>
                <a:latin typeface="Montserrat Medium" panose="00000600000000000000" pitchFamily="2" charset="-52"/>
                <a:ea typeface="Arial"/>
                <a:cs typeface="Arial"/>
                <a:sym typeface="Arial"/>
              </a:rPr>
              <a:t>ЦЕЛЕВАЯ АУДИТОРИЯ</a:t>
            </a:r>
          </a:p>
        </p:txBody>
      </p:sp>
      <p:sp>
        <p:nvSpPr>
          <p:cNvPr id="37" name="Скругленный прямоугольник 14">
            <a:extLst>
              <a:ext uri="{FF2B5EF4-FFF2-40B4-BE49-F238E27FC236}">
                <a16:creationId xmlns:a16="http://schemas.microsoft.com/office/drawing/2014/main" id="{C218447C-CCE5-429B-941E-59CE05A8B782}"/>
              </a:ext>
            </a:extLst>
          </p:cNvPr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585311-2169-44F4-ADEC-70630520034C}"/>
              </a:ext>
            </a:extLst>
          </p:cNvPr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D67ED44-7B74-46E5-BDE9-E6BEF4159052}"/>
              </a:ext>
            </a:extLst>
          </p:cNvPr>
          <p:cNvCxnSpPr>
            <a:cxnSpLocks/>
          </p:cNvCxnSpPr>
          <p:nvPr/>
        </p:nvCxnSpPr>
        <p:spPr>
          <a:xfrm>
            <a:off x="1279936" y="297633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14">
            <a:extLst>
              <a:ext uri="{FF2B5EF4-FFF2-40B4-BE49-F238E27FC236}">
                <a16:creationId xmlns:a16="http://schemas.microsoft.com/office/drawing/2014/main" id="{6243B6E2-9236-4E57-9B81-D2345C811A7E}"/>
              </a:ext>
            </a:extLst>
          </p:cNvPr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8D9E9D-0A89-4162-9EDB-23C042754A59}"/>
              </a:ext>
            </a:extLst>
          </p:cNvPr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FDB8A29C-A819-48B2-B923-62AE4E850746}"/>
              </a:ext>
            </a:extLst>
          </p:cNvPr>
          <p:cNvCxnSpPr>
            <a:cxnSpLocks/>
          </p:cNvCxnSpPr>
          <p:nvPr/>
        </p:nvCxnSpPr>
        <p:spPr>
          <a:xfrm>
            <a:off x="1259632" y="3695546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14">
            <a:extLst>
              <a:ext uri="{FF2B5EF4-FFF2-40B4-BE49-F238E27FC236}">
                <a16:creationId xmlns:a16="http://schemas.microsoft.com/office/drawing/2014/main" id="{6DDDDB7D-6827-4227-8183-53A3E50B7660}"/>
              </a:ext>
            </a:extLst>
          </p:cNvPr>
          <p:cNvSpPr/>
          <p:nvPr/>
        </p:nvSpPr>
        <p:spPr>
          <a:xfrm>
            <a:off x="518724" y="396499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D49A84-8690-4E9A-8414-A35A1E3602CF}"/>
              </a:ext>
            </a:extLst>
          </p:cNvPr>
          <p:cNvSpPr txBox="1"/>
          <p:nvPr/>
        </p:nvSpPr>
        <p:spPr>
          <a:xfrm>
            <a:off x="539028" y="403787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1C2216A-EFA5-467D-9C80-5A8C831A666C}"/>
              </a:ext>
            </a:extLst>
          </p:cNvPr>
          <p:cNvCxnSpPr>
            <a:cxnSpLocks/>
          </p:cNvCxnSpPr>
          <p:nvPr/>
        </p:nvCxnSpPr>
        <p:spPr>
          <a:xfrm>
            <a:off x="1259108" y="437642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82A5846-E09E-8470-0D34-94BAB9271A8F}"/>
              </a:ext>
            </a:extLst>
          </p:cNvPr>
          <p:cNvSpPr txBox="1"/>
          <p:nvPr/>
        </p:nvSpPr>
        <p:spPr>
          <a:xfrm>
            <a:off x="1211959" y="2630626"/>
            <a:ext cx="712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Малые и средние производственные предприятия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040134-A314-54B7-FC59-3D63E2634C3D}"/>
              </a:ext>
            </a:extLst>
          </p:cNvPr>
          <p:cNvSpPr txBox="1"/>
          <p:nvPr/>
        </p:nvSpPr>
        <p:spPr>
          <a:xfrm>
            <a:off x="1211960" y="3314474"/>
            <a:ext cx="712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Образовательные учреждения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1AFD38-142F-9E03-2C20-E7A4ACE8E907}"/>
              </a:ext>
            </a:extLst>
          </p:cNvPr>
          <p:cNvSpPr txBox="1"/>
          <p:nvPr/>
        </p:nvSpPr>
        <p:spPr>
          <a:xfrm>
            <a:off x="1222224" y="3996385"/>
            <a:ext cx="712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Montserrat Medium" panose="00000600000000000000" pitchFamily="2" charset="-52"/>
              </a:rPr>
              <a:t>Частные предприниматели и мастерские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53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03  КЛЮЧЕВАЯ 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466598" y="1283090"/>
            <a:ext cx="152881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ЦА </a:t>
            </a:r>
            <a:r>
              <a:rPr lang="ru-RU" sz="16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и 3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 txBox="1"/>
          <p:nvPr/>
        </p:nvSpPr>
        <p:spPr>
          <a:xfrm>
            <a:off x="467544" y="2864550"/>
            <a:ext cx="11576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ЦА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455978" y="4294606"/>
            <a:ext cx="550663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Подтверждение (исследование, анкетирование)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1979712" y="1283090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1979712" y="286726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4"/>
          <p:cNvCxnSpPr/>
          <p:nvPr/>
        </p:nvCxnSpPr>
        <p:spPr>
          <a:xfrm>
            <a:off x="539552" y="5157192"/>
            <a:ext cx="799288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93" name="Google Shape;193;p4"/>
          <p:cNvCxnSpPr/>
          <p:nvPr/>
        </p:nvCxnSpPr>
        <p:spPr>
          <a:xfrm>
            <a:off x="519248" y="5876402"/>
            <a:ext cx="79411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528C096-A8CF-3B60-41A0-CAA077A302E9}"/>
              </a:ext>
            </a:extLst>
          </p:cNvPr>
          <p:cNvSpPr txBox="1"/>
          <p:nvPr/>
        </p:nvSpPr>
        <p:spPr>
          <a:xfrm>
            <a:off x="1995410" y="2904507"/>
            <a:ext cx="6681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Montserrat Medium" panose="00000600000000000000" pitchFamily="2" charset="-52"/>
              </a:rPr>
              <a:t>Отсутствие оборудования для демонстрации переточки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Montserrat Medium" panose="00000600000000000000" pitchFamily="2" charset="-52"/>
              </a:rPr>
              <a:t>Новые пластины «расходуются» в учебных целях, бюджет ограничен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C2D5FC-E324-C0A4-D0F9-DD48B74A9750}"/>
              </a:ext>
            </a:extLst>
          </p:cNvPr>
          <p:cNvSpPr txBox="1"/>
          <p:nvPr/>
        </p:nvSpPr>
        <p:spPr>
          <a:xfrm>
            <a:off x="1979713" y="1260444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kern="0" dirty="0" smtClean="0">
                <a:effectLst/>
                <a:latin typeface="Montserrat Medium" panose="00000600000000000000" pitchFamily="2" charset="-52"/>
                <a:ea typeface="Calibri" panose="020F0502020204030204" pitchFamily="34" charset="0"/>
              </a:rPr>
              <a:t>Дороговизна новых пластин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kern="0" dirty="0" smtClean="0">
                <a:latin typeface="Montserrat Medium" panose="00000600000000000000" pitchFamily="2" charset="-52"/>
                <a:ea typeface="Calibri" panose="020F0502020204030204" pitchFamily="34" charset="0"/>
              </a:rPr>
              <a:t>Нет возможности отправлять пластины в сторонние центры заточки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kern="0" dirty="0" smtClean="0">
                <a:effectLst/>
                <a:latin typeface="Montserrat Medium" panose="00000600000000000000" pitchFamily="2" charset="-52"/>
                <a:ea typeface="Calibri" panose="020F0502020204030204" pitchFamily="34" charset="0"/>
              </a:rPr>
              <a:t>Импортные станки слишком дорогие и сложны в обслуживании</a:t>
            </a:r>
            <a:endParaRPr lang="ru-RU" sz="1600" kern="0" dirty="0">
              <a:effectLst/>
              <a:latin typeface="Montserrat Medium" panose="00000600000000000000" pitchFamily="2" charset="-52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E48E19-CD1E-5AF9-9F88-CF7EE0629744}"/>
              </a:ext>
            </a:extLst>
          </p:cNvPr>
          <p:cNvSpPr txBox="1"/>
          <p:nvPr/>
        </p:nvSpPr>
        <p:spPr>
          <a:xfrm>
            <a:off x="455978" y="4784738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Общение с представителями каждой целевой аудитории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C08C1F-6FF4-6DFD-D6F7-DE5259B13515}"/>
              </a:ext>
            </a:extLst>
          </p:cNvPr>
          <p:cNvSpPr txBox="1"/>
          <p:nvPr/>
        </p:nvSpPr>
        <p:spPr>
          <a:xfrm>
            <a:off x="466598" y="5452072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Medium" panose="00000600000000000000" pitchFamily="2" charset="-52"/>
              </a:rPr>
              <a:t>Статистические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04    ПРЕДЛАГАЕМОЕ РЕШЕНИЕ И ОСНОВНОЙ 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979712" y="1283090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1979712" y="286726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979712" y="4451448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107504" y="162880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Базовый продукт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91820" y="3361499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89842" y="3505515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Свойства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107504" y="479154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6D8FE2-B3DF-FAD1-8293-D6144A80AFA1}"/>
              </a:ext>
            </a:extLst>
          </p:cNvPr>
          <p:cNvSpPr txBox="1"/>
          <p:nvPr/>
        </p:nvSpPr>
        <p:spPr>
          <a:xfrm>
            <a:off x="2462489" y="1498335"/>
            <a:ext cx="6130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Montserrat Medium" panose="00000600000000000000" pitchFamily="2" charset="-52"/>
              </a:rPr>
              <a:t>Модернизированный малогабаритный заточной станок для переточки твердосплавных пластин с контролем геометрии резца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8E9334-B7C0-9288-541C-0549F16FE313}"/>
              </a:ext>
            </a:extLst>
          </p:cNvPr>
          <p:cNvSpPr txBox="1"/>
          <p:nvPr/>
        </p:nvSpPr>
        <p:spPr>
          <a:xfrm>
            <a:off x="2584368" y="3070497"/>
            <a:ext cx="2854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ontserrat Medium" panose="00000600000000000000" pitchFamily="2" charset="-52"/>
              </a:rPr>
              <a:t>Компактность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ontserrat Medium" panose="00000600000000000000" pitchFamily="2" charset="-52"/>
              </a:rPr>
              <a:t>Универсальность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ontserrat Medium" panose="00000600000000000000" pitchFamily="2" charset="-52"/>
              </a:rPr>
              <a:t>Ремонтопригодность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C9D4D4-DE55-2207-7EE7-6C745CA0D944}"/>
              </a:ext>
            </a:extLst>
          </p:cNvPr>
          <p:cNvSpPr txBox="1"/>
          <p:nvPr/>
        </p:nvSpPr>
        <p:spPr>
          <a:xfrm>
            <a:off x="2450319" y="4640219"/>
            <a:ext cx="5759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Montserrat Medium" panose="00000600000000000000" pitchFamily="2" charset="-52"/>
              </a:rPr>
              <a:t>Шлифование твердосплавных режущих пластин различного типоразмера и формы без применения систем числового программного </a:t>
            </a:r>
            <a:r>
              <a:rPr lang="ru-RU" dirty="0" smtClean="0">
                <a:latin typeface="Montserrat Medium" panose="00000600000000000000" pitchFamily="2" charset="-52"/>
              </a:rPr>
              <a:t>управления.</a:t>
            </a:r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8E9334-B7C0-9288-541C-0549F16FE313}"/>
              </a:ext>
            </a:extLst>
          </p:cNvPr>
          <p:cNvSpPr txBox="1"/>
          <p:nvPr/>
        </p:nvSpPr>
        <p:spPr>
          <a:xfrm>
            <a:off x="5438850" y="3060714"/>
            <a:ext cx="3021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ontserrat Medium" panose="00000600000000000000" pitchFamily="2" charset="-52"/>
              </a:rPr>
              <a:t>Простота </a:t>
            </a:r>
            <a:r>
              <a:rPr lang="ru-RU" dirty="0">
                <a:latin typeface="Montserrat Medium" panose="00000600000000000000" pitchFamily="2" charset="-52"/>
              </a:rPr>
              <a:t>эксплуатации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Montserrat Medium" panose="00000600000000000000" pitchFamily="2" charset="-52"/>
              </a:rPr>
              <a:t>Энергоэффективность</a:t>
            </a:r>
            <a:endParaRPr lang="ru-RU" dirty="0">
              <a:latin typeface="Montserrat Medium" panose="000006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ontserrat Medium" panose="00000600000000000000" pitchFamily="2" charset="-52"/>
              </a:rPr>
              <a:t>Доступность </a:t>
            </a:r>
            <a:endParaRPr lang="ru-RU" dirty="0">
              <a:latin typeface="Montserrat Medium" panose="000006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14">
            <a:extLst>
              <a:ext uri="{FF2B5EF4-FFF2-40B4-BE49-F238E27FC236}">
                <a16:creationId xmlns:a16="http://schemas.microsoft.com/office/drawing/2014/main" id="{0AFE0F05-21C1-4E6D-9E13-EC0801554368}"/>
              </a:ext>
            </a:extLst>
          </p:cNvPr>
          <p:cNvSpPr/>
          <p:nvPr/>
        </p:nvSpPr>
        <p:spPr>
          <a:xfrm>
            <a:off x="532623" y="4220800"/>
            <a:ext cx="596368" cy="52322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14">
            <a:extLst>
              <a:ext uri="{FF2B5EF4-FFF2-40B4-BE49-F238E27FC236}">
                <a16:creationId xmlns:a16="http://schemas.microsoft.com/office/drawing/2014/main" id="{0AFE0F05-21C1-4E6D-9E13-EC0801554368}"/>
              </a:ext>
            </a:extLst>
          </p:cNvPr>
          <p:cNvSpPr/>
          <p:nvPr/>
        </p:nvSpPr>
        <p:spPr>
          <a:xfrm>
            <a:off x="503888" y="3428732"/>
            <a:ext cx="596368" cy="52322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Google Shape;213;p6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05    ЦЕННОСТНОЕ ПРЕДЛОЖЕНИЕ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Скругленный прямоугольник 14">
            <a:extLst>
              <a:ext uri="{FF2B5EF4-FFF2-40B4-BE49-F238E27FC236}">
                <a16:creationId xmlns:a16="http://schemas.microsoft.com/office/drawing/2014/main" id="{0AFE0F05-21C1-4E6D-9E13-EC0801554368}"/>
              </a:ext>
            </a:extLst>
          </p:cNvPr>
          <p:cNvSpPr/>
          <p:nvPr/>
        </p:nvSpPr>
        <p:spPr>
          <a:xfrm>
            <a:off x="504267" y="2265215"/>
            <a:ext cx="596368" cy="77368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CA8D2-2EA4-4898-9AFE-F752E9BF4541}"/>
              </a:ext>
            </a:extLst>
          </p:cNvPr>
          <p:cNvSpPr txBox="1"/>
          <p:nvPr/>
        </p:nvSpPr>
        <p:spPr>
          <a:xfrm>
            <a:off x="542775" y="247982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516351-579B-47BB-8956-7E11CC6C35C8}"/>
              </a:ext>
            </a:extLst>
          </p:cNvPr>
          <p:cNvSpPr txBox="1"/>
          <p:nvPr/>
        </p:nvSpPr>
        <p:spPr>
          <a:xfrm>
            <a:off x="532623" y="3521065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91C3C9-684F-4DBB-9A4D-E0314285A74B}"/>
              </a:ext>
            </a:extLst>
          </p:cNvPr>
          <p:cNvSpPr txBox="1"/>
          <p:nvPr/>
        </p:nvSpPr>
        <p:spPr>
          <a:xfrm>
            <a:off x="532623" y="431313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 Medium" panose="00000600000000000000" pitchFamily="2" charset="-52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7A8FED-DCE0-BE68-844D-3C788D9AB6E0}"/>
              </a:ext>
            </a:extLst>
          </p:cNvPr>
          <p:cNvSpPr txBox="1"/>
          <p:nvPr/>
        </p:nvSpPr>
        <p:spPr>
          <a:xfrm>
            <a:off x="1192228" y="2148138"/>
            <a:ext cx="7304208" cy="890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dirty="0">
                <a:latin typeface="Montserrat Medium" panose="00000600000000000000"/>
              </a:rPr>
              <a:t>Снижение расходов на закупки, ускорение восстановления инструмента и уменьшение простоев производства </a:t>
            </a:r>
            <a:endParaRPr lang="ru-RU" sz="1200" dirty="0">
              <a:latin typeface="Montserrat Medium" panose="0000060000000000000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6C444F-08E2-3A06-DDB7-3C6A31F0CA2A}"/>
              </a:ext>
            </a:extLst>
          </p:cNvPr>
          <p:cNvSpPr txBox="1"/>
          <p:nvPr/>
        </p:nvSpPr>
        <p:spPr>
          <a:xfrm>
            <a:off x="1211812" y="3428732"/>
            <a:ext cx="7420472" cy="45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dirty="0">
                <a:latin typeface="Montserrat Medium" panose="00000600000000000000" pitchFamily="2" charset="-52"/>
              </a:rPr>
              <a:t>Полный цикл работы с инструментом для обучения студентов</a:t>
            </a:r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0C9B11-5236-E8AA-A4CB-2E6ECAE57BF7}"/>
              </a:ext>
            </a:extLst>
          </p:cNvPr>
          <p:cNvSpPr txBox="1"/>
          <p:nvPr/>
        </p:nvSpPr>
        <p:spPr>
          <a:xfrm>
            <a:off x="1192228" y="4220800"/>
            <a:ext cx="7304208" cy="45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dirty="0">
                <a:latin typeface="Montserrat Medium" panose="00000600000000000000" pitchFamily="2" charset="-52"/>
              </a:rPr>
              <a:t>Дифференциация предложения за счет добавления услуги по переточке</a:t>
            </a:r>
            <a:endParaRPr lang="ru-RU" dirty="0">
              <a:latin typeface="Montserrat Medium" panose="00000600000000000000" pitchFamily="2" charset="-52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91DFF48-C2FF-DFDD-85E1-BC3E9B434BE5}"/>
              </a:ext>
            </a:extLst>
          </p:cNvPr>
          <p:cNvCxnSpPr>
            <a:cxnSpLocks/>
          </p:cNvCxnSpPr>
          <p:nvPr/>
        </p:nvCxnSpPr>
        <p:spPr>
          <a:xfrm>
            <a:off x="1279936" y="2649097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D46DBF6-D7FC-4EFC-A9C9-829253BB36DB}"/>
              </a:ext>
            </a:extLst>
          </p:cNvPr>
          <p:cNvCxnSpPr>
            <a:cxnSpLocks/>
          </p:cNvCxnSpPr>
          <p:nvPr/>
        </p:nvCxnSpPr>
        <p:spPr>
          <a:xfrm>
            <a:off x="1211812" y="4704978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3CC3E6C-E858-419D-B09B-FB61EC4AD4A5}"/>
              </a:ext>
            </a:extLst>
          </p:cNvPr>
          <p:cNvCxnSpPr>
            <a:cxnSpLocks/>
          </p:cNvCxnSpPr>
          <p:nvPr/>
        </p:nvCxnSpPr>
        <p:spPr>
          <a:xfrm>
            <a:off x="1279936" y="3951952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91DFF48-C2FF-DFDD-85E1-BC3E9B434BE5}"/>
              </a:ext>
            </a:extLst>
          </p:cNvPr>
          <p:cNvCxnSpPr>
            <a:cxnSpLocks/>
          </p:cNvCxnSpPr>
          <p:nvPr/>
        </p:nvCxnSpPr>
        <p:spPr>
          <a:xfrm>
            <a:off x="1279936" y="3038895"/>
            <a:ext cx="7128792" cy="0"/>
          </a:xfrm>
          <a:prstGeom prst="line">
            <a:avLst/>
          </a:prstGeom>
          <a:ln w="15875">
            <a:solidFill>
              <a:srgbClr val="6B04E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>
          <a:extLst>
            <a:ext uri="{FF2B5EF4-FFF2-40B4-BE49-F238E27FC236}">
              <a16:creationId xmlns:a16="http://schemas.microsoft.com/office/drawing/2014/main" id="{0B2825F3-E6C8-1FAC-B52F-3F7C08F6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>
            <a:extLst>
              <a:ext uri="{FF2B5EF4-FFF2-40B4-BE49-F238E27FC236}">
                <a16:creationId xmlns:a16="http://schemas.microsoft.com/office/drawing/2014/main" id="{3BAAC341-4FC1-9C22-F191-3561B1DF9764}"/>
              </a:ext>
            </a:extLst>
          </p:cNvPr>
          <p:cNvSpPr/>
          <p:nvPr/>
        </p:nvSpPr>
        <p:spPr>
          <a:xfrm>
            <a:off x="-1" y="188640"/>
            <a:ext cx="7719238" cy="40006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06   ТЕХНОЛОГИЧЕСКИЕ ПАРАМЕТРЫ ПРОЕКТА</a:t>
            </a:r>
            <a:endParaRPr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14" name="Google Shape;214;p6">
            <a:extLst>
              <a:ext uri="{FF2B5EF4-FFF2-40B4-BE49-F238E27FC236}">
                <a16:creationId xmlns:a16="http://schemas.microsoft.com/office/drawing/2014/main" id="{79BAECA2-0A3C-EDC3-63A2-1D514D432F69}"/>
              </a:ext>
            </a:extLst>
          </p:cNvPr>
          <p:cNvSpPr/>
          <p:nvPr/>
        </p:nvSpPr>
        <p:spPr>
          <a:xfrm>
            <a:off x="452230" y="2564904"/>
            <a:ext cx="1921093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>
            <a:extLst>
              <a:ext uri="{FF2B5EF4-FFF2-40B4-BE49-F238E27FC236}">
                <a16:creationId xmlns:a16="http://schemas.microsoft.com/office/drawing/2014/main" id="{F1EF8BE7-8386-34DD-4813-5F1D67C01F76}"/>
              </a:ext>
            </a:extLst>
          </p:cNvPr>
          <p:cNvSpPr txBox="1"/>
          <p:nvPr/>
        </p:nvSpPr>
        <p:spPr>
          <a:xfrm>
            <a:off x="474560" y="2596904"/>
            <a:ext cx="189876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800" b="1" dirty="0"/>
              <a:t>TRL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>
            <a:extLst>
              <a:ext uri="{FF2B5EF4-FFF2-40B4-BE49-F238E27FC236}">
                <a16:creationId xmlns:a16="http://schemas.microsoft.com/office/drawing/2014/main" id="{12D49E82-E659-623B-3841-6CE0CADA7A99}"/>
              </a:ext>
            </a:extLst>
          </p:cNvPr>
          <p:cNvCxnSpPr>
            <a:cxnSpLocks/>
          </p:cNvCxnSpPr>
          <p:nvPr/>
        </p:nvCxnSpPr>
        <p:spPr>
          <a:xfrm>
            <a:off x="2583712" y="2976337"/>
            <a:ext cx="5825016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17" name="Google Shape;217;p6">
            <a:extLst>
              <a:ext uri="{FF2B5EF4-FFF2-40B4-BE49-F238E27FC236}">
                <a16:creationId xmlns:a16="http://schemas.microsoft.com/office/drawing/2014/main" id="{08F2A628-4B20-678F-2539-54D90284F6AC}"/>
              </a:ext>
            </a:extLst>
          </p:cNvPr>
          <p:cNvSpPr/>
          <p:nvPr/>
        </p:nvSpPr>
        <p:spPr>
          <a:xfrm>
            <a:off x="519247" y="3284113"/>
            <a:ext cx="1854075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>
            <a:extLst>
              <a:ext uri="{FF2B5EF4-FFF2-40B4-BE49-F238E27FC236}">
                <a16:creationId xmlns:a16="http://schemas.microsoft.com/office/drawing/2014/main" id="{527752EF-305F-EFCC-6155-4C7EB123B01A}"/>
              </a:ext>
            </a:extLst>
          </p:cNvPr>
          <p:cNvSpPr txBox="1"/>
          <p:nvPr/>
        </p:nvSpPr>
        <p:spPr>
          <a:xfrm>
            <a:off x="390696" y="3320137"/>
            <a:ext cx="20441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Montserrat Medium"/>
                <a:ea typeface="Arial"/>
                <a:cs typeface="Arial"/>
                <a:sym typeface="Montserrat Medium"/>
              </a:rPr>
              <a:t>Рынок НТИ</a:t>
            </a:r>
            <a:endParaRPr sz="1800" b="1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6">
            <a:extLst>
              <a:ext uri="{FF2B5EF4-FFF2-40B4-BE49-F238E27FC236}">
                <a16:creationId xmlns:a16="http://schemas.microsoft.com/office/drawing/2014/main" id="{CC4CBF7D-C1DE-F7DD-B94A-3AF3F7D6B504}"/>
              </a:ext>
            </a:extLst>
          </p:cNvPr>
          <p:cNvCxnSpPr/>
          <p:nvPr/>
        </p:nvCxnSpPr>
        <p:spPr>
          <a:xfrm>
            <a:off x="2583712" y="3695546"/>
            <a:ext cx="580471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20" name="Google Shape;220;p6">
            <a:extLst>
              <a:ext uri="{FF2B5EF4-FFF2-40B4-BE49-F238E27FC236}">
                <a16:creationId xmlns:a16="http://schemas.microsoft.com/office/drawing/2014/main" id="{A5FE431A-D15D-93DC-C5BB-F70FFB6053CD}"/>
              </a:ext>
            </a:extLst>
          </p:cNvPr>
          <p:cNvSpPr/>
          <p:nvPr/>
        </p:nvSpPr>
        <p:spPr>
          <a:xfrm>
            <a:off x="452230" y="4069108"/>
            <a:ext cx="3214937" cy="102403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>
            <a:extLst>
              <a:ext uri="{FF2B5EF4-FFF2-40B4-BE49-F238E27FC236}">
                <a16:creationId xmlns:a16="http://schemas.microsoft.com/office/drawing/2014/main" id="{4E9891C7-FD09-1382-8254-0F4AC284D9E3}"/>
              </a:ext>
            </a:extLst>
          </p:cNvPr>
          <p:cNvSpPr txBox="1"/>
          <p:nvPr/>
        </p:nvSpPr>
        <p:spPr>
          <a:xfrm>
            <a:off x="519247" y="4399267"/>
            <a:ext cx="317025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dirty="0">
                <a:solidFill>
                  <a:schemeClr val="dk1"/>
                </a:solidFill>
                <a:latin typeface="Montserrat Medium"/>
                <a:sym typeface="Montserrat Medium"/>
              </a:rPr>
              <a:t>Критическая технология</a:t>
            </a:r>
            <a:endParaRPr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6">
            <a:extLst>
              <a:ext uri="{FF2B5EF4-FFF2-40B4-BE49-F238E27FC236}">
                <a16:creationId xmlns:a16="http://schemas.microsoft.com/office/drawing/2014/main" id="{7CF88865-BA89-D77E-C36E-52C6C8CC755A}"/>
              </a:ext>
            </a:extLst>
          </p:cNvPr>
          <p:cNvCxnSpPr>
            <a:cxnSpLocks/>
          </p:cNvCxnSpPr>
          <p:nvPr/>
        </p:nvCxnSpPr>
        <p:spPr>
          <a:xfrm>
            <a:off x="3859618" y="5056385"/>
            <a:ext cx="4698402" cy="1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" name="TextBox 2"/>
          <p:cNvSpPr txBox="1"/>
          <p:nvPr/>
        </p:nvSpPr>
        <p:spPr>
          <a:xfrm>
            <a:off x="2583712" y="2578825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TRL </a:t>
            </a:r>
            <a:r>
              <a:rPr lang="ru-RU" sz="1600" dirty="0" smtClean="0"/>
              <a:t>4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63407" y="320532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TechNet</a:t>
            </a:r>
            <a:endParaRPr lang="ru-RU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3859618" y="3924680"/>
            <a:ext cx="5005708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200000"/>
              </a:lnSpc>
            </a:pPr>
            <a:r>
              <a:rPr lang="ru-RU" sz="1800" dirty="0" err="1"/>
              <a:t>Импортозамещение</a:t>
            </a:r>
            <a:r>
              <a:rPr lang="ru-RU" sz="1800" dirty="0"/>
              <a:t> в станкостроении и инструментальном обеспечении</a:t>
            </a:r>
          </a:p>
        </p:txBody>
      </p:sp>
      <p:cxnSp>
        <p:nvCxnSpPr>
          <p:cNvPr id="15" name="Google Shape;222;p6">
            <a:extLst>
              <a:ext uri="{FF2B5EF4-FFF2-40B4-BE49-F238E27FC236}">
                <a16:creationId xmlns:a16="http://schemas.microsoft.com/office/drawing/2014/main" id="{7CF88865-BA89-D77E-C36E-52C6C8CC755A}"/>
              </a:ext>
            </a:extLst>
          </p:cNvPr>
          <p:cNvCxnSpPr>
            <a:cxnSpLocks/>
          </p:cNvCxnSpPr>
          <p:nvPr/>
        </p:nvCxnSpPr>
        <p:spPr>
          <a:xfrm>
            <a:off x="3859618" y="4595514"/>
            <a:ext cx="4698402" cy="1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23288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8"/>
          <p:cNvGrpSpPr/>
          <p:nvPr/>
        </p:nvGrpSpPr>
        <p:grpSpPr>
          <a:xfrm>
            <a:off x="1024050" y="2408626"/>
            <a:ext cx="2981713" cy="2814763"/>
            <a:chOff x="1974850" y="3027325"/>
            <a:chExt cx="6248400" cy="6361150"/>
          </a:xfrm>
        </p:grpSpPr>
        <p:sp>
          <p:nvSpPr>
            <p:cNvPr id="248" name="Google Shape;248;p8"/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8"/>
          <p:cNvGrpSpPr/>
          <p:nvPr/>
        </p:nvGrpSpPr>
        <p:grpSpPr>
          <a:xfrm>
            <a:off x="748435" y="2182143"/>
            <a:ext cx="945160" cy="3248615"/>
            <a:chOff x="1658384" y="3226727"/>
            <a:chExt cx="1766381" cy="6044067"/>
          </a:xfrm>
        </p:grpSpPr>
        <p:sp>
          <p:nvSpPr>
            <p:cNvPr id="253" name="Google Shape;253;p8"/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en-US" sz="1200" dirty="0">
                  <a:latin typeface="Montserrat Medium"/>
                  <a:ea typeface="Montserrat Medium"/>
                  <a:cs typeface="Montserrat Medium"/>
                  <a:sym typeface="Montserrat Medium"/>
                </a:rPr>
                <a:t>P</a:t>
              </a:r>
              <a:r>
                <a:rPr lang="ru-RU" sz="1200" b="0" i="0" u="none" strike="noStrike" cap="none" dirty="0" smtClean="0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AM</a:t>
              </a:r>
              <a:endParaRPr sz="12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1200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TAM</a:t>
              </a:r>
              <a:endParaRPr sz="1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SAM</a:t>
              </a:r>
              <a:endParaRPr sz="12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1200" b="0" i="0" u="none" strike="noStrike" cap="none" dirty="0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SOM</a:t>
              </a:r>
              <a:endParaRPr sz="12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57" name="Google Shape;257;p8"/>
          <p:cNvSpPr txBox="1"/>
          <p:nvPr/>
        </p:nvSpPr>
        <p:spPr>
          <a:xfrm>
            <a:off x="1948543" y="2560988"/>
            <a:ext cx="106334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000" dirty="0" smtClean="0"/>
              <a:t>3,5 млрд </a:t>
            </a:r>
            <a:r>
              <a:rPr lang="ru-RU" sz="1000" b="0" i="0" u="none" strike="noStrike" cap="none" dirty="0" err="1" smtClean="0">
                <a:solidFill>
                  <a:srgbClr val="000000"/>
                </a:solidFill>
                <a:sym typeface="Arial"/>
              </a:rPr>
              <a:t>pуб</a:t>
            </a:r>
            <a:r>
              <a:rPr lang="ru-RU" sz="1000" b="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sz="10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1930031" y="4368033"/>
            <a:ext cx="118200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050" dirty="0"/>
              <a:t>3</a:t>
            </a:r>
            <a:r>
              <a:rPr lang="ru-RU" sz="1050" dirty="0" smtClean="0"/>
              <a:t> -5 млн </a:t>
            </a:r>
            <a:r>
              <a:rPr lang="ru-RU" sz="1050" b="0" i="0" u="none" strike="noStrike" cap="none" dirty="0" err="1" smtClean="0">
                <a:solidFill>
                  <a:srgbClr val="000000"/>
                </a:solidFill>
                <a:sym typeface="Arial"/>
              </a:rPr>
              <a:t>pуб</a:t>
            </a:r>
            <a:r>
              <a:rPr lang="ru-RU" sz="1050" b="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sz="105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1981740" y="3073096"/>
            <a:ext cx="106334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000" dirty="0" smtClean="0"/>
              <a:t>900 млн </a:t>
            </a:r>
            <a:r>
              <a:rPr lang="ru-RU" sz="1000" b="0" i="0" u="none" strike="noStrike" cap="none" dirty="0" err="1" smtClean="0">
                <a:solidFill>
                  <a:srgbClr val="000000"/>
                </a:solidFill>
                <a:sym typeface="Arial"/>
              </a:rPr>
              <a:t>pуб</a:t>
            </a:r>
            <a:r>
              <a:rPr lang="ru-RU" sz="1000" b="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sz="10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1963559" y="3678345"/>
            <a:ext cx="106334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000" dirty="0" smtClean="0"/>
              <a:t>5-6 млн </a:t>
            </a:r>
            <a:r>
              <a:rPr lang="ru-RU" sz="1000" b="0" i="0" u="none" strike="noStrike" cap="none" dirty="0" err="1" smtClean="0">
                <a:solidFill>
                  <a:srgbClr val="000000"/>
                </a:solidFill>
                <a:sym typeface="Arial"/>
              </a:rPr>
              <a:t>pуб</a:t>
            </a:r>
            <a:r>
              <a:rPr lang="ru-RU" sz="1000" b="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sz="10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0" y="229560"/>
            <a:ext cx="4005763" cy="428218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dirty="0"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lang="ru-RU" sz="2183" b="0" i="0" u="none" strike="noStrike" cap="none" dirty="0" smtClean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07 </a:t>
            </a: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ОЦЕНКА 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4931862" y="2468352"/>
            <a:ext cx="3287386" cy="27550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endParaRPr sz="91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4931862" y="4393624"/>
            <a:ext cx="3287385" cy="829765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endParaRPr sz="91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8"/>
          <p:cNvSpPr txBox="1"/>
          <p:nvPr/>
        </p:nvSpPr>
        <p:spPr>
          <a:xfrm>
            <a:off x="4931862" y="4516179"/>
            <a:ext cx="3287386" cy="54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1863" y="2879053"/>
            <a:ext cx="32873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В РФ активно развивается </a:t>
            </a:r>
            <a:r>
              <a:rPr lang="ru-RU" dirty="0" err="1" smtClean="0"/>
              <a:t>импортозамещение</a:t>
            </a:r>
            <a:r>
              <a:rPr lang="ru-RU" dirty="0" smtClean="0"/>
              <a:t> в машиностроении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Твердосплавный инструмент остается важным </a:t>
            </a:r>
            <a:r>
              <a:rPr lang="ru-RU" dirty="0" err="1" smtClean="0"/>
              <a:t>расходником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КАНАЛЫ КОММУНИКАЦИЙ И ПРОДАЖ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4751188" y="3816424"/>
            <a:ext cx="2342816" cy="20608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4751188" y="525658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2013606" y="3816424"/>
            <a:ext cx="2342816" cy="20608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2013606" y="525658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6081612" y="1152128"/>
            <a:ext cx="2342816" cy="20608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6081612" y="2592288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3310582" y="1124744"/>
            <a:ext cx="2342816" cy="20608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3310582" y="256490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573000" y="1124744"/>
            <a:ext cx="2342816" cy="20608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573000" y="256490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835028" y="2566645"/>
            <a:ext cx="18647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B2B </a:t>
            </a:r>
            <a:endParaRPr sz="16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9" name="Google Shape;239;p7"/>
          <p:cNvSpPr txBox="1"/>
          <p:nvPr/>
        </p:nvSpPr>
        <p:spPr>
          <a:xfrm>
            <a:off x="3491880" y="2566645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B2C</a:t>
            </a:r>
            <a:endParaRPr sz="16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0" name="Google Shape;240;p7"/>
          <p:cNvSpPr txBox="1"/>
          <p:nvPr/>
        </p:nvSpPr>
        <p:spPr>
          <a:xfrm>
            <a:off x="6228184" y="2628201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B2G</a:t>
            </a:r>
            <a:endParaRPr sz="16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4932040" y="5197596"/>
            <a:ext cx="19802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Партнеры в продажах и коммуникации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2231740" y="5363924"/>
            <a:ext cx="19802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Как информируем о продукте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1612" y="1317388"/>
            <a:ext cx="2342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err="1" smtClean="0"/>
              <a:t>Госзакупки</a:t>
            </a:r>
            <a:endParaRPr lang="ru-RU" sz="1200" dirty="0" smtClean="0"/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Прямые встречи с учебными заведениями</a:t>
            </a:r>
          </a:p>
          <a:p>
            <a:pPr algn="just"/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573000" y="1196050"/>
            <a:ext cx="234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Прямые продажи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Участие в отраслевых мероприятиях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Цифровые каналы (</a:t>
            </a:r>
            <a:r>
              <a:rPr lang="ru-RU" sz="1200" dirty="0" err="1" smtClean="0"/>
              <a:t>Таргетированная</a:t>
            </a:r>
            <a:r>
              <a:rPr lang="ru-RU" sz="1200" dirty="0" smtClean="0"/>
              <a:t> реклама, рассылка)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310582" y="1327303"/>
            <a:ext cx="2342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err="1" smtClean="0"/>
              <a:t>Социалные</a:t>
            </a:r>
            <a:r>
              <a:rPr lang="ru-RU" sz="1200" dirty="0" smtClean="0"/>
              <a:t> сети и </a:t>
            </a:r>
            <a:r>
              <a:rPr lang="ru-RU" sz="1200" dirty="0" err="1" smtClean="0"/>
              <a:t>маркетплейсы</a:t>
            </a:r>
            <a:endParaRPr lang="ru-RU" sz="1200" dirty="0" smtClean="0"/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Мастер-классы и </a:t>
            </a:r>
            <a:r>
              <a:rPr lang="ru-RU" sz="1200" dirty="0" err="1" smtClean="0"/>
              <a:t>демо</a:t>
            </a:r>
            <a:r>
              <a:rPr lang="ru-RU" sz="1200" dirty="0" smtClean="0"/>
              <a:t>-стенд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Видео контент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751188" y="3997267"/>
            <a:ext cx="234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err="1"/>
              <a:t>ОмГТУ</a:t>
            </a:r>
            <a:endParaRPr lang="ru-RU" sz="1200" dirty="0"/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/>
              <a:t>Региональные методические центр по </a:t>
            </a:r>
            <a:r>
              <a:rPr lang="ru-RU" sz="1200" dirty="0" smtClean="0"/>
              <a:t>СПО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/>
              <a:t>Сервисные компании по обслуживанию станков</a:t>
            </a: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013606" y="4050491"/>
            <a:ext cx="2342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Прямые </a:t>
            </a:r>
            <a:r>
              <a:rPr lang="ru-RU" sz="1200" dirty="0" err="1" smtClean="0"/>
              <a:t>демострации</a:t>
            </a:r>
            <a:endParaRPr lang="ru-RU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Профессиональные сообщества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Госсектор и образование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err="1" smtClean="0"/>
              <a:t>Таргетированная</a:t>
            </a:r>
            <a:r>
              <a:rPr lang="ru-RU" sz="1200" dirty="0" smtClean="0"/>
              <a:t> реклама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/>
          <p:nvPr/>
        </p:nvSpPr>
        <p:spPr>
          <a:xfrm>
            <a:off x="509958" y="5462944"/>
            <a:ext cx="1887000" cy="5124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509958" y="5535305"/>
            <a:ext cx="1886933" cy="37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Окупаемость и потенциальный доход от проекта (1-3 года)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0" y="189774"/>
            <a:ext cx="7812361" cy="42825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lang="ru-RU" sz="2183" b="0" i="0" u="none" strike="noStrike" cap="none" dirty="0" smtClean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</a:t>
            </a:r>
            <a:r>
              <a:rPr lang="en-US" sz="2183" b="0" i="0" u="none" strike="noStrike" cap="none" dirty="0" smtClean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</a:t>
            </a:r>
            <a:r>
              <a:rPr lang="ru-RU" sz="2183" b="0" i="0" u="none" strike="noStrike" cap="none" dirty="0" smtClean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ФИНАНСОВЫЕ ПОКАЗАТЕЛИ ПРОЕКТА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528195" y="217815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509958" y="2267295"/>
            <a:ext cx="1905175" cy="23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продукта/ решения: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9"/>
          <p:cNvCxnSpPr/>
          <p:nvPr/>
        </p:nvCxnSpPr>
        <p:spPr>
          <a:xfrm>
            <a:off x="2488097" y="2538420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5" name="Google Shape;275;p9"/>
          <p:cNvSpPr/>
          <p:nvPr/>
        </p:nvSpPr>
        <p:spPr>
          <a:xfrm>
            <a:off x="528195" y="2740864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590371" y="2830006"/>
            <a:ext cx="1824829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Выручка за 1-3 года: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528195" y="3303940"/>
            <a:ext cx="1886938" cy="885001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610358" y="3560235"/>
            <a:ext cx="1722611" cy="37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затрат из бизнес-модели: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509953" y="4363017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572129" y="4452159"/>
            <a:ext cx="1824829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509953" y="4913018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572129" y="5002160"/>
            <a:ext cx="1824829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Переменные: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9"/>
          <p:cNvCxnSpPr/>
          <p:nvPr/>
        </p:nvCxnSpPr>
        <p:spPr>
          <a:xfrm>
            <a:off x="2488097" y="3078754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5" name="Google Shape;285;p9"/>
          <p:cNvCxnSpPr/>
          <p:nvPr/>
        </p:nvCxnSpPr>
        <p:spPr>
          <a:xfrm>
            <a:off x="2488096" y="4702717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6" name="Google Shape;286;p9"/>
          <p:cNvCxnSpPr/>
          <p:nvPr/>
        </p:nvCxnSpPr>
        <p:spPr>
          <a:xfrm>
            <a:off x="2506338" y="5200834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7" name="Google Shape;287;p9"/>
          <p:cNvCxnSpPr/>
          <p:nvPr/>
        </p:nvCxnSpPr>
        <p:spPr>
          <a:xfrm>
            <a:off x="2506302" y="5907674"/>
            <a:ext cx="5939400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2523343" y="2168809"/>
            <a:ext cx="1393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200 тыс. </a:t>
            </a:r>
            <a:r>
              <a:rPr lang="ru-RU" dirty="0" err="1" smtClean="0"/>
              <a:t>руб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06339" y="2676117"/>
            <a:ext cx="4326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 станков в год * 3 года </a:t>
            </a:r>
            <a:r>
              <a:rPr lang="ru-RU" b="1" dirty="0"/>
              <a:t>≈</a:t>
            </a:r>
            <a:r>
              <a:rPr lang="ru-RU" dirty="0"/>
              <a:t> </a:t>
            </a:r>
            <a:r>
              <a:rPr lang="en-US" dirty="0" smtClean="0"/>
              <a:t>12</a:t>
            </a:r>
            <a:r>
              <a:rPr lang="ru-RU" dirty="0" smtClean="0"/>
              <a:t> </a:t>
            </a:r>
            <a:r>
              <a:rPr lang="en-US" dirty="0" smtClean="0"/>
              <a:t>000</a:t>
            </a:r>
            <a:r>
              <a:rPr lang="ru-RU" dirty="0" smtClean="0"/>
              <a:t> </a:t>
            </a:r>
            <a:r>
              <a:rPr lang="en-US" dirty="0" smtClean="0"/>
              <a:t>000 </a:t>
            </a:r>
            <a:r>
              <a:rPr lang="ru-RU" dirty="0" err="1" smtClean="0"/>
              <a:t>руб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06339" y="3240147"/>
            <a:ext cx="232515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Доработка прототипа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М</a:t>
            </a:r>
            <a:r>
              <a:rPr lang="ru-RU" dirty="0" smtClean="0"/>
              <a:t>аркетинг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Коммуникации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31492" y="3240147"/>
            <a:ext cx="223490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Логистика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Гарантийный ремонт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/>
              <a:t>Д</a:t>
            </a:r>
            <a:r>
              <a:rPr lang="ru-RU" dirty="0" smtClean="0"/>
              <a:t>окументооборот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59595" y="3601784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≈ </a:t>
            </a:r>
            <a:r>
              <a:rPr lang="ru-RU" sz="1600" b="1" dirty="0" smtClean="0"/>
              <a:t>650 000 </a:t>
            </a:r>
            <a:r>
              <a:rPr lang="ru-RU" sz="1600" b="1" dirty="0" err="1" smtClean="0"/>
              <a:t>руб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8096" y="4363017"/>
            <a:ext cx="6425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Аренда помещения, административные расходы, участие в мероприятиях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23343" y="4812735"/>
            <a:ext cx="6086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Материалы, комплектующие, доставка, упаковка, гарантийный запас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495130" y="5609968"/>
            <a:ext cx="4213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Маржинальный доход на 1 станок = 130 000 </a:t>
            </a:r>
            <a:r>
              <a:rPr lang="ru-RU" dirty="0" err="1" smtClean="0"/>
              <a:t>руб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/>
          <p:nvPr/>
        </p:nvSpPr>
        <p:spPr>
          <a:xfrm>
            <a:off x="395101" y="3965000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0"/>
          <p:cNvSpPr txBox="1"/>
          <p:nvPr/>
        </p:nvSpPr>
        <p:spPr>
          <a:xfrm>
            <a:off x="395024" y="4037875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395526" y="3284125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395550" y="3357000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ПЛАН РАЗВИТИЯ ПРОЕКТА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395536" y="2564904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>
            <a:off x="323528" y="2624934"/>
            <a:ext cx="884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10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0" name="Google Shape;300;p10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1" name="Google Shape;301;p10"/>
          <p:cNvCxnSpPr/>
          <p:nvPr/>
        </p:nvCxnSpPr>
        <p:spPr>
          <a:xfrm>
            <a:off x="1259108" y="437642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1279936" y="2612577"/>
            <a:ext cx="5580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Запуск и </a:t>
            </a:r>
            <a:r>
              <a:rPr lang="ru-RU" dirty="0" err="1" smtClean="0"/>
              <a:t>валидация</a:t>
            </a:r>
            <a:r>
              <a:rPr lang="ru-RU" dirty="0" smtClean="0"/>
              <a:t> – подтверждение модели и первые продажи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55749" y="3357000"/>
            <a:ext cx="5198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Масштабирование – партнерство, расширение географии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55749" y="3965000"/>
            <a:ext cx="7018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Устойчивый рост – выход на федеральный уровень, создание каталога оснасток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КОМАНДА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1"/>
          <p:cNvSpPr/>
          <p:nvPr/>
        </p:nvSpPr>
        <p:spPr>
          <a:xfrm>
            <a:off x="1115616" y="1480170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Необходимые роли в проекте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1"/>
          <p:cNvSpPr/>
          <p:nvPr/>
        </p:nvSpPr>
        <p:spPr>
          <a:xfrm>
            <a:off x="4355976" y="1480170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Обоснование, краткое описание функций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1"/>
          <p:cNvSpPr/>
          <p:nvPr/>
        </p:nvSpPr>
        <p:spPr>
          <a:xfrm>
            <a:off x="1115616" y="198422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1"/>
          <p:cNvSpPr/>
          <p:nvPr/>
        </p:nvSpPr>
        <p:spPr>
          <a:xfrm>
            <a:off x="4355976" y="1984226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1115616" y="2490589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1"/>
          <p:cNvSpPr/>
          <p:nvPr/>
        </p:nvSpPr>
        <p:spPr>
          <a:xfrm>
            <a:off x="4355976" y="2490589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1"/>
          <p:cNvSpPr/>
          <p:nvPr/>
        </p:nvSpPr>
        <p:spPr>
          <a:xfrm>
            <a:off x="1115616" y="2994645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1"/>
          <p:cNvSpPr/>
          <p:nvPr/>
        </p:nvSpPr>
        <p:spPr>
          <a:xfrm>
            <a:off x="4355976" y="2994645"/>
            <a:ext cx="3240360" cy="5040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1"/>
          <p:cNvSpPr/>
          <p:nvPr/>
        </p:nvSpPr>
        <p:spPr>
          <a:xfrm>
            <a:off x="1115616" y="3498701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1"/>
          <p:cNvSpPr/>
          <p:nvPr/>
        </p:nvSpPr>
        <p:spPr>
          <a:xfrm>
            <a:off x="4355976" y="3498701"/>
            <a:ext cx="3240360" cy="504056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D2920250-913C-D0C7-F967-6DF96209C97F}"/>
              </a:ext>
            </a:extLst>
          </p:cNvPr>
          <p:cNvSpPr txBox="1"/>
          <p:nvPr/>
        </p:nvSpPr>
        <p:spPr>
          <a:xfrm>
            <a:off x="1144830" y="2073648"/>
            <a:ext cx="1749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Конструктор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860799-5755-3063-EC4C-B18B80D9BE0B}"/>
              </a:ext>
            </a:extLst>
          </p:cNvPr>
          <p:cNvSpPr txBox="1"/>
          <p:nvPr/>
        </p:nvSpPr>
        <p:spPr>
          <a:xfrm>
            <a:off x="1140750" y="2580011"/>
            <a:ext cx="1263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Montserrat Medium" panose="00000600000000000000" pitchFamily="2" charset="-52"/>
              </a:rPr>
              <a:t>SMM</a:t>
            </a:r>
            <a:endParaRPr lang="ru-RU" sz="1400" dirty="0">
              <a:latin typeface="Montserrat Medium" panose="00000600000000000000" pitchFamily="2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0A9DC-45C6-6DBB-2D61-9CFBF8ED962D}"/>
              </a:ext>
            </a:extLst>
          </p:cNvPr>
          <p:cNvSpPr txBox="1"/>
          <p:nvPr/>
        </p:nvSpPr>
        <p:spPr>
          <a:xfrm>
            <a:off x="1140750" y="3557294"/>
            <a:ext cx="211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Представитель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67BD4D0-7BF4-2AD9-245C-811A9DB02808}"/>
              </a:ext>
            </a:extLst>
          </p:cNvPr>
          <p:cNvSpPr txBox="1"/>
          <p:nvPr/>
        </p:nvSpPr>
        <p:spPr>
          <a:xfrm>
            <a:off x="1115616" y="3088339"/>
            <a:ext cx="3182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Наставник, куратор проекта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EC68CDC1-9CDA-E795-8979-AB144A5251F3}"/>
              </a:ext>
            </a:extLst>
          </p:cNvPr>
          <p:cNvSpPr txBox="1"/>
          <p:nvPr/>
        </p:nvSpPr>
        <p:spPr>
          <a:xfrm>
            <a:off x="4313182" y="2070830"/>
            <a:ext cx="216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Разработка КД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B4705959-BC00-7A37-36F5-A8555CC74642}"/>
              </a:ext>
            </a:extLst>
          </p:cNvPr>
          <p:cNvSpPr txBox="1"/>
          <p:nvPr/>
        </p:nvSpPr>
        <p:spPr>
          <a:xfrm>
            <a:off x="4320974" y="2580011"/>
            <a:ext cx="3142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Продвижение проекта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4DD55FC1-19D2-78F4-A9FB-9D033C58FD49}"/>
              </a:ext>
            </a:extLst>
          </p:cNvPr>
          <p:cNvSpPr txBox="1"/>
          <p:nvPr/>
        </p:nvSpPr>
        <p:spPr>
          <a:xfrm>
            <a:off x="4329258" y="3507538"/>
            <a:ext cx="326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Переговоры с потенциальными покупателями</a:t>
            </a:r>
          </a:p>
        </p:txBody>
      </p:sp>
      <p:sp>
        <p:nvSpPr>
          <p:cNvPr id="26" name="TextBox 27">
            <a:extLst>
              <a:ext uri="{FF2B5EF4-FFF2-40B4-BE49-F238E27FC236}">
                <a16:creationId xmlns:a16="http://schemas.microsoft.com/office/drawing/2014/main" id="{C74EC69E-0CC8-B1C0-330E-0BA2CA1B0C79}"/>
              </a:ext>
            </a:extLst>
          </p:cNvPr>
          <p:cNvSpPr txBox="1"/>
          <p:nvPr/>
        </p:nvSpPr>
        <p:spPr>
          <a:xfrm>
            <a:off x="4330517" y="2984318"/>
            <a:ext cx="3224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Montserrat Medium" panose="00000600000000000000" pitchFamily="2" charset="-52"/>
              </a:rPr>
              <a:t>Содействие в реализации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498542"/>
            <a:ext cx="2089273" cy="7702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2"/>
          <p:cNvSpPr txBox="1"/>
          <p:nvPr/>
        </p:nvSpPr>
        <p:spPr>
          <a:xfrm>
            <a:off x="3073470" y="1526890"/>
            <a:ext cx="330185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 </a:t>
            </a:r>
            <a:r>
              <a:rPr lang="ru-RU" sz="2400" b="0" i="0" u="none" strike="noStrike" cap="none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команды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Спасибо за внимание!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0A7D831-BD6F-4501-44A9-7004170345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54464" y="2466414"/>
            <a:ext cx="1843497" cy="192517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0EE701B-C360-8734-24E8-8AD1B8B7C07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46038" y="2481831"/>
            <a:ext cx="1843497" cy="1894335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471</Words>
  <Application>Microsoft Office PowerPoint</Application>
  <PresentationFormat>Экран (4:3)</PresentationFormat>
  <Paragraphs>131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Arial</vt:lpstr>
      <vt:lpstr>Montserrat Medium</vt:lpstr>
      <vt:lpstr>Montserrat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И. Веревкина</dc:creator>
  <cp:lastModifiedBy>1</cp:lastModifiedBy>
  <cp:revision>20</cp:revision>
  <dcterms:created xsi:type="dcterms:W3CDTF">2024-06-06T03:31:29Z</dcterms:created>
  <dcterms:modified xsi:type="dcterms:W3CDTF">2025-10-24T18:35:47Z</dcterms:modified>
</cp:coreProperties>
</file>