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5"/>
    <p:sldMasterId id="2147483681" r:id="rId6"/>
    <p:sldMasterId id="214748368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ED3A02-77E8-4617-8636-0FF30CCD331A}">
  <a:tblStyle styleId="{EBED3A02-77E8-4617-8636-0FF30CCD33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C8FB70B-6BD7-451B-AA27-DD6A1252517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2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oboto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3.xml"/><Relationship Id="rId33" Type="http://schemas.openxmlformats.org/officeDocument/2006/relationships/font" Target="fonts/Roboto-italic.fntdata"/><Relationship Id="rId10" Type="http://schemas.openxmlformats.org/officeDocument/2006/relationships/slide" Target="slides/slide2.xml"/><Relationship Id="rId32" Type="http://schemas.openxmlformats.org/officeDocument/2006/relationships/font" Target="fonts/Roboto-bold.fntdata"/><Relationship Id="rId13" Type="http://schemas.openxmlformats.org/officeDocument/2006/relationships/slide" Target="slides/slide5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4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7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6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9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8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643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7" name="Google Shape;217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983610230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Помогаем клиентам в НИИ, фармацевтических компаниях, ученых и студентов в ситуации ограниченного доступа получать структурированные</a:t>
            </a:r>
            <a:r>
              <a:rPr lang="ru" sz="2400">
                <a:solidFill>
                  <a:srgbClr val="1F1F1F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и надежные данные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g29836102307_1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9ea5af79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g299ea5af799_0_19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9e78ddaa5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g29e78ddaa50_0_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99ea5af79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g299ea5af799_0_7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99ea5af79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g299ea5af799_0_13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99ea5af799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299ea5af799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9a3366704b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/>
          </a:p>
        </p:txBody>
      </p:sp>
      <p:sp>
        <p:nvSpPr>
          <p:cNvPr id="323" name="Google Shape;323;g29a3366704b_1_2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9" name="Google Shape;339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jp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jpg"/><Relationship Id="rId3" Type="http://schemas.openxmlformats.org/officeDocument/2006/relationships/image" Target="../media/image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" name="Google Shape;109;p27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13" name="Google Shape;113;p28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p28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7" name="Google Shape;117;p29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8" name="Google Shape;118;p29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27" name="Google Shape;127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33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3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3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3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3" name="Google Shape;133;p3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34" name="Google Shape;13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4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40" name="Google Shape;14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" name="Google Shape;143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44" name="Google Shape;144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46" name="Google Shape;146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1.jp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2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2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Relationship Id="rId5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22.jpg"/><Relationship Id="rId5" Type="http://schemas.openxmlformats.org/officeDocument/2006/relationships/image" Target="../media/image27.jpg"/><Relationship Id="rId6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52" name="Google Shape;15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6"/>
          <p:cNvSpPr txBox="1"/>
          <p:nvPr>
            <p:ph type="title"/>
          </p:nvPr>
        </p:nvSpPr>
        <p:spPr>
          <a:xfrm>
            <a:off x="101701" y="1993725"/>
            <a:ext cx="50109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3100">
                <a:solidFill>
                  <a:schemeClr val="dk1"/>
                </a:solidFill>
              </a:rPr>
              <a:t>FlavoData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400">
                <a:solidFill>
                  <a:schemeClr val="dk1"/>
                </a:solidFill>
              </a:rPr>
              <a:t>База данных для исследования и применения флавоноидов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54" name="Google Shape;154;p36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6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7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7"/>
          <p:cNvSpPr txBox="1"/>
          <p:nvPr>
            <p:ph idx="1" type="body"/>
          </p:nvPr>
        </p:nvSpPr>
        <p:spPr>
          <a:xfrm>
            <a:off x="230325" y="620417"/>
            <a:ext cx="62274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24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У</a:t>
            </a:r>
            <a:r>
              <a:rPr lang="ru" sz="22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ченые в области органической химии, медицины (фармацевтики) занимаются важными исследованиями для государства и общества в целом. </a:t>
            </a:r>
            <a:endParaRPr sz="22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rPr lang="ru" sz="22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И они испытывают дефицит в быстром поиске и доступности  надежных и актуальных данных об их химических свойствах.</a:t>
            </a:r>
            <a:br>
              <a:rPr lang="ru" sz="22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" sz="22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Существующие источники информации могут быть разрозненными и неполными, что придает проблеме злободневность.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2050">
              <a:solidFill>
                <a:srgbClr val="FFFFFF"/>
              </a:solidFill>
              <a:highlight>
                <a:srgbClr val="242424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43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37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37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37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37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7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37"/>
          <p:cNvSpPr txBox="1"/>
          <p:nvPr/>
        </p:nvSpPr>
        <p:spPr>
          <a:xfrm>
            <a:off x="170225" y="484001"/>
            <a:ext cx="62274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78" name="Google Shape;178;p37"/>
          <p:cNvGrpSpPr/>
          <p:nvPr/>
        </p:nvGrpSpPr>
        <p:grpSpPr>
          <a:xfrm>
            <a:off x="0" y="212650"/>
            <a:ext cx="4728304" cy="97200"/>
            <a:chOff x="0" y="692501"/>
            <a:chExt cx="2624940" cy="97200"/>
          </a:xfrm>
        </p:grpSpPr>
        <p:sp>
          <p:nvSpPr>
            <p:cNvPr id="179" name="Google Shape;179;p3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0" name="Google Shape;180;p3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1" name="Google Shape;181;p3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p3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p3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84" name="Google Shape;18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6399" y="620428"/>
            <a:ext cx="1227594" cy="61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8925" y="1710225"/>
            <a:ext cx="1192900" cy="92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"/>
          <p:cNvSpPr txBox="1"/>
          <p:nvPr>
            <p:ph type="title"/>
          </p:nvPr>
        </p:nvSpPr>
        <p:spPr>
          <a:xfrm>
            <a:off x="2501417" y="194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38"/>
          <p:cNvSpPr txBox="1"/>
          <p:nvPr>
            <p:ph idx="1" type="body"/>
          </p:nvPr>
        </p:nvSpPr>
        <p:spPr>
          <a:xfrm>
            <a:off x="401725" y="774475"/>
            <a:ext cx="4961100" cy="3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 включает: 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300"/>
              <a:buFont typeface="Calibri"/>
              <a:buChar char="●"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Исследователи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300"/>
              <a:buFont typeface="Calibri"/>
              <a:buChar char="●"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Фармацевты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300"/>
              <a:buFont typeface="Calibri"/>
              <a:buChar char="●"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роизводителей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пищевых продуктов и косметики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300"/>
              <a:buFont typeface="Calibri"/>
              <a:buChar char="●"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Образовательные учреждения (школы, Вузы, Ссузы и т.п.)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2300"/>
              <a:buFont typeface="Calibri"/>
              <a:buChar char="●"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Химики-любители 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92" name="Google Shape;192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8"/>
          <p:cNvSpPr/>
          <p:nvPr/>
        </p:nvSpPr>
        <p:spPr>
          <a:xfrm>
            <a:off x="182418" y="7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3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3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9" name="Google Shape;19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405" y="73978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6675" y="1496075"/>
            <a:ext cx="3971502" cy="21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/>
          <p:nvPr>
            <p:ph type="title"/>
          </p:nvPr>
        </p:nvSpPr>
        <p:spPr>
          <a:xfrm>
            <a:off x="2169867" y="1083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6" name="Google Shape;206;p39"/>
          <p:cNvSpPr txBox="1"/>
          <p:nvPr>
            <p:ph idx="1" type="body"/>
          </p:nvPr>
        </p:nvSpPr>
        <p:spPr>
          <a:xfrm>
            <a:off x="1332425" y="687900"/>
            <a:ext cx="6330600" cy="4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Исследования </a:t>
            </a:r>
            <a:r>
              <a:rPr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ф</a:t>
            </a:r>
            <a:r>
              <a:rPr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лавоноидов имеют важное значение и применение  в фармацевтике, пищевой промышленности и косметике</a:t>
            </a:r>
            <a:br>
              <a:rPr b="1"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b="1"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Проблема клиента:</a:t>
            </a:r>
            <a:r>
              <a:rPr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ученые имеют ограниченный доступ к надежной и актуальной информации о флавоноидах</a:t>
            </a:r>
            <a:endParaRPr sz="23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Обоснование:</a:t>
            </a:r>
            <a:r>
              <a:rPr lang="ru" sz="23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возникает из-за разрозненности и разнообразия источников информации, что затрудняет исследования, разработку продуктов и обучение в этой области</a:t>
            </a:r>
            <a:endParaRPr sz="23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643"/>
              <a:buFont typeface="Arial"/>
              <a:buNone/>
            </a:pPr>
            <a:r>
              <a:t/>
            </a:r>
            <a:endParaRPr sz="23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9"/>
          <p:cNvSpPr/>
          <p:nvPr/>
        </p:nvSpPr>
        <p:spPr>
          <a:xfrm>
            <a:off x="187218" y="-6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3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4" name="Google Shape;2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200" y="7398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/>
          <p:nvPr>
            <p:ph type="title"/>
          </p:nvPr>
        </p:nvSpPr>
        <p:spPr>
          <a:xfrm>
            <a:off x="5134350" y="178850"/>
            <a:ext cx="2057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0" name="Google Shape;220;p40"/>
          <p:cNvSpPr txBox="1"/>
          <p:nvPr>
            <p:ph idx="1" type="body"/>
          </p:nvPr>
        </p:nvSpPr>
        <p:spPr>
          <a:xfrm>
            <a:off x="3480500" y="858400"/>
            <a:ext cx="5151300" cy="3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Calibri"/>
                <a:ea typeface="Calibri"/>
                <a:cs typeface="Calibri"/>
                <a:sym typeface="Calibri"/>
              </a:rPr>
              <a:t>Проект "</a:t>
            </a:r>
            <a:r>
              <a:rPr b="1" lang="ru" sz="2400">
                <a:latin typeface="Calibri"/>
                <a:ea typeface="Calibri"/>
                <a:cs typeface="Calibri"/>
                <a:sym typeface="Calibri"/>
              </a:rPr>
              <a:t>FlavoData</a:t>
            </a:r>
            <a:r>
              <a:rPr lang="ru" sz="2400">
                <a:latin typeface="Calibri"/>
                <a:ea typeface="Calibri"/>
                <a:cs typeface="Calibri"/>
                <a:sym typeface="Calibri"/>
              </a:rPr>
              <a:t>" предоставляет централизованную и обновляемую платформу с точными и проверенными данными о флавоноидах, что помогает исследователям, фармацевтам, производителям пищевых продуктов и косметики получать доступ к необходимой информации в удобной и эффективной форме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21" name="Google Shape;221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199893" y="31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4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4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4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871" y="77111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275" y="691025"/>
            <a:ext cx="2775900" cy="22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262" y="3002200"/>
            <a:ext cx="2813198" cy="158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/>
          <p:nvPr>
            <p:ph type="title"/>
          </p:nvPr>
        </p:nvSpPr>
        <p:spPr>
          <a:xfrm>
            <a:off x="311700" y="74850"/>
            <a:ext cx="85206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>
                <a:solidFill>
                  <a:schemeClr val="dk1"/>
                </a:solidFill>
              </a:rPr>
              <a:t>ЦЕННОСТЬ, ЦЕННОСТНОЕ ПРЕДЛОЖЕНИЕ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236" name="Google Shape;236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1"/>
          <p:cNvSpPr txBox="1"/>
          <p:nvPr>
            <p:ph idx="1" type="body"/>
          </p:nvPr>
        </p:nvSpPr>
        <p:spPr>
          <a:xfrm>
            <a:off x="401725" y="638850"/>
            <a:ext cx="8371800" cy="42171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Мы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, компания FlavoData,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Помогаем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клиентам НИИ, фармацевтическим компаниям, ученым и  студентам 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В ситуации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ограниченного доступа получать структурированную информацию о различных флавоноидах в одном месте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Решать проблему</a:t>
            </a: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доступа к надежным и актуальным данным</a:t>
            </a:r>
            <a:endParaRPr sz="23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23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с помощью приложения с базой данных и получать быстро достоверную информацию</a:t>
            </a:r>
            <a:endParaRPr sz="8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2"/>
          <p:cNvSpPr/>
          <p:nvPr/>
        </p:nvSpPr>
        <p:spPr>
          <a:xfrm>
            <a:off x="2929276" y="216425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2"/>
          <p:cNvSpPr txBox="1"/>
          <p:nvPr/>
        </p:nvSpPr>
        <p:spPr>
          <a:xfrm>
            <a:off x="401725" y="1897752"/>
            <a:ext cx="70239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Википедия 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Старые справочники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Сильная сторона - заработанная репутация 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Слабая сторона - Информация может быть и не достоверной </a:t>
            </a:r>
            <a:endParaRPr sz="17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700"/>
              <a:buFont typeface="Raleway"/>
              <a:buChar char="●"/>
            </a:pPr>
            <a:r>
              <a:rPr lang="ru" sz="17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предлагаем - при помощи нейросети , баз данных , и экспериментов составить такую базу данных , где будет 100% достоверная информация, и ссылка на данные исследования.</a:t>
            </a:r>
            <a:endParaRPr b="0" i="0" sz="17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42"/>
          <p:cNvSpPr txBox="1"/>
          <p:nvPr>
            <p:ph type="title"/>
          </p:nvPr>
        </p:nvSpPr>
        <p:spPr>
          <a:xfrm>
            <a:off x="2929275" y="181925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8" name="Google Shape;248;p4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4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4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4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2" name="Google Shape;25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9750" y="60687"/>
            <a:ext cx="1941950" cy="275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3687" y="885250"/>
            <a:ext cx="1395100" cy="13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2185" y="3722083"/>
            <a:ext cx="1630874" cy="1371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4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4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4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4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43"/>
          <p:cNvSpPr/>
          <p:nvPr/>
        </p:nvSpPr>
        <p:spPr>
          <a:xfrm>
            <a:off x="2950026" y="1753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3"/>
          <p:cNvSpPr txBox="1"/>
          <p:nvPr>
            <p:ph type="title"/>
          </p:nvPr>
        </p:nvSpPr>
        <p:spPr>
          <a:xfrm>
            <a:off x="2950025" y="1063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graphicFrame>
        <p:nvGraphicFramePr>
          <p:cNvPr id="267" name="Google Shape;267;p43"/>
          <p:cNvGraphicFramePr/>
          <p:nvPr/>
        </p:nvGraphicFramePr>
        <p:xfrm>
          <a:off x="180538" y="72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{EBED3A02-77E8-4617-8636-0FF30CCD331A}</a:tableStyleId>
              </a:tblPr>
              <a:tblGrid>
                <a:gridCol w="1348625"/>
                <a:gridCol w="1366125"/>
                <a:gridCol w="1084550"/>
                <a:gridCol w="1156875"/>
                <a:gridCol w="1382850"/>
                <a:gridCol w="1040450"/>
                <a:gridCol w="1006175"/>
              </a:tblGrid>
              <a:tr h="809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Наличие информации по флавоноидам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Наличие Английского языка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Регулярное обновление базы данных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solidFill>
                            <a:schemeClr val="dk2"/>
                          </a:solidFill>
                        </a:rPr>
                        <a:t>Инструменты поиска и анализа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Наличие нейросети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/>
                        <a:t>Красивый дизайн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678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FlavoData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</a:tr>
              <a:tr h="678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Справочные пособия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</a:tr>
              <a:tr h="678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Википедия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+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100"/>
                        <a:t>-</a:t>
                      </a:r>
                      <a:endParaRPr sz="2100"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pic>
        <p:nvPicPr>
          <p:cNvPr id="268" name="Google Shape;26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2575" y="3788675"/>
            <a:ext cx="1133008" cy="10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9249" y="3788675"/>
            <a:ext cx="1290388" cy="108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920" y="3843600"/>
            <a:ext cx="1733798" cy="9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">
            <a:off x="7038500" y="3701088"/>
            <a:ext cx="887900" cy="1260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4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4"/>
          <p:cNvSpPr txBox="1"/>
          <p:nvPr/>
        </p:nvSpPr>
        <p:spPr>
          <a:xfrm>
            <a:off x="2962201" y="87850"/>
            <a:ext cx="3219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23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r>
              <a:rPr lang="ru" sz="23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- Health Net</a:t>
            </a:r>
            <a:endParaRPr b="0" i="0" sz="23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9" name="Google Shape;279;p44"/>
          <p:cNvSpPr txBox="1"/>
          <p:nvPr>
            <p:ph idx="1" type="body"/>
          </p:nvPr>
        </p:nvSpPr>
        <p:spPr>
          <a:xfrm>
            <a:off x="61651" y="687223"/>
            <a:ext cx="4629900" cy="4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Мы работаем на рынке B2C и B2G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ЦА - это более 100 тыс. человек и 100 организаций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Наше решение будет стоить 44,9 $ в месяц - это около 58,575 млн долларов в год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Доля рынка - 0,023% от общего объема рынка в 250 млрд долларов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ru" sz="1800">
                <a:latin typeface="Calibri"/>
                <a:ea typeface="Calibri"/>
                <a:cs typeface="Calibri"/>
                <a:sym typeface="Calibri"/>
              </a:rPr>
              <a:t>Сможем заработать в первый год - около 10 млн долларов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4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4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4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4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4" name="Google Shape;28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6787" y="715700"/>
            <a:ext cx="3728151" cy="332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4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5"/>
          <p:cNvSpPr/>
          <p:nvPr/>
        </p:nvSpPr>
        <p:spPr>
          <a:xfrm>
            <a:off x="2689318" y="5699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5"/>
          <p:cNvSpPr txBox="1"/>
          <p:nvPr>
            <p:ph type="title"/>
          </p:nvPr>
        </p:nvSpPr>
        <p:spPr>
          <a:xfrm>
            <a:off x="2689317" y="310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93" name="Google Shape;293;p45"/>
          <p:cNvSpPr txBox="1"/>
          <p:nvPr>
            <p:ph idx="1" type="body"/>
          </p:nvPr>
        </p:nvSpPr>
        <p:spPr>
          <a:xfrm>
            <a:off x="401725" y="677550"/>
            <a:ext cx="4655700" cy="45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latin typeface="Arial"/>
                <a:ea typeface="Arial"/>
                <a:cs typeface="Arial"/>
                <a:sym typeface="Arial"/>
              </a:rPr>
              <a:t>Целевая аудитория:</a:t>
            </a:r>
            <a:endParaRPr b="1" i="1"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Химики, фармакологи, исследователи, занимающиеся изучением флавоноидов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Фармацевтические компании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Университеты и научные центры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Предлагаемый продукт:</a:t>
            </a:r>
            <a:endParaRPr b="1" i="1" sz="1300">
              <a:solidFill>
                <a:srgbClr val="2424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Онлайн база данных структур флавоноиды и их производных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Информация о физико-химических и биологических свойствах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Сведения об использовании в медицине и других областях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Поиск по структурам и ключевым параметрам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latin typeface="Arial"/>
                <a:ea typeface="Arial"/>
                <a:cs typeface="Arial"/>
                <a:sym typeface="Arial"/>
              </a:rPr>
              <a:t>Источники данных:</a:t>
            </a:r>
            <a:endParaRPr b="1" i="1"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Литература по химии и фармакологии флавоноидов за 100 лет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Публикации в ведущих научных журналах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●"/>
            </a:pPr>
            <a:r>
              <a:rPr lang="ru" sz="1300">
                <a:latin typeface="Arial"/>
                <a:ea typeface="Arial"/>
                <a:cs typeface="Arial"/>
                <a:sym typeface="Arial"/>
              </a:rPr>
              <a:t>- Открытые базы данных структур химических соединений</a:t>
            </a:r>
            <a:endParaRPr/>
          </a:p>
        </p:txBody>
      </p:sp>
      <p:sp>
        <p:nvSpPr>
          <p:cNvPr id="294" name="Google Shape;294;p4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4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4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4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45"/>
          <p:cNvSpPr txBox="1"/>
          <p:nvPr/>
        </p:nvSpPr>
        <p:spPr>
          <a:xfrm>
            <a:off x="4993313" y="677550"/>
            <a:ext cx="3679500" cy="46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/>
              <a:t>Преимущества перед конкурентами:</a:t>
            </a:r>
            <a:endParaRPr b="1" i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Единый охват всей информации по флавоноидам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Регулярное обновление базы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Инструменты поиска и анализа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Доступность на английском языке</a:t>
            </a:r>
            <a:endParaRPr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/>
              <a:t>Цена:</a:t>
            </a:r>
            <a:endParaRPr b="1" i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Базовая подписка для исследователей от 538,8$ в год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Корпоративные пакеты для компаний от 5388$ в год</a:t>
            </a:r>
            <a:endParaRPr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/>
              <a:t>Дополнительные услуги:</a:t>
            </a:r>
            <a:endParaRPr b="1" i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Индивидуальные запросы на поиск информации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1300"/>
              <a:t>- Составление обзоров и аналитических материалов</a:t>
            </a:r>
            <a:endParaRPr sz="13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6"/>
          <p:cNvSpPr txBox="1"/>
          <p:nvPr>
            <p:ph type="title"/>
          </p:nvPr>
        </p:nvSpPr>
        <p:spPr>
          <a:xfrm>
            <a:off x="2012517" y="2852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4" name="Google Shape;304;p46"/>
          <p:cNvSpPr txBox="1"/>
          <p:nvPr>
            <p:ph idx="1" type="body"/>
          </p:nvPr>
        </p:nvSpPr>
        <p:spPr>
          <a:xfrm>
            <a:off x="343775" y="1354200"/>
            <a:ext cx="6963900" cy="3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300"/>
              <a:t>1)Провели </a:t>
            </a:r>
            <a:r>
              <a:rPr lang="ru" sz="2300"/>
              <a:t>интервью</a:t>
            </a:r>
            <a:r>
              <a:rPr lang="ru" sz="2300"/>
              <a:t> с 6 людьми</a:t>
            </a:r>
            <a:br>
              <a:rPr lang="ru" sz="2300"/>
            </a:br>
            <a:r>
              <a:rPr lang="ru" sz="2300"/>
              <a:t>2)Заполнили HADI-Циклы</a:t>
            </a:r>
            <a:br>
              <a:rPr lang="ru" sz="2300"/>
            </a:br>
            <a:r>
              <a:rPr lang="ru" sz="2300"/>
              <a:t>3)Составили ценностное предложение</a:t>
            </a:r>
            <a:br>
              <a:rPr lang="ru" sz="2300"/>
            </a:br>
            <a:r>
              <a:rPr lang="ru" sz="2300"/>
              <a:t>4)Придумали бизнес-план</a:t>
            </a:r>
            <a:br>
              <a:rPr lang="ru" sz="2300"/>
            </a:br>
            <a:r>
              <a:rPr lang="ru" sz="2300"/>
              <a:t>5)Проанализировали рынок </a:t>
            </a:r>
            <a:br>
              <a:rPr lang="ru" sz="2300"/>
            </a:br>
            <a:r>
              <a:rPr lang="ru" sz="2300"/>
              <a:t>6)Провели качественные встречи с трекером </a:t>
            </a:r>
            <a:endParaRPr sz="2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2300"/>
          </a:p>
        </p:txBody>
      </p:sp>
      <p:sp>
        <p:nvSpPr>
          <p:cNvPr id="305" name="Google Shape;305;p4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4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4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4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7"/>
          <p:cNvSpPr txBox="1"/>
          <p:nvPr>
            <p:ph type="title"/>
          </p:nvPr>
        </p:nvSpPr>
        <p:spPr>
          <a:xfrm>
            <a:off x="1736988" y="275125"/>
            <a:ext cx="567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14" name="Google Shape;314;p47"/>
          <p:cNvGraphicFramePr/>
          <p:nvPr/>
        </p:nvGraphicFramePr>
        <p:xfrm>
          <a:off x="1364397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{CC8FB70B-6BD7-451B-AA27-DD6A12525174}</a:tableStyleId>
              </a:tblPr>
              <a:tblGrid>
                <a:gridCol w="2996800"/>
                <a:gridCol w="3418425"/>
              </a:tblGrid>
              <a:tr h="76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88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Кирилин Илья Владимирович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5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Ташев Ильхан Ерикович</a:t>
                      </a:r>
                      <a:endParaRPr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Кирилин Илья Владимирович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5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b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</a:b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Черкесов Владислав Сергеевич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5" name="Google Shape;315;p4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4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4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4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4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8"/>
          <p:cNvSpPr txBox="1"/>
          <p:nvPr>
            <p:ph type="title"/>
          </p:nvPr>
        </p:nvSpPr>
        <p:spPr>
          <a:xfrm>
            <a:off x="1441050" y="72725"/>
            <a:ext cx="6261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0" lang="ru"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ПЛАНЫ РАЗВИТИЯ  2-4  недели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6" name="Google Shape;326;p48"/>
          <p:cNvSpPr txBox="1"/>
          <p:nvPr>
            <p:ph idx="1" type="body"/>
          </p:nvPr>
        </p:nvSpPr>
        <p:spPr>
          <a:xfrm>
            <a:off x="114300" y="691025"/>
            <a:ext cx="32079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Создание централизованной базы данных:</a:t>
            </a:r>
            <a:r>
              <a:rPr lang="ru" sz="16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Разработка и поддержка централизованной базы данных, которая содержит полную и актуальную информацию о флавоноидах и их химических свойствах. База данных должна быть структурированной, удобной в использовании и обладать функциональностью поиска и фильтрации данных.</a:t>
            </a:r>
            <a:endParaRPr sz="16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4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48"/>
          <p:cNvSpPr/>
          <p:nvPr/>
        </p:nvSpPr>
        <p:spPr>
          <a:xfrm>
            <a:off x="199893" y="31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48"/>
          <p:cNvSpPr/>
          <p:nvPr/>
        </p:nvSpPr>
        <p:spPr>
          <a:xfrm>
            <a:off x="8876167" y="0"/>
            <a:ext cx="2670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48"/>
          <p:cNvSpPr/>
          <p:nvPr/>
        </p:nvSpPr>
        <p:spPr>
          <a:xfrm>
            <a:off x="8876125" y="4333400"/>
            <a:ext cx="2670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48"/>
          <p:cNvSpPr/>
          <p:nvPr/>
        </p:nvSpPr>
        <p:spPr>
          <a:xfrm>
            <a:off x="8876125" y="2088585"/>
            <a:ext cx="2670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p48"/>
          <p:cNvSpPr/>
          <p:nvPr/>
        </p:nvSpPr>
        <p:spPr>
          <a:xfrm>
            <a:off x="8876125" y="3248126"/>
            <a:ext cx="2670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4" name="Google Shape;33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871" y="7711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8"/>
          <p:cNvSpPr txBox="1"/>
          <p:nvPr>
            <p:ph idx="2" type="body"/>
          </p:nvPr>
        </p:nvSpPr>
        <p:spPr>
          <a:xfrm>
            <a:off x="3360350" y="617050"/>
            <a:ext cx="2827200" cy="4272300"/>
          </a:xfrm>
          <a:prstGeom prst="rect">
            <a:avLst/>
          </a:prstGeom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Систематическое сбор и обновление информации:</a:t>
            </a:r>
            <a:r>
              <a:rPr lang="ru" sz="16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Установление процесса систематического сбора и обновления информации о флавоноидах из различных надежных источников. Это позволит обеспечить актуальность и достоверность данных в базе и учесть новые научные исследования и открытия.</a:t>
            </a:r>
            <a:endParaRPr sz="1600"/>
          </a:p>
        </p:txBody>
      </p:sp>
      <p:sp>
        <p:nvSpPr>
          <p:cNvPr id="336" name="Google Shape;336;p48"/>
          <p:cNvSpPr txBox="1"/>
          <p:nvPr>
            <p:ph idx="1" type="body"/>
          </p:nvPr>
        </p:nvSpPr>
        <p:spPr>
          <a:xfrm>
            <a:off x="6187550" y="617050"/>
            <a:ext cx="2575500" cy="42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Удобный доступ и навигация:</a:t>
            </a:r>
            <a:r>
              <a:rPr lang="ru" sz="1600">
                <a:solidFill>
                  <a:srgbClr val="132C40"/>
                </a:solidFill>
                <a:latin typeface="Calibri"/>
                <a:ea typeface="Calibri"/>
                <a:cs typeface="Calibri"/>
                <a:sym typeface="Calibri"/>
              </a:rPr>
              <a:t> Обеспечение удобного доступа и навигации по базе данных для пользователей. Реализация функций поиска, фильтрации и сортировки данных, чтобы пользователи могли быстро находить нужную информацию и получать доступ к специфическим деталям о флавоноидах.</a:t>
            </a:r>
            <a:endParaRPr sz="1600">
              <a:solidFill>
                <a:srgbClr val="132C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9"/>
          <p:cNvSpPr txBox="1"/>
          <p:nvPr>
            <p:ph type="title"/>
          </p:nvPr>
        </p:nvSpPr>
        <p:spPr>
          <a:xfrm>
            <a:off x="2610805" y="135995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42" name="Google Shape;342;p49"/>
          <p:cNvSpPr txBox="1"/>
          <p:nvPr>
            <p:ph idx="1" type="body"/>
          </p:nvPr>
        </p:nvSpPr>
        <p:spPr>
          <a:xfrm>
            <a:off x="859506" y="227090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Кирилин Илья Владимирович</a:t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343" name="Google Shape;343;p49"/>
          <p:cNvSpPr txBox="1"/>
          <p:nvPr>
            <p:ph idx="1" type="body"/>
          </p:nvPr>
        </p:nvSpPr>
        <p:spPr>
          <a:xfrm>
            <a:off x="4680885" y="227090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Номер телефона: 89128153747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>
                <a:solidFill>
                  <a:srgbClr val="132C40"/>
                </a:solidFill>
              </a:rPr>
              <a:t>Почта: kirilin_iv@edu.surgu,ru</a:t>
            </a:r>
            <a:endParaRPr sz="14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344" name="Google Shape;344;p4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5" name="Google Shape;345;p4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4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4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0" name="Google Shape;350;p4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4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