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2C71204-DDFB-4C48-AEE8-C637E776F017}">
  <a:tblStyle styleId="{02C71204-DDFB-4C48-AEE8-C637E776F01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CDB4D3C-7A04-426A-8BB2-BCE5E827D25F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5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4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7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6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4" name="Google Shape;54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ff32234c3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ff32234c3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ff32234c3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ff32234c3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241750" y="3236325"/>
            <a:ext cx="2811900" cy="1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9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jp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26.pn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Relationship Id="rId6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57" name="Google Shape;5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/>
          <p:nvPr>
            <p:ph type="title"/>
          </p:nvPr>
        </p:nvSpPr>
        <p:spPr>
          <a:xfrm>
            <a:off x="403842" y="444131"/>
            <a:ext cx="46557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Разработка проточного ирригатора с ёмкостью для растворения таблетированных форм антисептика</a:t>
            </a:r>
            <a:endParaRPr sz="3100"/>
          </a:p>
        </p:txBody>
      </p:sp>
      <p:pic>
        <p:nvPicPr>
          <p:cNvPr id="59" name="Google Shape;59;p12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2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2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2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2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" name="Google Shape;66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title"/>
          </p:nvPr>
        </p:nvSpPr>
        <p:spPr>
          <a:xfrm>
            <a:off x="1353903" y="76700"/>
            <a:ext cx="64362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ПРОЕКТА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456818" y="225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0" y="965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/>
          <p:nvPr>
            <p:ph idx="1" type="body"/>
          </p:nvPr>
        </p:nvSpPr>
        <p:spPr>
          <a:xfrm>
            <a:off x="457200" y="710450"/>
            <a:ext cx="4485600" cy="41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Людям, использующим брекеты, протезы и имеющим высокую кариесвосприимчивость, </a:t>
            </a: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необходимо постоянно обрабатывать зубы с помощью антисептика, однако имеющиеся представители на рынке имеют высокую себестоимость или не обладают возможностью использования антисептика при обработки полости рта.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275" y="2934750"/>
            <a:ext cx="3789949" cy="2220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0788" y="579275"/>
            <a:ext cx="2220650" cy="222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>
            <p:ph type="title"/>
          </p:nvPr>
        </p:nvSpPr>
        <p:spPr>
          <a:xfrm>
            <a:off x="138519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9" name="Google Shape;89;p14"/>
          <p:cNvSpPr txBox="1"/>
          <p:nvPr>
            <p:ph idx="1" type="body"/>
          </p:nvPr>
        </p:nvSpPr>
        <p:spPr>
          <a:xfrm>
            <a:off x="241750" y="3236325"/>
            <a:ext cx="2811900" cy="1802400"/>
          </a:xfrm>
          <a:prstGeom prst="rect">
            <a:avLst/>
          </a:prstGeom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">
                <a:solidFill>
                  <a:srgbClr val="132C40"/>
                </a:solidFill>
              </a:rPr>
              <a:t>родители детей с брекетами</a:t>
            </a:r>
            <a:endParaRPr>
              <a:solidFill>
                <a:srgbClr val="132C40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ru">
                <a:solidFill>
                  <a:srgbClr val="132C40"/>
                </a:solidFill>
              </a:rPr>
              <a:t>люди с </a:t>
            </a:r>
            <a:r>
              <a:rPr lang="ru">
                <a:solidFill>
                  <a:srgbClr val="132C40"/>
                </a:solidFill>
              </a:rPr>
              <a:t>ортодонтическими конструкциями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>
            <p:ph idx="1" type="body"/>
          </p:nvPr>
        </p:nvSpPr>
        <p:spPr>
          <a:xfrm>
            <a:off x="5695075" y="3248125"/>
            <a:ext cx="3031500" cy="16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 New Roman"/>
              <a:buChar char="●"/>
            </a:pPr>
            <a:r>
              <a:rPr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 с заболеваниями пародонта</a:t>
            </a:r>
            <a:endParaRPr sz="20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" sz="20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люди, использующие протезы</a:t>
            </a:r>
            <a:endParaRPr sz="20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4"/>
          <p:cNvSpPr txBox="1"/>
          <p:nvPr>
            <p:ph idx="1" type="body"/>
          </p:nvPr>
        </p:nvSpPr>
        <p:spPr>
          <a:xfrm>
            <a:off x="3141375" y="3248125"/>
            <a:ext cx="2492100" cy="15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 New Roman"/>
              <a:buChar char="●"/>
            </a:pPr>
            <a:r>
              <a:rPr lang="ru" sz="21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 с высокой кариесвосприимчивостью</a:t>
            </a:r>
            <a:endParaRPr sz="21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725" y="1422619"/>
            <a:ext cx="2491960" cy="1661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2267" y="1305263"/>
            <a:ext cx="2363507" cy="1783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94563" y="1368481"/>
            <a:ext cx="2484813" cy="1657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>
            <p:ph type="title"/>
          </p:nvPr>
        </p:nvSpPr>
        <p:spPr>
          <a:xfrm>
            <a:off x="1481667" y="656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8" name="Google Shape;108;p15"/>
          <p:cNvSpPr txBox="1"/>
          <p:nvPr>
            <p:ph idx="1" type="body"/>
          </p:nvPr>
        </p:nvSpPr>
        <p:spPr>
          <a:xfrm>
            <a:off x="457200" y="1554800"/>
            <a:ext cx="4372200" cy="32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Проточный ирригатор с ёмкостью для таблетированных форм антисептика, обеспечивающий профилактику стоматологических заболеваний</a:t>
            </a:r>
            <a:endParaRPr sz="21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1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Т</a:t>
            </a:r>
            <a:r>
              <a:rPr lang="ru" sz="21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аблетки с антисептиком и/или другими лекарственными средствами</a:t>
            </a:r>
            <a:endParaRPr sz="21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6" name="Google Shape;11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9399" y="1179000"/>
            <a:ext cx="3710275" cy="37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 rot="-9093424">
            <a:off x="7304595" y="2767295"/>
            <a:ext cx="884348" cy="477609"/>
          </a:xfrm>
          <a:prstGeom prst="chord">
            <a:avLst>
              <a:gd fmla="val 2700000" name="adj1"/>
              <a:gd fmla="val 16200000" name="adj2"/>
            </a:avLst>
          </a:prstGeom>
          <a:solidFill>
            <a:srgbClr val="ACA8A9"/>
          </a:solidFill>
          <a:ln cap="flat" cmpd="sng" w="9525">
            <a:solidFill>
              <a:srgbClr val="B0AC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>
            <p:ph type="title"/>
          </p:nvPr>
        </p:nvSpPr>
        <p:spPr>
          <a:xfrm>
            <a:off x="432332" y="44503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425850" y="1144600"/>
            <a:ext cx="8292300" cy="36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900" u="none" cap="none" strike="noStrike">
                <a:solidFill>
                  <a:schemeClr val="accent3"/>
                </a:solidFill>
              </a:rPr>
              <a:t>Мы</a:t>
            </a:r>
            <a:r>
              <a:rPr lang="ru" sz="1900">
                <a:solidFill>
                  <a:schemeClr val="accent3"/>
                </a:solidFill>
              </a:rPr>
              <a:t> </a:t>
            </a:r>
            <a:r>
              <a:rPr i="0" lang="ru" sz="1900" u="none" cap="none" strike="noStrike">
                <a:solidFill>
                  <a:schemeClr val="accent3"/>
                </a:solidFill>
              </a:rPr>
              <a:t>помогаем</a:t>
            </a:r>
            <a:r>
              <a:rPr i="0" lang="ru" sz="1900" u="none" cap="none" strike="noStrike">
                <a:solidFill>
                  <a:schemeClr val="dk2"/>
                </a:solidFill>
              </a:rPr>
              <a:t> </a:t>
            </a:r>
            <a:r>
              <a:rPr lang="ru" sz="1900">
                <a:solidFill>
                  <a:schemeClr val="dk2"/>
                </a:solidFill>
              </a:rPr>
              <a:t>людям с пародонтитом, зубными протезами и брекет-системами ухаживать за зубами и полостью рта более эффективно и </a:t>
            </a:r>
            <a:endParaRPr sz="19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900" u="none" cap="none" strike="noStrike">
                <a:solidFill>
                  <a:schemeClr val="accent3"/>
                </a:solidFill>
              </a:rPr>
              <a:t>решать проблему</a:t>
            </a:r>
            <a:r>
              <a:rPr lang="ru" sz="1900">
                <a:solidFill>
                  <a:schemeClr val="dk2"/>
                </a:solidFill>
              </a:rPr>
              <a:t> доступа к эффективному и бюджетному способу обработки проблемных зон</a:t>
            </a:r>
            <a:endParaRPr i="0" sz="19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900" u="none" cap="none" strike="noStrike">
                <a:solidFill>
                  <a:schemeClr val="accent3"/>
                </a:solidFill>
              </a:rPr>
              <a:t>с помощью</a:t>
            </a:r>
            <a:r>
              <a:rPr i="0" lang="ru" sz="1900" u="none" cap="none" strike="noStrike">
                <a:solidFill>
                  <a:schemeClr val="dk2"/>
                </a:solidFill>
              </a:rPr>
              <a:t> </a:t>
            </a:r>
            <a:r>
              <a:rPr lang="ru" sz="1900">
                <a:solidFill>
                  <a:schemeClr val="dk2"/>
                </a:solidFill>
              </a:rPr>
              <a:t>проточного ирригатора с возможностью использования антисептика или других лекарственных средств </a:t>
            </a:r>
            <a:endParaRPr sz="19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sz="1900" u="none" cap="none" strike="noStrike">
                <a:solidFill>
                  <a:schemeClr val="accent3"/>
                </a:solidFill>
              </a:rPr>
              <a:t>и </a:t>
            </a:r>
            <a:r>
              <a:rPr lang="ru" sz="1900">
                <a:solidFill>
                  <a:schemeClr val="accent3"/>
                </a:solidFill>
              </a:rPr>
              <a:t>улучшать </a:t>
            </a:r>
            <a:r>
              <a:rPr lang="ru" sz="1900">
                <a:solidFill>
                  <a:schemeClr val="dk2"/>
                </a:solidFill>
              </a:rPr>
              <a:t>состояние зубов, быть более здоровыми, экономить на стоматологических посещениях.</a:t>
            </a:r>
            <a:endParaRPr i="0" sz="1900" u="none" cap="none" strike="noStrike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457193" y="3733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7"/>
          <p:cNvSpPr txBox="1"/>
          <p:nvPr>
            <p:ph type="title"/>
          </p:nvPr>
        </p:nvSpPr>
        <p:spPr>
          <a:xfrm>
            <a:off x="457192" y="3177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>
            <a:off x="401725" y="1000325"/>
            <a:ext cx="8136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ru" sz="1600">
                <a:latin typeface="Arial"/>
                <a:ea typeface="Arial"/>
                <a:cs typeface="Arial"/>
                <a:sym typeface="Arial"/>
              </a:rPr>
              <a:t>HealthNet (B2C)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ru" sz="1600">
                <a:latin typeface="Arial"/>
                <a:ea typeface="Arial"/>
                <a:cs typeface="Arial"/>
                <a:sym typeface="Arial"/>
              </a:rPr>
              <a:t>Рынок растущий: 2022 г. - 1.5 млрд. р., 2023 г. - 2 млрд. р.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ru" sz="1600">
                <a:latin typeface="Arial"/>
                <a:ea typeface="Arial"/>
                <a:cs typeface="Arial"/>
                <a:sym typeface="Arial"/>
              </a:rPr>
              <a:t>Продукт стоит 1.300 р., точка безубыточности равна 15 шт/мес =&gt; дальнейшая прибыль до 300 т.р./мес.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ru" sz="1600">
                <a:latin typeface="Arial"/>
                <a:ea typeface="Arial"/>
                <a:cs typeface="Arial"/>
                <a:sym typeface="Arial"/>
              </a:rPr>
              <a:t>Плановая прибыль в первый год - 6.200.000 р.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40" name="Google Shape;140;p17"/>
          <p:cNvGraphicFramePr/>
          <p:nvPr/>
        </p:nvGraphicFramePr>
        <p:xfrm>
          <a:off x="767900" y="3011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{02C71204-DDFB-4C48-AEE8-C637E776F017}</a:tableStyleId>
              </a:tblPr>
              <a:tblGrid>
                <a:gridCol w="2690875"/>
                <a:gridCol w="1781450"/>
                <a:gridCol w="2703350"/>
              </a:tblGrid>
              <a:tr h="378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PAM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7 906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ТАМ* % роста * кол-во лет (3-5)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TAM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2 000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весь рынок ирригаторов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378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SAM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проточные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9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</a:t>
                      </a:r>
                      <a:r>
                        <a:rPr lang="ru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аш рынок в ближайшей перспективе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8"/>
          <p:cNvPicPr preferRelativeResize="0"/>
          <p:nvPr/>
        </p:nvPicPr>
        <p:blipFill rotWithShape="1">
          <a:blip r:embed="rId3">
            <a:alphaModFix/>
          </a:blip>
          <a:srcRect b="7916" l="7104" r="5939" t="32199"/>
          <a:stretch/>
        </p:blipFill>
        <p:spPr>
          <a:xfrm>
            <a:off x="0" y="722750"/>
            <a:ext cx="9144003" cy="3738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3074813" y="5033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3072013" y="1328450"/>
            <a:ext cx="3123600" cy="28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Raleway"/>
              <a:buChar char="●"/>
            </a:pPr>
            <a:r>
              <a:rPr lang="ru" sz="1900">
                <a:solidFill>
                  <a:schemeClr val="dk2"/>
                </a:solidFill>
                <a:highlight>
                  <a:srgbClr val="FFFFFF"/>
                </a:highlight>
              </a:rPr>
              <a:t>SoWash (Италия) -</a:t>
            </a:r>
            <a:r>
              <a:rPr lang="ru" sz="1900" u="sng">
                <a:solidFill>
                  <a:schemeClr val="dk2"/>
                </a:solidFill>
                <a:highlight>
                  <a:srgbClr val="FFFFFF"/>
                </a:highlight>
              </a:rPr>
              <a:t> 4990р</a:t>
            </a:r>
            <a:endParaRPr sz="1900" u="sng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ru" sz="1900">
                <a:solidFill>
                  <a:schemeClr val="dk2"/>
                </a:solidFill>
                <a:highlight>
                  <a:srgbClr val="FFFFFF"/>
                </a:highlight>
              </a:rPr>
              <a:t>Spray Dent (Китай) -</a:t>
            </a:r>
            <a:r>
              <a:rPr lang="ru" sz="1900" u="sng">
                <a:solidFill>
                  <a:schemeClr val="dk2"/>
                </a:solidFill>
                <a:highlight>
                  <a:srgbClr val="FFFFFF"/>
                </a:highlight>
              </a:rPr>
              <a:t> 2000р</a:t>
            </a:r>
            <a:endParaRPr sz="1900" u="sng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ru" sz="1900">
                <a:solidFill>
                  <a:schemeClr val="dk2"/>
                </a:solidFill>
                <a:highlight>
                  <a:srgbClr val="FFFFFF"/>
                </a:highlight>
              </a:rPr>
              <a:t>Revyline SpaDent 01</a:t>
            </a:r>
            <a:r>
              <a:rPr lang="ru" sz="1900" u="sng">
                <a:solidFill>
                  <a:schemeClr val="dk2"/>
                </a:solidFill>
                <a:highlight>
                  <a:srgbClr val="FFFFFF"/>
                </a:highlight>
              </a:rPr>
              <a:t> </a:t>
            </a:r>
            <a:r>
              <a:rPr lang="ru" sz="1900">
                <a:solidFill>
                  <a:schemeClr val="dk2"/>
                </a:solidFill>
                <a:highlight>
                  <a:srgbClr val="FFFFFF"/>
                </a:highlight>
              </a:rPr>
              <a:t>(Китай) - </a:t>
            </a:r>
            <a:r>
              <a:rPr lang="ru" sz="1900" u="sng">
                <a:solidFill>
                  <a:schemeClr val="dk2"/>
                </a:solidFill>
                <a:highlight>
                  <a:srgbClr val="FFFFFF"/>
                </a:highlight>
              </a:rPr>
              <a:t>2400р</a:t>
            </a:r>
            <a:endParaRPr sz="1900" u="sng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ru" sz="1900">
                <a:solidFill>
                  <a:schemeClr val="dk2"/>
                </a:solidFill>
                <a:highlight>
                  <a:srgbClr val="FFFFFF"/>
                </a:highlight>
              </a:rPr>
              <a:t>«СИМПЛ» от Bradex</a:t>
            </a:r>
            <a:r>
              <a:rPr lang="ru" sz="1900" u="sng">
                <a:solidFill>
                  <a:schemeClr val="dk2"/>
                </a:solidFill>
                <a:highlight>
                  <a:srgbClr val="FFFFFF"/>
                </a:highlight>
              </a:rPr>
              <a:t> </a:t>
            </a:r>
            <a:r>
              <a:rPr lang="ru" sz="1900">
                <a:solidFill>
                  <a:schemeClr val="dk2"/>
                </a:solidFill>
                <a:highlight>
                  <a:srgbClr val="FFFFFF"/>
                </a:highlight>
              </a:rPr>
              <a:t>(Китай) - </a:t>
            </a:r>
            <a:r>
              <a:rPr lang="ru" sz="1900" u="sng">
                <a:solidFill>
                  <a:schemeClr val="dk2"/>
                </a:solidFill>
                <a:highlight>
                  <a:srgbClr val="FFFFFF"/>
                </a:highlight>
              </a:rPr>
              <a:t>1500р</a:t>
            </a:r>
            <a:endParaRPr sz="1900" u="sng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  <p:sp>
        <p:nvSpPr>
          <p:cNvPr id="154" name="Google Shape;154;p19"/>
          <p:cNvSpPr txBox="1"/>
          <p:nvPr>
            <p:ph type="title"/>
          </p:nvPr>
        </p:nvSpPr>
        <p:spPr>
          <a:xfrm>
            <a:off x="3074813" y="4343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9" name="Google Shape;15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376" y="0"/>
            <a:ext cx="2305700" cy="230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2825" y="2754800"/>
            <a:ext cx="2430250" cy="24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2430250" cy="24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" y="2630112"/>
            <a:ext cx="3074813" cy="2554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6324" y="102950"/>
            <a:ext cx="51434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/>
          <p:nvPr/>
        </p:nvSpPr>
        <p:spPr>
          <a:xfrm rot="-9092944">
            <a:off x="5257408" y="2285597"/>
            <a:ext cx="1100742" cy="707555"/>
          </a:xfrm>
          <a:prstGeom prst="chord">
            <a:avLst>
              <a:gd fmla="val 2700000" name="adj1"/>
              <a:gd fmla="val 16200000" name="adj2"/>
            </a:avLst>
          </a:prstGeom>
          <a:solidFill>
            <a:srgbClr val="B3AEB2"/>
          </a:solidFill>
          <a:ln cap="flat" cmpd="sng" w="9525">
            <a:solidFill>
              <a:srgbClr val="B3B1B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9" name="Google Shape;169;p20"/>
          <p:cNvSpPr/>
          <p:nvPr/>
        </p:nvSpPr>
        <p:spPr>
          <a:xfrm rot="1639156">
            <a:off x="4731406" y="2320953"/>
            <a:ext cx="1100777" cy="707503"/>
          </a:xfrm>
          <a:prstGeom prst="chord">
            <a:avLst>
              <a:gd fmla="val 2700000" name="adj1"/>
              <a:gd fmla="val 16200000" name="adj2"/>
            </a:avLst>
          </a:prstGeom>
          <a:solidFill>
            <a:srgbClr val="B3B1B4"/>
          </a:solidFill>
          <a:ln cap="flat" cmpd="sng" w="9525">
            <a:solidFill>
              <a:srgbClr val="B0AC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457193" y="3898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1"/>
          <p:cNvSpPr txBox="1"/>
          <p:nvPr>
            <p:ph type="title"/>
          </p:nvPr>
        </p:nvSpPr>
        <p:spPr>
          <a:xfrm>
            <a:off x="401717" y="363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78" name="Google Shape;178;p21"/>
          <p:cNvSpPr txBox="1"/>
          <p:nvPr>
            <p:ph idx="1" type="body"/>
          </p:nvPr>
        </p:nvSpPr>
        <p:spPr>
          <a:xfrm>
            <a:off x="401725" y="1183025"/>
            <a:ext cx="7770900" cy="3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ru" sz="2100">
                <a:latin typeface="Arial"/>
                <a:ea typeface="Arial"/>
                <a:cs typeface="Arial"/>
                <a:sym typeface="Arial"/>
              </a:rPr>
              <a:t>Мы запустим массовое производство товара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-31115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ru" sz="2100">
                <a:latin typeface="Arial"/>
                <a:ea typeface="Arial"/>
                <a:cs typeface="Arial"/>
                <a:sym typeface="Arial"/>
              </a:rPr>
              <a:t>Основные статьи расходов: производство (ФОТ, материалы)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-31115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ru" sz="2100">
                <a:latin typeface="Arial"/>
                <a:ea typeface="Arial"/>
                <a:cs typeface="Arial"/>
                <a:sym typeface="Arial"/>
              </a:rPr>
              <a:t>Основной поток доходов: розничная и оптовая продажа ирригаторов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-31115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ru" sz="2100">
                <a:latin typeface="Arial"/>
                <a:ea typeface="Arial"/>
                <a:cs typeface="Arial"/>
                <a:sym typeface="Arial"/>
              </a:rPr>
              <a:t>Реализация через маркетплейсы, магазины, аптеки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-31115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ru" sz="2100">
                <a:latin typeface="Arial"/>
                <a:ea typeface="Arial"/>
                <a:cs typeface="Arial"/>
                <a:sym typeface="Arial"/>
              </a:rPr>
              <a:t>Дополнительный поток доходов: продажа расходников (таблетированные формы антисептика и других лекарственных препаратах)</a:t>
            </a:r>
            <a:endParaRPr sz="2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 txBox="1"/>
          <p:nvPr>
            <p:ph type="title"/>
          </p:nvPr>
        </p:nvSpPr>
        <p:spPr>
          <a:xfrm>
            <a:off x="539017" y="592181"/>
            <a:ext cx="46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280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22"/>
          <p:cNvSpPr txBox="1"/>
          <p:nvPr>
            <p:ph idx="1" type="body"/>
          </p:nvPr>
        </p:nvSpPr>
        <p:spPr>
          <a:xfrm>
            <a:off x="539025" y="1422400"/>
            <a:ext cx="7487700" cy="3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" sz="2400">
                <a:latin typeface="Arial"/>
                <a:ea typeface="Arial"/>
                <a:cs typeface="Arial"/>
                <a:sym typeface="Arial"/>
              </a:rPr>
              <a:t>П</a:t>
            </a:r>
            <a:r>
              <a:rPr lang="ru" sz="2400">
                <a:latin typeface="Arial"/>
                <a:ea typeface="Arial"/>
                <a:cs typeface="Arial"/>
                <a:sym typeface="Arial"/>
              </a:rPr>
              <a:t>роанализировали текущую аудиторию с помощью проблемных интервью, сформулировали ценностное предложение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" sz="2400">
                <a:latin typeface="Arial"/>
                <a:ea typeface="Arial"/>
                <a:cs typeface="Arial"/>
                <a:sym typeface="Arial"/>
              </a:rPr>
              <a:t>Сформировали концепцию продукта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ru" sz="2400">
                <a:latin typeface="Arial"/>
                <a:ea typeface="Arial"/>
                <a:cs typeface="Arial"/>
                <a:sym typeface="Arial"/>
              </a:rPr>
              <a:t>Разработали бизнес-модель проекта</a:t>
            </a:r>
            <a:br>
              <a:rPr lang="ru" sz="2400">
                <a:latin typeface="Arial"/>
                <a:ea typeface="Arial"/>
                <a:cs typeface="Arial"/>
                <a:sym typeface="Arial"/>
              </a:rPr>
            </a:br>
            <a:r>
              <a:rPr lang="ru" sz="2400">
                <a:latin typeface="Arial"/>
                <a:ea typeface="Arial"/>
                <a:cs typeface="Arial"/>
                <a:sym typeface="Arial"/>
              </a:rPr>
              <a:t> </a:t>
            </a:r>
            <a:endParaRPr i="1"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SzPts val="1200"/>
              <a:buNone/>
            </a:pPr>
            <a:r>
              <a:t/>
            </a:r>
            <a:endParaRPr sz="2400"/>
          </a:p>
        </p:txBody>
      </p:sp>
      <p:sp>
        <p:nvSpPr>
          <p:cNvPr id="189" name="Google Shape;189;p2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2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98" name="Google Shape;198;p23"/>
          <p:cNvSpPr txBox="1"/>
          <p:nvPr>
            <p:ph idx="1" type="body"/>
          </p:nvPr>
        </p:nvSpPr>
        <p:spPr>
          <a:xfrm>
            <a:off x="401725" y="1354700"/>
            <a:ext cx="7973700" cy="1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132C40"/>
                </a:solidFill>
              </a:rPr>
              <a:t>Ключевые</a:t>
            </a:r>
            <a:r>
              <a:rPr b="1" lang="ru" sz="1900">
                <a:solidFill>
                  <a:srgbClr val="132C40"/>
                </a:solidFill>
              </a:rPr>
              <a:t> задачи</a:t>
            </a:r>
            <a:endParaRPr b="1" sz="1900">
              <a:solidFill>
                <a:srgbClr val="132C40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/>
              <a:buAutoNum type="arabicParenR"/>
            </a:pPr>
            <a:r>
              <a:rPr lang="ru" sz="19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Наладить производство</a:t>
            </a:r>
            <a:endParaRPr sz="19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Font typeface="Arial"/>
              <a:buAutoNum type="arabicParenR"/>
            </a:pPr>
            <a:r>
              <a:rPr lang="ru" sz="19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Вывести товар на массовый рынок в </a:t>
            </a:r>
            <a:r>
              <a:rPr lang="ru" sz="19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кратчайшие</a:t>
            </a:r>
            <a:r>
              <a:rPr lang="ru" sz="19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 сроки</a:t>
            </a:r>
            <a:endParaRPr sz="19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99" name="Google Shape;199;p2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2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2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2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2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07" name="Google Shape;207;p23"/>
          <p:cNvGraphicFramePr/>
          <p:nvPr/>
        </p:nvGraphicFramePr>
        <p:xfrm>
          <a:off x="530722" y="2967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{5CDB4D3C-7A04-426A-8BB2-BCE5E827D25F}</a:tableStyleId>
              </a:tblPr>
              <a:tblGrid>
                <a:gridCol w="4584925"/>
                <a:gridCol w="1628475"/>
                <a:gridCol w="18084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</a:t>
                      </a: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</a:rPr>
                        <a:t>1. </a:t>
                      </a:r>
                      <a:r>
                        <a:rPr lang="ru" sz="1700">
                          <a:solidFill>
                            <a:schemeClr val="dk2"/>
                          </a:solidFill>
                        </a:rPr>
                        <a:t>Сделать лабораторный образец и провести испытания</a:t>
                      </a:r>
                      <a:endParaRPr sz="17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</a:rPr>
                        <a:t>1-2 нед</a:t>
                      </a:r>
                      <a:endParaRPr sz="16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</a:rPr>
                        <a:t>Замятин Юрий</a:t>
                      </a:r>
                      <a:endParaRPr sz="16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dk2"/>
                          </a:solidFill>
                        </a:rPr>
                        <a:t>2. </a:t>
                      </a:r>
                      <a:r>
                        <a:rPr lang="ru" sz="1700">
                          <a:solidFill>
                            <a:schemeClr val="dk2"/>
                          </a:solidFill>
                        </a:rPr>
                        <a:t>Протестировать MVP на клиентах и доработать продукт</a:t>
                      </a:r>
                      <a:endParaRPr sz="17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</a:rPr>
                        <a:t>3-4</a:t>
                      </a:r>
                      <a:r>
                        <a:rPr lang="ru" sz="1600">
                          <a:solidFill>
                            <a:schemeClr val="dk2"/>
                          </a:solidFill>
                        </a:rPr>
                        <a:t> нед</a:t>
                      </a:r>
                      <a:endParaRPr sz="16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</a:rPr>
                        <a:t>Замятин Юрий</a:t>
                      </a:r>
                      <a:endParaRPr sz="16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8" name="Google Shape;208;p23"/>
          <p:cNvSpPr txBox="1"/>
          <p:nvPr/>
        </p:nvSpPr>
        <p:spPr>
          <a:xfrm>
            <a:off x="1945063" y="2429825"/>
            <a:ext cx="50214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132C40"/>
                </a:solidFill>
              </a:rPr>
              <a:t>П</a:t>
            </a:r>
            <a:r>
              <a:rPr b="1" i="0" lang="ru" sz="1900" u="none" cap="none" strike="noStrike">
                <a:solidFill>
                  <a:srgbClr val="132C40"/>
                </a:solidFill>
              </a:rPr>
              <a:t>лан-график на ближайшие 2-4  недели</a:t>
            </a:r>
            <a:endParaRPr b="1" i="0" sz="20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"/>
          <p:cNvSpPr txBox="1"/>
          <p:nvPr>
            <p:ph type="title"/>
          </p:nvPr>
        </p:nvSpPr>
        <p:spPr>
          <a:xfrm>
            <a:off x="2182125" y="129050"/>
            <a:ext cx="8520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4" name="Google Shape;214;p2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2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2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2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2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24"/>
          <p:cNvSpPr txBox="1"/>
          <p:nvPr>
            <p:ph idx="1" type="body"/>
          </p:nvPr>
        </p:nvSpPr>
        <p:spPr>
          <a:xfrm>
            <a:off x="2817050" y="4164650"/>
            <a:ext cx="3999900" cy="1159500"/>
          </a:xfrm>
          <a:prstGeom prst="rect">
            <a:avLst/>
          </a:prstGeom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/>
              <a:t>Лидер | Замятин Юрий</a:t>
            </a:r>
            <a:endParaRPr b="1" sz="1800"/>
          </a:p>
        </p:txBody>
      </p:sp>
      <p:pic>
        <p:nvPicPr>
          <p:cNvPr id="221" name="Google Shape;22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3500" y="804300"/>
            <a:ext cx="3303776" cy="353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"/>
          <p:cNvSpPr txBox="1"/>
          <p:nvPr>
            <p:ph type="title"/>
          </p:nvPr>
        </p:nvSpPr>
        <p:spPr>
          <a:xfrm>
            <a:off x="1338642" y="5053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7" name="Google Shape;227;p25"/>
          <p:cNvSpPr txBox="1"/>
          <p:nvPr>
            <p:ph idx="1" type="body"/>
          </p:nvPr>
        </p:nvSpPr>
        <p:spPr>
          <a:xfrm>
            <a:off x="530725" y="3248075"/>
            <a:ext cx="4269600" cy="9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Замятин Юрий +79997702570</a:t>
            </a:r>
            <a:endParaRPr sz="2000">
              <a:solidFill>
                <a:srgbClr val="132C40"/>
              </a:solidFill>
            </a:endParaRPr>
          </a:p>
        </p:txBody>
      </p:sp>
      <p:sp>
        <p:nvSpPr>
          <p:cNvPr id="228" name="Google Shape;228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6" name="Google Shape;23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4425" y="1693275"/>
            <a:ext cx="2704601" cy="3080724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5"/>
          <p:cNvSpPr txBox="1"/>
          <p:nvPr>
            <p:ph type="title"/>
          </p:nvPr>
        </p:nvSpPr>
        <p:spPr>
          <a:xfrm>
            <a:off x="530575" y="1622438"/>
            <a:ext cx="5034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400">
                <a:solidFill>
                  <a:srgbClr val="FD493D"/>
                </a:solidFill>
              </a:rPr>
              <a:t>П</a:t>
            </a:r>
            <a:r>
              <a:rPr lang="ru" sz="2400">
                <a:solidFill>
                  <a:srgbClr val="FD493D"/>
                </a:solidFill>
              </a:rPr>
              <a:t>роточный ирригатор с ёмкостью для таблетированных форм антисептика</a:t>
            </a:r>
            <a:endParaRPr sz="2400">
              <a:solidFill>
                <a:srgbClr val="FD493D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