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4"/>
  </p:notesMasterIdLst>
  <p:sldIdLst>
    <p:sldId id="256" r:id="rId2"/>
    <p:sldId id="257" r:id="rId3"/>
    <p:sldId id="259" r:id="rId4"/>
    <p:sldId id="261" r:id="rId5"/>
    <p:sldId id="262" r:id="rId6"/>
    <p:sldId id="263" r:id="rId7"/>
    <p:sldId id="266" r:id="rId8"/>
    <p:sldId id="269" r:id="rId9"/>
    <p:sldId id="264" r:id="rId10"/>
    <p:sldId id="293" r:id="rId11"/>
    <p:sldId id="294" r:id="rId12"/>
    <p:sldId id="292" r:id="rId13"/>
  </p:sldIdLst>
  <p:sldSz cx="9144000" cy="5143500" type="screen16x9"/>
  <p:notesSz cx="6858000" cy="9144000"/>
  <p:embeddedFontLst>
    <p:embeddedFont>
      <p:font typeface="Barlow Light" panose="00000400000000000000" pitchFamily="2" charset="0"/>
      <p:regular r:id="rId15"/>
      <p:bold r:id="rId16"/>
      <p:italic r:id="rId17"/>
      <p:boldItalic r:id="rId18"/>
    </p:embeddedFont>
    <p:embeddedFont>
      <p:font typeface="Barlow SemiBold" panose="00000700000000000000" pitchFamily="2" charset="0"/>
      <p:regular r:id="rId19"/>
      <p:bold r:id="rId20"/>
      <p:italic r:id="rId21"/>
      <p:boldItalic r:id="rId22"/>
    </p:embeddedFont>
    <p:embeddedFont>
      <p:font typeface="Calibri" panose="020F050202020403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C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960CA2F-AD4F-43A7-B7A6-27E5CA5AA7E8}">
  <a:tblStyle styleId="{E960CA2F-AD4F-43A7-B7A6-27E5CA5AA7E8}"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31679FC-7606-471D-BB11-6C18445E7FCF}"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77" autoAdjust="0"/>
    <p:restoredTop sz="94660"/>
  </p:normalViewPr>
  <p:slideViewPr>
    <p:cSldViewPr snapToGrid="0">
      <p:cViewPr varScale="1">
        <p:scale>
          <a:sx n="78" d="100"/>
          <a:sy n="78" d="100"/>
        </p:scale>
        <p:origin x="102"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5" name="Google Shape;55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35ed75ccf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8102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5820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1"/>
        <p:cNvGrpSpPr/>
        <p:nvPr/>
      </p:nvGrpSpPr>
      <p:grpSpPr>
        <a:xfrm>
          <a:off x="0" y="0"/>
          <a:ext cx="0" cy="0"/>
          <a:chOff x="0" y="0"/>
          <a:chExt cx="0" cy="0"/>
        </a:xfrm>
      </p:grpSpPr>
      <p:sp>
        <p:nvSpPr>
          <p:cNvPr id="1362" name="Google Shape;1362;g8032e681a3_2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3" name="Google Shape;1363;g8032e681a3_2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225" y="0"/>
            <a:ext cx="9144224" cy="5143512"/>
            <a:chOff x="-225" y="0"/>
            <a:chExt cx="9144224" cy="5143512"/>
          </a:xfrm>
        </p:grpSpPr>
        <p:sp>
          <p:nvSpPr>
            <p:cNvPr id="11" name="Google Shape;11;p2"/>
            <p:cNvSpPr/>
            <p:nvPr/>
          </p:nvSpPr>
          <p:spPr>
            <a:xfrm>
              <a:off x="0" y="0"/>
              <a:ext cx="61002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175" y="1541675"/>
              <a:ext cx="6870000" cy="2060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8477595" y="4477088"/>
              <a:ext cx="666403" cy="666424"/>
              <a:chOff x="7996345" y="980275"/>
              <a:chExt cx="666403" cy="666424"/>
            </a:xfrm>
          </p:grpSpPr>
          <p:sp>
            <p:nvSpPr>
              <p:cNvPr id="14" name="Google Shape;14;p2"/>
              <p:cNvSpPr/>
              <p:nvPr/>
            </p:nvSpPr>
            <p:spPr>
              <a:xfrm>
                <a:off x="7996345" y="980275"/>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198672" y="980275"/>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400998" y="980275"/>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996345" y="1182617"/>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198672" y="1182617"/>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400998" y="1182617"/>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996345" y="1384958"/>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198672" y="1384958"/>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400998" y="1384958"/>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996345" y="1587299"/>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198672" y="1587299"/>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400998" y="1587299"/>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603324" y="980275"/>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603324" y="1182617"/>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603324" y="1384958"/>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8603349" y="1587299"/>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7042555" y="1541664"/>
              <a:ext cx="730045" cy="2060087"/>
              <a:chOff x="7022220" y="1541675"/>
              <a:chExt cx="666403" cy="1880499"/>
            </a:xfrm>
          </p:grpSpPr>
          <p:sp>
            <p:nvSpPr>
              <p:cNvPr id="31" name="Google Shape;31;p2"/>
              <p:cNvSpPr/>
              <p:nvPr/>
            </p:nvSpPr>
            <p:spPr>
              <a:xfrm>
                <a:off x="7022220" y="1541675"/>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24547" y="1541675"/>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426873" y="1541675"/>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7022220" y="1744017"/>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7224547" y="1744017"/>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426873" y="1744017"/>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022220" y="1946358"/>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7224547" y="1946358"/>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7426873" y="1946358"/>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7022220" y="2148699"/>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7224547" y="2148699"/>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7426873" y="2148699"/>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7629199" y="1541675"/>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7629199" y="1744017"/>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7629199" y="1946358"/>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7629224" y="2148699"/>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7022220" y="235105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7224547" y="235105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7426873" y="235105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7022220" y="255339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7224547" y="255339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7426873" y="255339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7022220" y="27557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7224547" y="27557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7426873" y="27557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7022220" y="29580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7224547" y="29580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7426873" y="29580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7629199" y="235105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7629199" y="255339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7629199" y="27557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7629224" y="29580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7022220" y="31604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224547" y="31604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426873" y="31604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7022220" y="33627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7224547" y="33627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7426873" y="33627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7629199" y="31604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7629224" y="33627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2"/>
            <p:cNvGrpSpPr/>
            <p:nvPr/>
          </p:nvGrpSpPr>
          <p:grpSpPr>
            <a:xfrm>
              <a:off x="-225" y="2008293"/>
              <a:ext cx="301775" cy="1126923"/>
              <a:chOff x="-225" y="1987280"/>
              <a:chExt cx="318900" cy="1190873"/>
            </a:xfrm>
          </p:grpSpPr>
          <p:sp>
            <p:nvSpPr>
              <p:cNvPr id="72" name="Google Shape;72;p2"/>
              <p:cNvSpPr/>
              <p:nvPr/>
            </p:nvSpPr>
            <p:spPr>
              <a:xfrm>
                <a:off x="-175" y="1987280"/>
                <a:ext cx="318794" cy="116648"/>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175" y="2255817"/>
                <a:ext cx="318794" cy="116648"/>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175" y="2524353"/>
                <a:ext cx="318794" cy="116648"/>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225" y="2792878"/>
                <a:ext cx="318900" cy="11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225" y="3061453"/>
                <a:ext cx="318900" cy="11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2"/>
            <p:cNvGrpSpPr/>
            <p:nvPr/>
          </p:nvGrpSpPr>
          <p:grpSpPr>
            <a:xfrm>
              <a:off x="8842175" y="668859"/>
              <a:ext cx="301822" cy="872807"/>
              <a:chOff x="-225" y="2255817"/>
              <a:chExt cx="318950" cy="922336"/>
            </a:xfrm>
          </p:grpSpPr>
          <p:sp>
            <p:nvSpPr>
              <p:cNvPr id="78" name="Google Shape;78;p2"/>
              <p:cNvSpPr/>
              <p:nvPr/>
            </p:nvSpPr>
            <p:spPr>
              <a:xfrm>
                <a:off x="-175" y="2255817"/>
                <a:ext cx="318900" cy="11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175" y="2524353"/>
                <a:ext cx="318900" cy="11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225" y="2792878"/>
                <a:ext cx="318900" cy="11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225" y="3061453"/>
                <a:ext cx="318900" cy="11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2"/>
            <p:cNvGrpSpPr/>
            <p:nvPr/>
          </p:nvGrpSpPr>
          <p:grpSpPr>
            <a:xfrm>
              <a:off x="5798375" y="4270684"/>
              <a:ext cx="301822" cy="872807"/>
              <a:chOff x="1611209" y="2255817"/>
              <a:chExt cx="318950" cy="922336"/>
            </a:xfrm>
          </p:grpSpPr>
          <p:sp>
            <p:nvSpPr>
              <p:cNvPr id="83" name="Google Shape;83;p2"/>
              <p:cNvSpPr/>
              <p:nvPr/>
            </p:nvSpPr>
            <p:spPr>
              <a:xfrm>
                <a:off x="1611259" y="2255817"/>
                <a:ext cx="318900" cy="11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1611259" y="2524353"/>
                <a:ext cx="318900" cy="11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1611209" y="2792878"/>
                <a:ext cx="318900" cy="11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1611209" y="3061453"/>
                <a:ext cx="318900" cy="11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2"/>
            <p:cNvGrpSpPr/>
            <p:nvPr/>
          </p:nvGrpSpPr>
          <p:grpSpPr>
            <a:xfrm>
              <a:off x="685795" y="0"/>
              <a:ext cx="666403" cy="666424"/>
              <a:chOff x="7996345" y="980275"/>
              <a:chExt cx="666403" cy="666424"/>
            </a:xfrm>
          </p:grpSpPr>
          <p:sp>
            <p:nvSpPr>
              <p:cNvPr id="88" name="Google Shape;88;p2"/>
              <p:cNvSpPr/>
              <p:nvPr/>
            </p:nvSpPr>
            <p:spPr>
              <a:xfrm>
                <a:off x="7996345" y="980275"/>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8198672" y="980275"/>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8400998" y="980275"/>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7996345" y="1182617"/>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8198672" y="1182617"/>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8400998" y="1182617"/>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7996345" y="1384958"/>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8198672" y="1384958"/>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8400998" y="1384958"/>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7996345" y="1587299"/>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8198672" y="1587299"/>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8400998" y="1587299"/>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8603324" y="980275"/>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8603324" y="1182617"/>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8603324" y="1384958"/>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8603349" y="1587299"/>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4" name="Google Shape;104;p2"/>
          <p:cNvSpPr txBox="1">
            <a:spLocks noGrp="1"/>
          </p:cNvSpPr>
          <p:nvPr>
            <p:ph type="ctrTitle"/>
          </p:nvPr>
        </p:nvSpPr>
        <p:spPr>
          <a:xfrm>
            <a:off x="685800" y="1541675"/>
            <a:ext cx="5740200" cy="2060100"/>
          </a:xfrm>
          <a:prstGeom prst="rect">
            <a:avLst/>
          </a:prstGeom>
        </p:spPr>
        <p:txBody>
          <a:bodyPr spcFirstLastPara="1" wrap="square" lIns="0" tIns="0" rIns="0" bIns="0"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90"/>
        <p:cNvGrpSpPr/>
        <p:nvPr/>
      </p:nvGrpSpPr>
      <p:grpSpPr>
        <a:xfrm>
          <a:off x="0" y="0"/>
          <a:ext cx="0" cy="0"/>
          <a:chOff x="0" y="0"/>
          <a:chExt cx="0" cy="0"/>
        </a:xfrm>
      </p:grpSpPr>
      <p:grpSp>
        <p:nvGrpSpPr>
          <p:cNvPr id="191" name="Google Shape;191;p4"/>
          <p:cNvGrpSpPr/>
          <p:nvPr/>
        </p:nvGrpSpPr>
        <p:grpSpPr>
          <a:xfrm>
            <a:off x="-175" y="0"/>
            <a:ext cx="9158125" cy="5149862"/>
            <a:chOff x="-175" y="0"/>
            <a:chExt cx="9158125" cy="5149862"/>
          </a:xfrm>
        </p:grpSpPr>
        <p:sp>
          <p:nvSpPr>
            <p:cNvPr id="192" name="Google Shape;192;p4"/>
            <p:cNvSpPr/>
            <p:nvPr/>
          </p:nvSpPr>
          <p:spPr>
            <a:xfrm>
              <a:off x="0" y="0"/>
              <a:ext cx="78456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3" name="Google Shape;193;p4"/>
            <p:cNvGrpSpPr/>
            <p:nvPr/>
          </p:nvGrpSpPr>
          <p:grpSpPr>
            <a:xfrm>
              <a:off x="-175" y="664293"/>
              <a:ext cx="318794" cy="653721"/>
              <a:chOff x="5385375" y="498300"/>
              <a:chExt cx="802200" cy="556500"/>
            </a:xfrm>
          </p:grpSpPr>
          <p:sp>
            <p:nvSpPr>
              <p:cNvPr id="194" name="Google Shape;194;p4"/>
              <p:cNvSpPr/>
              <p:nvPr/>
            </p:nvSpPr>
            <p:spPr>
              <a:xfrm>
                <a:off x="5385375" y="4983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4"/>
              <p:cNvSpPr/>
              <p:nvPr/>
            </p:nvSpPr>
            <p:spPr>
              <a:xfrm>
                <a:off x="5385375" y="7269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4"/>
              <p:cNvSpPr/>
              <p:nvPr/>
            </p:nvSpPr>
            <p:spPr>
              <a:xfrm>
                <a:off x="5385375" y="9555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 name="Google Shape;197;p4"/>
            <p:cNvSpPr/>
            <p:nvPr/>
          </p:nvSpPr>
          <p:spPr>
            <a:xfrm>
              <a:off x="666125" y="660475"/>
              <a:ext cx="666300" cy="666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4"/>
            <p:cNvSpPr/>
            <p:nvPr/>
          </p:nvSpPr>
          <p:spPr>
            <a:xfrm>
              <a:off x="8504250" y="4489800"/>
              <a:ext cx="6537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9" name="Google Shape;199;p4"/>
            <p:cNvGrpSpPr/>
            <p:nvPr/>
          </p:nvGrpSpPr>
          <p:grpSpPr>
            <a:xfrm>
              <a:off x="8994728" y="670955"/>
              <a:ext cx="149289" cy="653721"/>
              <a:chOff x="5385375" y="498300"/>
              <a:chExt cx="802200" cy="556500"/>
            </a:xfrm>
          </p:grpSpPr>
          <p:sp>
            <p:nvSpPr>
              <p:cNvPr id="200" name="Google Shape;200;p4"/>
              <p:cNvSpPr/>
              <p:nvPr/>
            </p:nvSpPr>
            <p:spPr>
              <a:xfrm>
                <a:off x="5385375" y="4983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4"/>
              <p:cNvSpPr/>
              <p:nvPr/>
            </p:nvSpPr>
            <p:spPr>
              <a:xfrm>
                <a:off x="5385375" y="7269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4"/>
              <p:cNvSpPr/>
              <p:nvPr/>
            </p:nvSpPr>
            <p:spPr>
              <a:xfrm>
                <a:off x="5385375" y="9555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4"/>
            <p:cNvGrpSpPr/>
            <p:nvPr/>
          </p:nvGrpSpPr>
          <p:grpSpPr>
            <a:xfrm>
              <a:off x="7508545" y="3014000"/>
              <a:ext cx="666403" cy="1475799"/>
              <a:chOff x="7508545" y="664625"/>
              <a:chExt cx="666403" cy="1475799"/>
            </a:xfrm>
          </p:grpSpPr>
          <p:sp>
            <p:nvSpPr>
              <p:cNvPr id="204" name="Google Shape;204;p4"/>
              <p:cNvSpPr/>
              <p:nvPr/>
            </p:nvSpPr>
            <p:spPr>
              <a:xfrm>
                <a:off x="7508545" y="664625"/>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4"/>
              <p:cNvSpPr/>
              <p:nvPr/>
            </p:nvSpPr>
            <p:spPr>
              <a:xfrm>
                <a:off x="7710872" y="664625"/>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4"/>
              <p:cNvSpPr/>
              <p:nvPr/>
            </p:nvSpPr>
            <p:spPr>
              <a:xfrm>
                <a:off x="7913198" y="664625"/>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4"/>
              <p:cNvSpPr/>
              <p:nvPr/>
            </p:nvSpPr>
            <p:spPr>
              <a:xfrm>
                <a:off x="7508545" y="866967"/>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4"/>
              <p:cNvSpPr/>
              <p:nvPr/>
            </p:nvSpPr>
            <p:spPr>
              <a:xfrm>
                <a:off x="7710872" y="866967"/>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4"/>
              <p:cNvSpPr/>
              <p:nvPr/>
            </p:nvSpPr>
            <p:spPr>
              <a:xfrm>
                <a:off x="7913198" y="866967"/>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4"/>
              <p:cNvSpPr/>
              <p:nvPr/>
            </p:nvSpPr>
            <p:spPr>
              <a:xfrm>
                <a:off x="7508545" y="1069308"/>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4"/>
              <p:cNvSpPr/>
              <p:nvPr/>
            </p:nvSpPr>
            <p:spPr>
              <a:xfrm>
                <a:off x="7710872" y="1069308"/>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4"/>
              <p:cNvSpPr/>
              <p:nvPr/>
            </p:nvSpPr>
            <p:spPr>
              <a:xfrm>
                <a:off x="7913198" y="1069308"/>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4"/>
              <p:cNvSpPr/>
              <p:nvPr/>
            </p:nvSpPr>
            <p:spPr>
              <a:xfrm>
                <a:off x="7508545" y="1271649"/>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4"/>
              <p:cNvSpPr/>
              <p:nvPr/>
            </p:nvSpPr>
            <p:spPr>
              <a:xfrm>
                <a:off x="7710872" y="1271649"/>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4"/>
              <p:cNvSpPr/>
              <p:nvPr/>
            </p:nvSpPr>
            <p:spPr>
              <a:xfrm>
                <a:off x="7913198" y="1271649"/>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4"/>
              <p:cNvSpPr/>
              <p:nvPr/>
            </p:nvSpPr>
            <p:spPr>
              <a:xfrm>
                <a:off x="8115524" y="664625"/>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4"/>
              <p:cNvSpPr/>
              <p:nvPr/>
            </p:nvSpPr>
            <p:spPr>
              <a:xfrm>
                <a:off x="8115524" y="866967"/>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4"/>
              <p:cNvSpPr/>
              <p:nvPr/>
            </p:nvSpPr>
            <p:spPr>
              <a:xfrm>
                <a:off x="8115524" y="1069308"/>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4"/>
              <p:cNvSpPr/>
              <p:nvPr/>
            </p:nvSpPr>
            <p:spPr>
              <a:xfrm>
                <a:off x="8115549" y="1271649"/>
                <a:ext cx="59344" cy="593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4"/>
              <p:cNvSpPr/>
              <p:nvPr/>
            </p:nvSpPr>
            <p:spPr>
              <a:xfrm>
                <a:off x="7508545" y="147400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4"/>
              <p:cNvSpPr/>
              <p:nvPr/>
            </p:nvSpPr>
            <p:spPr>
              <a:xfrm>
                <a:off x="7710872" y="147400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4"/>
              <p:cNvSpPr/>
              <p:nvPr/>
            </p:nvSpPr>
            <p:spPr>
              <a:xfrm>
                <a:off x="7913198" y="147400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4"/>
              <p:cNvSpPr/>
              <p:nvPr/>
            </p:nvSpPr>
            <p:spPr>
              <a:xfrm>
                <a:off x="7508545" y="167634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4"/>
              <p:cNvSpPr/>
              <p:nvPr/>
            </p:nvSpPr>
            <p:spPr>
              <a:xfrm>
                <a:off x="7710872" y="167634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4"/>
              <p:cNvSpPr/>
              <p:nvPr/>
            </p:nvSpPr>
            <p:spPr>
              <a:xfrm>
                <a:off x="7913198" y="167634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4"/>
              <p:cNvSpPr/>
              <p:nvPr/>
            </p:nvSpPr>
            <p:spPr>
              <a:xfrm>
                <a:off x="7508545" y="187868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4"/>
              <p:cNvSpPr/>
              <p:nvPr/>
            </p:nvSpPr>
            <p:spPr>
              <a:xfrm>
                <a:off x="7710872" y="187868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4"/>
              <p:cNvSpPr/>
              <p:nvPr/>
            </p:nvSpPr>
            <p:spPr>
              <a:xfrm>
                <a:off x="7913198" y="187868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4"/>
              <p:cNvSpPr/>
              <p:nvPr/>
            </p:nvSpPr>
            <p:spPr>
              <a:xfrm>
                <a:off x="7508545" y="208102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
              <p:cNvSpPr/>
              <p:nvPr/>
            </p:nvSpPr>
            <p:spPr>
              <a:xfrm>
                <a:off x="7710872" y="208102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4"/>
              <p:cNvSpPr/>
              <p:nvPr/>
            </p:nvSpPr>
            <p:spPr>
              <a:xfrm>
                <a:off x="7913198" y="208102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4"/>
              <p:cNvSpPr/>
              <p:nvPr/>
            </p:nvSpPr>
            <p:spPr>
              <a:xfrm>
                <a:off x="8115524" y="147400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4"/>
              <p:cNvSpPr/>
              <p:nvPr/>
            </p:nvSpPr>
            <p:spPr>
              <a:xfrm>
                <a:off x="8115524" y="167634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4"/>
              <p:cNvSpPr/>
              <p:nvPr/>
            </p:nvSpPr>
            <p:spPr>
              <a:xfrm>
                <a:off x="8115524" y="187868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4"/>
              <p:cNvSpPr/>
              <p:nvPr/>
            </p:nvSpPr>
            <p:spPr>
              <a:xfrm>
                <a:off x="8115549" y="208102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6" name="Google Shape;236;p4"/>
            <p:cNvGrpSpPr/>
            <p:nvPr/>
          </p:nvGrpSpPr>
          <p:grpSpPr>
            <a:xfrm>
              <a:off x="666070" y="4483438"/>
              <a:ext cx="666403" cy="666424"/>
              <a:chOff x="7996345" y="980275"/>
              <a:chExt cx="666403" cy="666424"/>
            </a:xfrm>
          </p:grpSpPr>
          <p:sp>
            <p:nvSpPr>
              <p:cNvPr id="237" name="Google Shape;237;p4"/>
              <p:cNvSpPr/>
              <p:nvPr/>
            </p:nvSpPr>
            <p:spPr>
              <a:xfrm>
                <a:off x="7996345" y="980275"/>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4"/>
              <p:cNvSpPr/>
              <p:nvPr/>
            </p:nvSpPr>
            <p:spPr>
              <a:xfrm>
                <a:off x="8198672" y="980275"/>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
              <p:cNvSpPr/>
              <p:nvPr/>
            </p:nvSpPr>
            <p:spPr>
              <a:xfrm>
                <a:off x="8400998" y="980275"/>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4"/>
              <p:cNvSpPr/>
              <p:nvPr/>
            </p:nvSpPr>
            <p:spPr>
              <a:xfrm>
                <a:off x="7996345" y="1182617"/>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4"/>
              <p:cNvSpPr/>
              <p:nvPr/>
            </p:nvSpPr>
            <p:spPr>
              <a:xfrm>
                <a:off x="8198672" y="1182617"/>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4"/>
              <p:cNvSpPr/>
              <p:nvPr/>
            </p:nvSpPr>
            <p:spPr>
              <a:xfrm>
                <a:off x="8400998" y="1182617"/>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4"/>
              <p:cNvSpPr/>
              <p:nvPr/>
            </p:nvSpPr>
            <p:spPr>
              <a:xfrm>
                <a:off x="7996345" y="1384958"/>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4"/>
              <p:cNvSpPr/>
              <p:nvPr/>
            </p:nvSpPr>
            <p:spPr>
              <a:xfrm>
                <a:off x="8198672" y="1384958"/>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4"/>
              <p:cNvSpPr/>
              <p:nvPr/>
            </p:nvSpPr>
            <p:spPr>
              <a:xfrm>
                <a:off x="8400998" y="1384958"/>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4"/>
              <p:cNvSpPr/>
              <p:nvPr/>
            </p:nvSpPr>
            <p:spPr>
              <a:xfrm>
                <a:off x="7996345" y="1587299"/>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4"/>
              <p:cNvSpPr/>
              <p:nvPr/>
            </p:nvSpPr>
            <p:spPr>
              <a:xfrm>
                <a:off x="8198672" y="1587299"/>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4"/>
              <p:cNvSpPr/>
              <p:nvPr/>
            </p:nvSpPr>
            <p:spPr>
              <a:xfrm>
                <a:off x="8400998" y="1587299"/>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4"/>
              <p:cNvSpPr/>
              <p:nvPr/>
            </p:nvSpPr>
            <p:spPr>
              <a:xfrm>
                <a:off x="8603324" y="980275"/>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4"/>
              <p:cNvSpPr/>
              <p:nvPr/>
            </p:nvSpPr>
            <p:spPr>
              <a:xfrm>
                <a:off x="8603324" y="1182617"/>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4"/>
              <p:cNvSpPr/>
              <p:nvPr/>
            </p:nvSpPr>
            <p:spPr>
              <a:xfrm>
                <a:off x="8603324" y="1384958"/>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4"/>
              <p:cNvSpPr/>
              <p:nvPr/>
            </p:nvSpPr>
            <p:spPr>
              <a:xfrm>
                <a:off x="8603349" y="1587299"/>
                <a:ext cx="59400" cy="594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53" name="Google Shape;253;p4"/>
          <p:cNvSpPr txBox="1">
            <a:spLocks noGrp="1"/>
          </p:cNvSpPr>
          <p:nvPr>
            <p:ph type="body" idx="1"/>
          </p:nvPr>
        </p:nvSpPr>
        <p:spPr>
          <a:xfrm>
            <a:off x="1699000" y="660475"/>
            <a:ext cx="5045400" cy="3829200"/>
          </a:xfrm>
          <a:prstGeom prst="rect">
            <a:avLst/>
          </a:prstGeom>
        </p:spPr>
        <p:txBody>
          <a:bodyPr spcFirstLastPara="1" wrap="square" lIns="0" tIns="0" rIns="0" bIns="0" anchor="t" anchorCtr="0">
            <a:noAutofit/>
          </a:bodyPr>
          <a:lstStyle>
            <a:lvl1pPr marL="457200" lvl="0" indent="-457200" rtl="0">
              <a:lnSpc>
                <a:spcPct val="100000"/>
              </a:lnSpc>
              <a:spcBef>
                <a:spcPts val="600"/>
              </a:spcBef>
              <a:spcAft>
                <a:spcPts val="0"/>
              </a:spcAft>
              <a:buClr>
                <a:schemeClr val="lt1"/>
              </a:buClr>
              <a:buSzPts val="3600"/>
              <a:buFont typeface="Barlow SemiBold"/>
              <a:buChar char="▪"/>
              <a:defRPr sz="3600">
                <a:latin typeface="Barlow SemiBold"/>
                <a:ea typeface="Barlow SemiBold"/>
                <a:cs typeface="Barlow SemiBold"/>
                <a:sym typeface="Barlow SemiBold"/>
              </a:defRPr>
            </a:lvl1pPr>
            <a:lvl2pPr marL="914400" lvl="1" indent="-457200" rtl="0">
              <a:lnSpc>
                <a:spcPct val="100000"/>
              </a:lnSpc>
              <a:spcBef>
                <a:spcPts val="0"/>
              </a:spcBef>
              <a:spcAft>
                <a:spcPts val="0"/>
              </a:spcAft>
              <a:buClr>
                <a:schemeClr val="lt1"/>
              </a:buClr>
              <a:buSzPts val="3600"/>
              <a:buFont typeface="Barlow SemiBold"/>
              <a:buChar char="▫"/>
              <a:defRPr sz="3600">
                <a:latin typeface="Barlow SemiBold"/>
                <a:ea typeface="Barlow SemiBold"/>
                <a:cs typeface="Barlow SemiBold"/>
                <a:sym typeface="Barlow SemiBold"/>
              </a:defRPr>
            </a:lvl2pPr>
            <a:lvl3pPr marL="1371600" lvl="2" indent="-4572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3pPr>
            <a:lvl4pPr marL="1828800" lvl="3" indent="-4572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4pPr>
            <a:lvl5pPr marL="2286000" lvl="4" indent="-4572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5pPr>
            <a:lvl6pPr marL="2743200" lvl="5" indent="-4572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6pPr>
            <a:lvl7pPr marL="3200400" lvl="6" indent="-4572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7pPr>
            <a:lvl8pPr marL="3657600" lvl="7" indent="-4572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8pPr>
            <a:lvl9pPr marL="4114800" lvl="8" indent="-4572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9pPr>
          </a:lstStyle>
          <a:p>
            <a:endParaRPr dirty="0"/>
          </a:p>
        </p:txBody>
      </p:sp>
      <p:sp>
        <p:nvSpPr>
          <p:cNvPr id="254" name="Google Shape;254;p4"/>
          <p:cNvSpPr txBox="1"/>
          <p:nvPr/>
        </p:nvSpPr>
        <p:spPr>
          <a:xfrm>
            <a:off x="666125" y="574543"/>
            <a:ext cx="6663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a:solidFill>
                  <a:schemeClr val="lt1"/>
                </a:solidFill>
              </a:rPr>
              <a:t>“</a:t>
            </a:r>
            <a:endParaRPr sz="9600">
              <a:solidFill>
                <a:schemeClr val="lt1"/>
              </a:solidFill>
            </a:endParaRPr>
          </a:p>
        </p:txBody>
      </p:sp>
      <p:sp>
        <p:nvSpPr>
          <p:cNvPr id="255" name="Google Shape;255;p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56"/>
        <p:cNvGrpSpPr/>
        <p:nvPr/>
      </p:nvGrpSpPr>
      <p:grpSpPr>
        <a:xfrm>
          <a:off x="0" y="0"/>
          <a:ext cx="0" cy="0"/>
          <a:chOff x="0" y="0"/>
          <a:chExt cx="0" cy="0"/>
        </a:xfrm>
      </p:grpSpPr>
      <p:grpSp>
        <p:nvGrpSpPr>
          <p:cNvPr id="257" name="Google Shape;257;p5"/>
          <p:cNvGrpSpPr/>
          <p:nvPr/>
        </p:nvGrpSpPr>
        <p:grpSpPr>
          <a:xfrm>
            <a:off x="-207" y="0"/>
            <a:ext cx="9158157" cy="5149835"/>
            <a:chOff x="-207" y="0"/>
            <a:chExt cx="9158157" cy="5149835"/>
          </a:xfrm>
        </p:grpSpPr>
        <p:sp>
          <p:nvSpPr>
            <p:cNvPr id="258" name="Google Shape;258;p5"/>
            <p:cNvSpPr/>
            <p:nvPr/>
          </p:nvSpPr>
          <p:spPr>
            <a:xfrm>
              <a:off x="8504250" y="4489800"/>
              <a:ext cx="6537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5"/>
            <p:cNvSpPr/>
            <p:nvPr/>
          </p:nvSpPr>
          <p:spPr>
            <a:xfrm>
              <a:off x="0" y="0"/>
              <a:ext cx="6537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5"/>
            <p:cNvSpPr/>
            <p:nvPr/>
          </p:nvSpPr>
          <p:spPr>
            <a:xfrm>
              <a:off x="322375" y="664300"/>
              <a:ext cx="81819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1" name="Google Shape;261;p5"/>
            <p:cNvGrpSpPr/>
            <p:nvPr/>
          </p:nvGrpSpPr>
          <p:grpSpPr>
            <a:xfrm>
              <a:off x="-207" y="664293"/>
              <a:ext cx="155867" cy="653721"/>
              <a:chOff x="5385375" y="498300"/>
              <a:chExt cx="802200" cy="556500"/>
            </a:xfrm>
          </p:grpSpPr>
          <p:sp>
            <p:nvSpPr>
              <p:cNvPr id="262" name="Google Shape;262;p5"/>
              <p:cNvSpPr/>
              <p:nvPr/>
            </p:nvSpPr>
            <p:spPr>
              <a:xfrm>
                <a:off x="5385375" y="4983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5"/>
              <p:cNvSpPr/>
              <p:nvPr/>
            </p:nvSpPr>
            <p:spPr>
              <a:xfrm>
                <a:off x="5385375" y="7269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5"/>
              <p:cNvSpPr/>
              <p:nvPr/>
            </p:nvSpPr>
            <p:spPr>
              <a:xfrm>
                <a:off x="5385375" y="9555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5" name="Google Shape;265;p5"/>
            <p:cNvGrpSpPr/>
            <p:nvPr/>
          </p:nvGrpSpPr>
          <p:grpSpPr>
            <a:xfrm>
              <a:off x="322384" y="4483463"/>
              <a:ext cx="666347" cy="666373"/>
              <a:chOff x="7134700" y="414375"/>
              <a:chExt cx="501919" cy="501900"/>
            </a:xfrm>
          </p:grpSpPr>
          <p:sp>
            <p:nvSpPr>
              <p:cNvPr id="266" name="Google Shape;266;p5"/>
              <p:cNvSpPr/>
              <p:nvPr/>
            </p:nvSpPr>
            <p:spPr>
              <a:xfrm>
                <a:off x="71347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5"/>
              <p:cNvSpPr/>
              <p:nvPr/>
            </p:nvSpPr>
            <p:spPr>
              <a:xfrm>
                <a:off x="72871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5"/>
              <p:cNvSpPr/>
              <p:nvPr/>
            </p:nvSpPr>
            <p:spPr>
              <a:xfrm>
                <a:off x="74395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5"/>
              <p:cNvSpPr/>
              <p:nvPr/>
            </p:nvSpPr>
            <p:spPr>
              <a:xfrm>
                <a:off x="71347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5"/>
              <p:cNvSpPr/>
              <p:nvPr/>
            </p:nvSpPr>
            <p:spPr>
              <a:xfrm>
                <a:off x="72871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5"/>
              <p:cNvSpPr/>
              <p:nvPr/>
            </p:nvSpPr>
            <p:spPr>
              <a:xfrm>
                <a:off x="74395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5"/>
              <p:cNvSpPr/>
              <p:nvPr/>
            </p:nvSpPr>
            <p:spPr>
              <a:xfrm>
                <a:off x="71347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5"/>
              <p:cNvSpPr/>
              <p:nvPr/>
            </p:nvSpPr>
            <p:spPr>
              <a:xfrm>
                <a:off x="72871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5"/>
              <p:cNvSpPr/>
              <p:nvPr/>
            </p:nvSpPr>
            <p:spPr>
              <a:xfrm>
                <a:off x="74395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5"/>
              <p:cNvSpPr/>
              <p:nvPr/>
            </p:nvSpPr>
            <p:spPr>
              <a:xfrm>
                <a:off x="71347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5"/>
              <p:cNvSpPr/>
              <p:nvPr/>
            </p:nvSpPr>
            <p:spPr>
              <a:xfrm>
                <a:off x="72871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5"/>
              <p:cNvSpPr/>
              <p:nvPr/>
            </p:nvSpPr>
            <p:spPr>
              <a:xfrm>
                <a:off x="74395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5"/>
              <p:cNvSpPr/>
              <p:nvPr/>
            </p:nvSpPr>
            <p:spPr>
              <a:xfrm>
                <a:off x="75919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5"/>
              <p:cNvSpPr/>
              <p:nvPr/>
            </p:nvSpPr>
            <p:spPr>
              <a:xfrm>
                <a:off x="75919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5"/>
              <p:cNvSpPr/>
              <p:nvPr/>
            </p:nvSpPr>
            <p:spPr>
              <a:xfrm>
                <a:off x="75919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5"/>
              <p:cNvSpPr/>
              <p:nvPr/>
            </p:nvSpPr>
            <p:spPr>
              <a:xfrm>
                <a:off x="7591919"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 name="Google Shape;282;p5"/>
            <p:cNvGrpSpPr/>
            <p:nvPr/>
          </p:nvGrpSpPr>
          <p:grpSpPr>
            <a:xfrm>
              <a:off x="8832384" y="670955"/>
              <a:ext cx="311815" cy="653721"/>
              <a:chOff x="5385375" y="498300"/>
              <a:chExt cx="802200" cy="556500"/>
            </a:xfrm>
          </p:grpSpPr>
          <p:sp>
            <p:nvSpPr>
              <p:cNvPr id="283" name="Google Shape;283;p5"/>
              <p:cNvSpPr/>
              <p:nvPr/>
            </p:nvSpPr>
            <p:spPr>
              <a:xfrm>
                <a:off x="5385375" y="4983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5"/>
              <p:cNvSpPr/>
              <p:nvPr/>
            </p:nvSpPr>
            <p:spPr>
              <a:xfrm>
                <a:off x="5385375" y="7269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5"/>
              <p:cNvSpPr/>
              <p:nvPr/>
            </p:nvSpPr>
            <p:spPr>
              <a:xfrm>
                <a:off x="5385375" y="9555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86" name="Google Shape;286;p5"/>
          <p:cNvSpPr txBox="1">
            <a:spLocks noGrp="1"/>
          </p:cNvSpPr>
          <p:nvPr>
            <p:ph type="title"/>
          </p:nvPr>
        </p:nvSpPr>
        <p:spPr>
          <a:xfrm>
            <a:off x="661100" y="664300"/>
            <a:ext cx="7843200" cy="653700"/>
          </a:xfrm>
          <a:prstGeom prst="rect">
            <a:avLst/>
          </a:prstGeom>
        </p:spPr>
        <p:txBody>
          <a:bodyPr spcFirstLastPara="1" wrap="square" lIns="0" tIns="0" rIns="0" bIns="0" anchor="ctr"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287" name="Google Shape;287;p5"/>
          <p:cNvSpPr txBox="1">
            <a:spLocks noGrp="1"/>
          </p:cNvSpPr>
          <p:nvPr>
            <p:ph type="body" idx="1"/>
          </p:nvPr>
        </p:nvSpPr>
        <p:spPr>
          <a:xfrm>
            <a:off x="1199775" y="1599700"/>
            <a:ext cx="6650700" cy="28860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88" name="Google Shape;288;p5"/>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1"/>
        <p:cNvGrpSpPr/>
        <p:nvPr/>
      </p:nvGrpSpPr>
      <p:grpSpPr>
        <a:xfrm>
          <a:off x="0" y="0"/>
          <a:ext cx="0" cy="0"/>
          <a:chOff x="0" y="0"/>
          <a:chExt cx="0" cy="0"/>
        </a:xfrm>
      </p:grpSpPr>
      <p:grpSp>
        <p:nvGrpSpPr>
          <p:cNvPr id="322" name="Google Shape;322;p7"/>
          <p:cNvGrpSpPr/>
          <p:nvPr/>
        </p:nvGrpSpPr>
        <p:grpSpPr>
          <a:xfrm>
            <a:off x="-207" y="0"/>
            <a:ext cx="9158157" cy="5149835"/>
            <a:chOff x="-207" y="0"/>
            <a:chExt cx="9158157" cy="5149835"/>
          </a:xfrm>
        </p:grpSpPr>
        <p:sp>
          <p:nvSpPr>
            <p:cNvPr id="323" name="Google Shape;323;p7"/>
            <p:cNvSpPr/>
            <p:nvPr/>
          </p:nvSpPr>
          <p:spPr>
            <a:xfrm>
              <a:off x="8504250" y="4489800"/>
              <a:ext cx="6537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a:off x="0" y="0"/>
              <a:ext cx="6537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a:off x="322375" y="664300"/>
              <a:ext cx="81819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6" name="Google Shape;326;p7"/>
            <p:cNvGrpSpPr/>
            <p:nvPr/>
          </p:nvGrpSpPr>
          <p:grpSpPr>
            <a:xfrm>
              <a:off x="-207" y="664293"/>
              <a:ext cx="155867" cy="653721"/>
              <a:chOff x="5385375" y="498300"/>
              <a:chExt cx="802200" cy="556500"/>
            </a:xfrm>
          </p:grpSpPr>
          <p:sp>
            <p:nvSpPr>
              <p:cNvPr id="327" name="Google Shape;327;p7"/>
              <p:cNvSpPr/>
              <p:nvPr/>
            </p:nvSpPr>
            <p:spPr>
              <a:xfrm>
                <a:off x="5385375" y="4983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7"/>
              <p:cNvSpPr/>
              <p:nvPr/>
            </p:nvSpPr>
            <p:spPr>
              <a:xfrm>
                <a:off x="5385375" y="7269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5385375" y="9555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 name="Google Shape;330;p7"/>
            <p:cNvGrpSpPr/>
            <p:nvPr/>
          </p:nvGrpSpPr>
          <p:grpSpPr>
            <a:xfrm>
              <a:off x="322384" y="4483463"/>
              <a:ext cx="666347" cy="666373"/>
              <a:chOff x="7134700" y="414375"/>
              <a:chExt cx="501919" cy="501900"/>
            </a:xfrm>
          </p:grpSpPr>
          <p:sp>
            <p:nvSpPr>
              <p:cNvPr id="331" name="Google Shape;331;p7"/>
              <p:cNvSpPr/>
              <p:nvPr/>
            </p:nvSpPr>
            <p:spPr>
              <a:xfrm>
                <a:off x="71347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7"/>
              <p:cNvSpPr/>
              <p:nvPr/>
            </p:nvSpPr>
            <p:spPr>
              <a:xfrm>
                <a:off x="72871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74395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71347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7"/>
              <p:cNvSpPr/>
              <p:nvPr/>
            </p:nvSpPr>
            <p:spPr>
              <a:xfrm>
                <a:off x="72871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7"/>
              <p:cNvSpPr/>
              <p:nvPr/>
            </p:nvSpPr>
            <p:spPr>
              <a:xfrm>
                <a:off x="74395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71347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72871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7"/>
              <p:cNvSpPr/>
              <p:nvPr/>
            </p:nvSpPr>
            <p:spPr>
              <a:xfrm>
                <a:off x="74395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7"/>
              <p:cNvSpPr/>
              <p:nvPr/>
            </p:nvSpPr>
            <p:spPr>
              <a:xfrm>
                <a:off x="71347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7"/>
              <p:cNvSpPr/>
              <p:nvPr/>
            </p:nvSpPr>
            <p:spPr>
              <a:xfrm>
                <a:off x="72871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7"/>
              <p:cNvSpPr/>
              <p:nvPr/>
            </p:nvSpPr>
            <p:spPr>
              <a:xfrm>
                <a:off x="74395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75919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75919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75919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7591919"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 name="Google Shape;347;p7"/>
            <p:cNvGrpSpPr/>
            <p:nvPr/>
          </p:nvGrpSpPr>
          <p:grpSpPr>
            <a:xfrm>
              <a:off x="8832384" y="670955"/>
              <a:ext cx="311815" cy="653721"/>
              <a:chOff x="5385375" y="498300"/>
              <a:chExt cx="802200" cy="556500"/>
            </a:xfrm>
          </p:grpSpPr>
          <p:sp>
            <p:nvSpPr>
              <p:cNvPr id="348" name="Google Shape;348;p7"/>
              <p:cNvSpPr/>
              <p:nvPr/>
            </p:nvSpPr>
            <p:spPr>
              <a:xfrm>
                <a:off x="5385375" y="4983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7"/>
              <p:cNvSpPr/>
              <p:nvPr/>
            </p:nvSpPr>
            <p:spPr>
              <a:xfrm>
                <a:off x="5385375" y="7269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5385375" y="9555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51" name="Google Shape;351;p7"/>
          <p:cNvSpPr txBox="1">
            <a:spLocks noGrp="1"/>
          </p:cNvSpPr>
          <p:nvPr>
            <p:ph type="title"/>
          </p:nvPr>
        </p:nvSpPr>
        <p:spPr>
          <a:xfrm>
            <a:off x="661100" y="664300"/>
            <a:ext cx="7843200" cy="653700"/>
          </a:xfrm>
          <a:prstGeom prst="rect">
            <a:avLst/>
          </a:prstGeom>
        </p:spPr>
        <p:txBody>
          <a:bodyPr spcFirstLastPara="1" wrap="square" lIns="0" tIns="0" rIns="0" bIns="0" anchor="ctr"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352" name="Google Shape;352;p7"/>
          <p:cNvSpPr txBox="1">
            <a:spLocks noGrp="1"/>
          </p:cNvSpPr>
          <p:nvPr>
            <p:ph type="body" idx="1"/>
          </p:nvPr>
        </p:nvSpPr>
        <p:spPr>
          <a:xfrm>
            <a:off x="1172650" y="1599700"/>
            <a:ext cx="3447300" cy="28902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53" name="Google Shape;353;p7"/>
          <p:cNvSpPr txBox="1">
            <a:spLocks noGrp="1"/>
          </p:cNvSpPr>
          <p:nvPr>
            <p:ph type="body" idx="2"/>
          </p:nvPr>
        </p:nvSpPr>
        <p:spPr>
          <a:xfrm>
            <a:off x="5056888" y="1599700"/>
            <a:ext cx="3447300" cy="28902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54" name="Google Shape;354;p7"/>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55"/>
        <p:cNvGrpSpPr/>
        <p:nvPr/>
      </p:nvGrpSpPr>
      <p:grpSpPr>
        <a:xfrm>
          <a:off x="0" y="0"/>
          <a:ext cx="0" cy="0"/>
          <a:chOff x="0" y="0"/>
          <a:chExt cx="0" cy="0"/>
        </a:xfrm>
      </p:grpSpPr>
      <p:grpSp>
        <p:nvGrpSpPr>
          <p:cNvPr id="356" name="Google Shape;356;p8"/>
          <p:cNvGrpSpPr/>
          <p:nvPr/>
        </p:nvGrpSpPr>
        <p:grpSpPr>
          <a:xfrm>
            <a:off x="-207" y="0"/>
            <a:ext cx="9158157" cy="5149835"/>
            <a:chOff x="-207" y="0"/>
            <a:chExt cx="9158157" cy="5149835"/>
          </a:xfrm>
        </p:grpSpPr>
        <p:sp>
          <p:nvSpPr>
            <p:cNvPr id="357" name="Google Shape;357;p8"/>
            <p:cNvSpPr/>
            <p:nvPr/>
          </p:nvSpPr>
          <p:spPr>
            <a:xfrm>
              <a:off x="8504250" y="4489800"/>
              <a:ext cx="6537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8"/>
            <p:cNvSpPr/>
            <p:nvPr/>
          </p:nvSpPr>
          <p:spPr>
            <a:xfrm>
              <a:off x="0" y="0"/>
              <a:ext cx="6537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8"/>
            <p:cNvSpPr/>
            <p:nvPr/>
          </p:nvSpPr>
          <p:spPr>
            <a:xfrm>
              <a:off x="322375" y="664300"/>
              <a:ext cx="81819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0" name="Google Shape;360;p8"/>
            <p:cNvGrpSpPr/>
            <p:nvPr/>
          </p:nvGrpSpPr>
          <p:grpSpPr>
            <a:xfrm>
              <a:off x="-207" y="664293"/>
              <a:ext cx="155867" cy="653721"/>
              <a:chOff x="5385375" y="498300"/>
              <a:chExt cx="802200" cy="556500"/>
            </a:xfrm>
          </p:grpSpPr>
          <p:sp>
            <p:nvSpPr>
              <p:cNvPr id="361" name="Google Shape;361;p8"/>
              <p:cNvSpPr/>
              <p:nvPr/>
            </p:nvSpPr>
            <p:spPr>
              <a:xfrm>
                <a:off x="5385375" y="4983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8"/>
              <p:cNvSpPr/>
              <p:nvPr/>
            </p:nvSpPr>
            <p:spPr>
              <a:xfrm>
                <a:off x="5385375" y="7269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8"/>
              <p:cNvSpPr/>
              <p:nvPr/>
            </p:nvSpPr>
            <p:spPr>
              <a:xfrm>
                <a:off x="5385375" y="9555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4" name="Google Shape;364;p8"/>
            <p:cNvGrpSpPr/>
            <p:nvPr/>
          </p:nvGrpSpPr>
          <p:grpSpPr>
            <a:xfrm>
              <a:off x="322384" y="4483463"/>
              <a:ext cx="666347" cy="666373"/>
              <a:chOff x="7134700" y="414375"/>
              <a:chExt cx="501919" cy="501900"/>
            </a:xfrm>
          </p:grpSpPr>
          <p:sp>
            <p:nvSpPr>
              <p:cNvPr id="365" name="Google Shape;365;p8"/>
              <p:cNvSpPr/>
              <p:nvPr/>
            </p:nvSpPr>
            <p:spPr>
              <a:xfrm>
                <a:off x="71347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8"/>
              <p:cNvSpPr/>
              <p:nvPr/>
            </p:nvSpPr>
            <p:spPr>
              <a:xfrm>
                <a:off x="72871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8"/>
              <p:cNvSpPr/>
              <p:nvPr/>
            </p:nvSpPr>
            <p:spPr>
              <a:xfrm>
                <a:off x="74395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8"/>
              <p:cNvSpPr/>
              <p:nvPr/>
            </p:nvSpPr>
            <p:spPr>
              <a:xfrm>
                <a:off x="71347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a:off x="72871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8"/>
              <p:cNvSpPr/>
              <p:nvPr/>
            </p:nvSpPr>
            <p:spPr>
              <a:xfrm>
                <a:off x="74395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8"/>
              <p:cNvSpPr/>
              <p:nvPr/>
            </p:nvSpPr>
            <p:spPr>
              <a:xfrm>
                <a:off x="71347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8"/>
              <p:cNvSpPr/>
              <p:nvPr/>
            </p:nvSpPr>
            <p:spPr>
              <a:xfrm>
                <a:off x="72871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8"/>
              <p:cNvSpPr/>
              <p:nvPr/>
            </p:nvSpPr>
            <p:spPr>
              <a:xfrm>
                <a:off x="74395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8"/>
              <p:cNvSpPr/>
              <p:nvPr/>
            </p:nvSpPr>
            <p:spPr>
              <a:xfrm>
                <a:off x="71347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8"/>
              <p:cNvSpPr/>
              <p:nvPr/>
            </p:nvSpPr>
            <p:spPr>
              <a:xfrm>
                <a:off x="72871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8"/>
              <p:cNvSpPr/>
              <p:nvPr/>
            </p:nvSpPr>
            <p:spPr>
              <a:xfrm>
                <a:off x="74395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8"/>
              <p:cNvSpPr/>
              <p:nvPr/>
            </p:nvSpPr>
            <p:spPr>
              <a:xfrm>
                <a:off x="75919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8"/>
              <p:cNvSpPr/>
              <p:nvPr/>
            </p:nvSpPr>
            <p:spPr>
              <a:xfrm>
                <a:off x="75919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8"/>
              <p:cNvSpPr/>
              <p:nvPr/>
            </p:nvSpPr>
            <p:spPr>
              <a:xfrm>
                <a:off x="75919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8"/>
              <p:cNvSpPr/>
              <p:nvPr/>
            </p:nvSpPr>
            <p:spPr>
              <a:xfrm>
                <a:off x="7591919"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1" name="Google Shape;381;p8"/>
            <p:cNvGrpSpPr/>
            <p:nvPr/>
          </p:nvGrpSpPr>
          <p:grpSpPr>
            <a:xfrm>
              <a:off x="8832384" y="670955"/>
              <a:ext cx="311815" cy="653721"/>
              <a:chOff x="5385375" y="498300"/>
              <a:chExt cx="802200" cy="556500"/>
            </a:xfrm>
          </p:grpSpPr>
          <p:sp>
            <p:nvSpPr>
              <p:cNvPr id="382" name="Google Shape;382;p8"/>
              <p:cNvSpPr/>
              <p:nvPr/>
            </p:nvSpPr>
            <p:spPr>
              <a:xfrm>
                <a:off x="5385375" y="4983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8"/>
              <p:cNvSpPr/>
              <p:nvPr/>
            </p:nvSpPr>
            <p:spPr>
              <a:xfrm>
                <a:off x="5385375" y="7269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8"/>
              <p:cNvSpPr/>
              <p:nvPr/>
            </p:nvSpPr>
            <p:spPr>
              <a:xfrm>
                <a:off x="5385375" y="9555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85" name="Google Shape;385;p8"/>
          <p:cNvSpPr txBox="1">
            <a:spLocks noGrp="1"/>
          </p:cNvSpPr>
          <p:nvPr>
            <p:ph type="title"/>
          </p:nvPr>
        </p:nvSpPr>
        <p:spPr>
          <a:xfrm>
            <a:off x="661100" y="664300"/>
            <a:ext cx="7843200" cy="653700"/>
          </a:xfrm>
          <a:prstGeom prst="rect">
            <a:avLst/>
          </a:prstGeom>
        </p:spPr>
        <p:txBody>
          <a:bodyPr spcFirstLastPara="1" wrap="square" lIns="0" tIns="0" rIns="0" bIns="0" anchor="ctr"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386" name="Google Shape;386;p8"/>
          <p:cNvSpPr txBox="1">
            <a:spLocks noGrp="1"/>
          </p:cNvSpPr>
          <p:nvPr>
            <p:ph type="body" idx="1"/>
          </p:nvPr>
        </p:nvSpPr>
        <p:spPr>
          <a:xfrm>
            <a:off x="1165875" y="1599700"/>
            <a:ext cx="2257200" cy="28902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87" name="Google Shape;387;p8"/>
          <p:cNvSpPr txBox="1">
            <a:spLocks noGrp="1"/>
          </p:cNvSpPr>
          <p:nvPr>
            <p:ph type="body" idx="2"/>
          </p:nvPr>
        </p:nvSpPr>
        <p:spPr>
          <a:xfrm>
            <a:off x="3706438" y="1599700"/>
            <a:ext cx="2257200" cy="28902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88" name="Google Shape;388;p8"/>
          <p:cNvSpPr txBox="1">
            <a:spLocks noGrp="1"/>
          </p:cNvSpPr>
          <p:nvPr>
            <p:ph type="body" idx="3"/>
          </p:nvPr>
        </p:nvSpPr>
        <p:spPr>
          <a:xfrm>
            <a:off x="6247001" y="1599700"/>
            <a:ext cx="2257200" cy="28902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89" name="Google Shape;389;p8"/>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variant 1" type="blank">
  <p:cSld name="BLANK">
    <p:spTree>
      <p:nvGrpSpPr>
        <p:cNvPr id="1" name="Shape 453"/>
        <p:cNvGrpSpPr/>
        <p:nvPr/>
      </p:nvGrpSpPr>
      <p:grpSpPr>
        <a:xfrm>
          <a:off x="0" y="0"/>
          <a:ext cx="0" cy="0"/>
          <a:chOff x="0" y="0"/>
          <a:chExt cx="0" cy="0"/>
        </a:xfrm>
      </p:grpSpPr>
      <p:grpSp>
        <p:nvGrpSpPr>
          <p:cNvPr id="454" name="Google Shape;454;p11"/>
          <p:cNvGrpSpPr/>
          <p:nvPr/>
        </p:nvGrpSpPr>
        <p:grpSpPr>
          <a:xfrm>
            <a:off x="-207" y="0"/>
            <a:ext cx="9158157" cy="5149835"/>
            <a:chOff x="-207" y="0"/>
            <a:chExt cx="9158157" cy="5149835"/>
          </a:xfrm>
        </p:grpSpPr>
        <p:sp>
          <p:nvSpPr>
            <p:cNvPr id="455" name="Google Shape;455;p11"/>
            <p:cNvSpPr/>
            <p:nvPr/>
          </p:nvSpPr>
          <p:spPr>
            <a:xfrm>
              <a:off x="8504250" y="4489800"/>
              <a:ext cx="6537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1"/>
            <p:cNvSpPr/>
            <p:nvPr/>
          </p:nvSpPr>
          <p:spPr>
            <a:xfrm>
              <a:off x="0" y="0"/>
              <a:ext cx="6537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7" name="Google Shape;457;p11"/>
            <p:cNvGrpSpPr/>
            <p:nvPr/>
          </p:nvGrpSpPr>
          <p:grpSpPr>
            <a:xfrm>
              <a:off x="-207" y="664293"/>
              <a:ext cx="155867" cy="653721"/>
              <a:chOff x="5385375" y="498300"/>
              <a:chExt cx="802200" cy="556500"/>
            </a:xfrm>
          </p:grpSpPr>
          <p:sp>
            <p:nvSpPr>
              <p:cNvPr id="458" name="Google Shape;458;p11"/>
              <p:cNvSpPr/>
              <p:nvPr/>
            </p:nvSpPr>
            <p:spPr>
              <a:xfrm>
                <a:off x="5385375" y="4983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1"/>
              <p:cNvSpPr/>
              <p:nvPr/>
            </p:nvSpPr>
            <p:spPr>
              <a:xfrm>
                <a:off x="5385375" y="7269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1"/>
              <p:cNvSpPr/>
              <p:nvPr/>
            </p:nvSpPr>
            <p:spPr>
              <a:xfrm>
                <a:off x="5385375" y="955500"/>
                <a:ext cx="802200" cy="99300"/>
              </a:xfrm>
              <a:prstGeom prst="rect">
                <a:avLst/>
              </a:prstGeom>
              <a:solidFill>
                <a:schemeClr val="tx2">
                  <a:lumMod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1" name="Google Shape;461;p11"/>
            <p:cNvGrpSpPr/>
            <p:nvPr/>
          </p:nvGrpSpPr>
          <p:grpSpPr>
            <a:xfrm>
              <a:off x="322384" y="4483463"/>
              <a:ext cx="666347" cy="666373"/>
              <a:chOff x="7134700" y="414375"/>
              <a:chExt cx="501919" cy="501900"/>
            </a:xfrm>
          </p:grpSpPr>
          <p:sp>
            <p:nvSpPr>
              <p:cNvPr id="462" name="Google Shape;462;p11"/>
              <p:cNvSpPr/>
              <p:nvPr/>
            </p:nvSpPr>
            <p:spPr>
              <a:xfrm>
                <a:off x="71347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1"/>
              <p:cNvSpPr/>
              <p:nvPr/>
            </p:nvSpPr>
            <p:spPr>
              <a:xfrm>
                <a:off x="72871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1"/>
              <p:cNvSpPr/>
              <p:nvPr/>
            </p:nvSpPr>
            <p:spPr>
              <a:xfrm>
                <a:off x="74395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1"/>
              <p:cNvSpPr/>
              <p:nvPr/>
            </p:nvSpPr>
            <p:spPr>
              <a:xfrm>
                <a:off x="71347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1"/>
              <p:cNvSpPr/>
              <p:nvPr/>
            </p:nvSpPr>
            <p:spPr>
              <a:xfrm>
                <a:off x="72871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1"/>
              <p:cNvSpPr/>
              <p:nvPr/>
            </p:nvSpPr>
            <p:spPr>
              <a:xfrm>
                <a:off x="74395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1"/>
              <p:cNvSpPr/>
              <p:nvPr/>
            </p:nvSpPr>
            <p:spPr>
              <a:xfrm>
                <a:off x="71347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1"/>
              <p:cNvSpPr/>
              <p:nvPr/>
            </p:nvSpPr>
            <p:spPr>
              <a:xfrm>
                <a:off x="72871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1"/>
              <p:cNvSpPr/>
              <p:nvPr/>
            </p:nvSpPr>
            <p:spPr>
              <a:xfrm>
                <a:off x="74395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11"/>
              <p:cNvSpPr/>
              <p:nvPr/>
            </p:nvSpPr>
            <p:spPr>
              <a:xfrm>
                <a:off x="71347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1"/>
              <p:cNvSpPr/>
              <p:nvPr/>
            </p:nvSpPr>
            <p:spPr>
              <a:xfrm>
                <a:off x="72871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11"/>
              <p:cNvSpPr/>
              <p:nvPr/>
            </p:nvSpPr>
            <p:spPr>
              <a:xfrm>
                <a:off x="74395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1"/>
              <p:cNvSpPr/>
              <p:nvPr/>
            </p:nvSpPr>
            <p:spPr>
              <a:xfrm>
                <a:off x="75919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1"/>
              <p:cNvSpPr/>
              <p:nvPr/>
            </p:nvSpPr>
            <p:spPr>
              <a:xfrm>
                <a:off x="75919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1"/>
              <p:cNvSpPr/>
              <p:nvPr/>
            </p:nvSpPr>
            <p:spPr>
              <a:xfrm>
                <a:off x="75919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1"/>
              <p:cNvSpPr/>
              <p:nvPr/>
            </p:nvSpPr>
            <p:spPr>
              <a:xfrm>
                <a:off x="7591919"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8" name="Google Shape;478;p11"/>
            <p:cNvGrpSpPr/>
            <p:nvPr/>
          </p:nvGrpSpPr>
          <p:grpSpPr>
            <a:xfrm>
              <a:off x="8832384" y="670955"/>
              <a:ext cx="311815" cy="653721"/>
              <a:chOff x="5385375" y="498300"/>
              <a:chExt cx="802200" cy="556500"/>
            </a:xfrm>
          </p:grpSpPr>
          <p:sp>
            <p:nvSpPr>
              <p:cNvPr id="479" name="Google Shape;479;p11"/>
              <p:cNvSpPr/>
              <p:nvPr/>
            </p:nvSpPr>
            <p:spPr>
              <a:xfrm>
                <a:off x="5385375" y="4983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1"/>
              <p:cNvSpPr/>
              <p:nvPr/>
            </p:nvSpPr>
            <p:spPr>
              <a:xfrm>
                <a:off x="5385375" y="7269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1"/>
              <p:cNvSpPr/>
              <p:nvPr/>
            </p:nvSpPr>
            <p:spPr>
              <a:xfrm>
                <a:off x="5385375" y="9555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82" name="Google Shape;482;p11"/>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variant 2">
  <p:cSld name="BLANK_1">
    <p:spTree>
      <p:nvGrpSpPr>
        <p:cNvPr id="1" name="Shape 483"/>
        <p:cNvGrpSpPr/>
        <p:nvPr/>
      </p:nvGrpSpPr>
      <p:grpSpPr>
        <a:xfrm>
          <a:off x="0" y="0"/>
          <a:ext cx="0" cy="0"/>
          <a:chOff x="0" y="0"/>
          <a:chExt cx="0" cy="0"/>
        </a:xfrm>
      </p:grpSpPr>
      <p:sp>
        <p:nvSpPr>
          <p:cNvPr id="484" name="Google Shape;484;p12"/>
          <p:cNvSpPr/>
          <p:nvPr/>
        </p:nvSpPr>
        <p:spPr>
          <a:xfrm>
            <a:off x="8490504" y="4489800"/>
            <a:ext cx="653700" cy="653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2"/>
          <p:cNvSpPr/>
          <p:nvPr/>
        </p:nvSpPr>
        <p:spPr>
          <a:xfrm>
            <a:off x="0" y="0"/>
            <a:ext cx="6537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6" name="Google Shape;486;p12"/>
          <p:cNvGrpSpPr/>
          <p:nvPr/>
        </p:nvGrpSpPr>
        <p:grpSpPr>
          <a:xfrm>
            <a:off x="-207" y="664293"/>
            <a:ext cx="155867" cy="653721"/>
            <a:chOff x="5385375" y="498300"/>
            <a:chExt cx="802200" cy="556500"/>
          </a:xfrm>
        </p:grpSpPr>
        <p:sp>
          <p:nvSpPr>
            <p:cNvPr id="487" name="Google Shape;487;p12"/>
            <p:cNvSpPr/>
            <p:nvPr/>
          </p:nvSpPr>
          <p:spPr>
            <a:xfrm>
              <a:off x="5385375" y="498300"/>
              <a:ext cx="802200" cy="993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2"/>
            <p:cNvSpPr/>
            <p:nvPr/>
          </p:nvSpPr>
          <p:spPr>
            <a:xfrm>
              <a:off x="5385375" y="726900"/>
              <a:ext cx="802200" cy="993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2"/>
            <p:cNvSpPr/>
            <p:nvPr/>
          </p:nvSpPr>
          <p:spPr>
            <a:xfrm>
              <a:off x="5385375" y="955500"/>
              <a:ext cx="802200" cy="993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0" name="Google Shape;490;p12"/>
          <p:cNvGrpSpPr/>
          <p:nvPr/>
        </p:nvGrpSpPr>
        <p:grpSpPr>
          <a:xfrm>
            <a:off x="322384" y="657975"/>
            <a:ext cx="666347" cy="666373"/>
            <a:chOff x="7134700" y="414375"/>
            <a:chExt cx="501919" cy="501900"/>
          </a:xfrm>
        </p:grpSpPr>
        <p:sp>
          <p:nvSpPr>
            <p:cNvPr id="491" name="Google Shape;491;p12"/>
            <p:cNvSpPr/>
            <p:nvPr/>
          </p:nvSpPr>
          <p:spPr>
            <a:xfrm>
              <a:off x="7134700" y="4143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2"/>
            <p:cNvSpPr/>
            <p:nvPr/>
          </p:nvSpPr>
          <p:spPr>
            <a:xfrm>
              <a:off x="7287100" y="4143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2"/>
            <p:cNvSpPr/>
            <p:nvPr/>
          </p:nvSpPr>
          <p:spPr>
            <a:xfrm>
              <a:off x="7439500" y="4143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2"/>
            <p:cNvSpPr/>
            <p:nvPr/>
          </p:nvSpPr>
          <p:spPr>
            <a:xfrm>
              <a:off x="7134700" y="5667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2"/>
            <p:cNvSpPr/>
            <p:nvPr/>
          </p:nvSpPr>
          <p:spPr>
            <a:xfrm>
              <a:off x="7287100" y="5667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2"/>
            <p:cNvSpPr/>
            <p:nvPr/>
          </p:nvSpPr>
          <p:spPr>
            <a:xfrm>
              <a:off x="7439500" y="5667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2"/>
            <p:cNvSpPr/>
            <p:nvPr/>
          </p:nvSpPr>
          <p:spPr>
            <a:xfrm>
              <a:off x="7134700" y="7191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2"/>
            <p:cNvSpPr/>
            <p:nvPr/>
          </p:nvSpPr>
          <p:spPr>
            <a:xfrm>
              <a:off x="7287100" y="7191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2"/>
            <p:cNvSpPr/>
            <p:nvPr/>
          </p:nvSpPr>
          <p:spPr>
            <a:xfrm>
              <a:off x="7439500" y="7191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2"/>
            <p:cNvSpPr/>
            <p:nvPr/>
          </p:nvSpPr>
          <p:spPr>
            <a:xfrm>
              <a:off x="7134700" y="8715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2"/>
            <p:cNvSpPr/>
            <p:nvPr/>
          </p:nvSpPr>
          <p:spPr>
            <a:xfrm>
              <a:off x="7287100" y="8715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2"/>
            <p:cNvSpPr/>
            <p:nvPr/>
          </p:nvSpPr>
          <p:spPr>
            <a:xfrm>
              <a:off x="7439500" y="8715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2"/>
            <p:cNvSpPr/>
            <p:nvPr/>
          </p:nvSpPr>
          <p:spPr>
            <a:xfrm>
              <a:off x="7591900" y="4143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2"/>
            <p:cNvSpPr/>
            <p:nvPr/>
          </p:nvSpPr>
          <p:spPr>
            <a:xfrm>
              <a:off x="7591900" y="5667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2"/>
            <p:cNvSpPr/>
            <p:nvPr/>
          </p:nvSpPr>
          <p:spPr>
            <a:xfrm>
              <a:off x="7591900" y="7191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2"/>
            <p:cNvSpPr/>
            <p:nvPr/>
          </p:nvSpPr>
          <p:spPr>
            <a:xfrm>
              <a:off x="7591919" y="871575"/>
              <a:ext cx="44700" cy="44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7" name="Google Shape;507;p12"/>
          <p:cNvGrpSpPr/>
          <p:nvPr/>
        </p:nvGrpSpPr>
        <p:grpSpPr>
          <a:xfrm>
            <a:off x="8832384" y="670955"/>
            <a:ext cx="311815" cy="653721"/>
            <a:chOff x="5385375" y="498300"/>
            <a:chExt cx="802200" cy="556500"/>
          </a:xfrm>
        </p:grpSpPr>
        <p:sp>
          <p:nvSpPr>
            <p:cNvPr id="508" name="Google Shape;508;p12"/>
            <p:cNvSpPr/>
            <p:nvPr/>
          </p:nvSpPr>
          <p:spPr>
            <a:xfrm>
              <a:off x="5385375" y="4983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2"/>
            <p:cNvSpPr/>
            <p:nvPr/>
          </p:nvSpPr>
          <p:spPr>
            <a:xfrm>
              <a:off x="5385375" y="7269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2"/>
            <p:cNvSpPr/>
            <p:nvPr/>
          </p:nvSpPr>
          <p:spPr>
            <a:xfrm>
              <a:off x="5385375" y="9555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1" name="Google Shape;511;p12"/>
          <p:cNvSpPr txBox="1">
            <a:spLocks noGrp="1"/>
          </p:cNvSpPr>
          <p:nvPr>
            <p:ph type="sldNum" idx="12"/>
          </p:nvPr>
        </p:nvSpPr>
        <p:spPr>
          <a:xfrm>
            <a:off x="8490504" y="4489800"/>
            <a:ext cx="653700" cy="653700"/>
          </a:xfrm>
          <a:prstGeom prst="rect">
            <a:avLst/>
          </a:prstGeom>
        </p:spPr>
        <p:txBody>
          <a:bodyPr spcFirstLastPara="1" wrap="square" lIns="0" tIns="0" rIns="0" bIns="0"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61100" y="664300"/>
            <a:ext cx="7843200" cy="6537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1pPr>
            <a:lvl2pPr lvl="1"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2pPr>
            <a:lvl3pPr lvl="2"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3pPr>
            <a:lvl4pPr lvl="3"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4pPr>
            <a:lvl5pPr lvl="4"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5pPr>
            <a:lvl6pPr lvl="5"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6pPr>
            <a:lvl7pPr lvl="6"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7pPr>
            <a:lvl8pPr lvl="7"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8pPr>
            <a:lvl9pPr lvl="8"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9pPr>
          </a:lstStyle>
          <a:p>
            <a:endParaRPr/>
          </a:p>
        </p:txBody>
      </p:sp>
      <p:sp>
        <p:nvSpPr>
          <p:cNvPr id="7" name="Google Shape;7;p1"/>
          <p:cNvSpPr txBox="1">
            <a:spLocks noGrp="1"/>
          </p:cNvSpPr>
          <p:nvPr>
            <p:ph type="body" idx="1"/>
          </p:nvPr>
        </p:nvSpPr>
        <p:spPr>
          <a:xfrm>
            <a:off x="1314800" y="1599700"/>
            <a:ext cx="7189500" cy="28860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1pPr>
            <a:lvl2pPr marL="914400" lvl="1" indent="-381000" rtl="0">
              <a:lnSpc>
                <a:spcPct val="115000"/>
              </a:lnSpc>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2pPr>
            <a:lvl3pPr marL="1371600" lvl="2"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3pPr>
            <a:lvl4pPr marL="1828800" lvl="3"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4pPr>
            <a:lvl5pPr marL="2286000" lvl="4"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5pPr>
            <a:lvl6pPr marL="2743200" lvl="5"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6pPr>
            <a:lvl7pPr marL="3200400" lvl="6"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7pPr>
            <a:lvl8pPr marL="3657600" lvl="7"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8pPr>
            <a:lvl9pPr marL="4114800" lvl="8"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504254" y="4489800"/>
            <a:ext cx="653700" cy="653700"/>
          </a:xfrm>
          <a:prstGeom prst="rect">
            <a:avLst/>
          </a:prstGeom>
          <a:noFill/>
          <a:ln>
            <a:noFill/>
          </a:ln>
        </p:spPr>
        <p:txBody>
          <a:bodyPr spcFirstLastPara="1" wrap="square" lIns="0" tIns="0" rIns="0" bIns="0" anchor="ctr" anchorCtr="0">
            <a:noAutofit/>
          </a:bodyPr>
          <a:lstStyle>
            <a:lvl1pPr lvl="0" algn="ctr" rtl="0">
              <a:buNone/>
              <a:defRPr sz="1300">
                <a:solidFill>
                  <a:schemeClr val="accent1"/>
                </a:solidFill>
                <a:latin typeface="Barlow Light"/>
                <a:ea typeface="Barlow Light"/>
                <a:cs typeface="Barlow Light"/>
                <a:sym typeface="Barlow Light"/>
              </a:defRPr>
            </a:lvl1pPr>
            <a:lvl2pPr lvl="1" algn="ctr" rtl="0">
              <a:buNone/>
              <a:defRPr sz="1300">
                <a:solidFill>
                  <a:schemeClr val="accent1"/>
                </a:solidFill>
                <a:latin typeface="Barlow Light"/>
                <a:ea typeface="Barlow Light"/>
                <a:cs typeface="Barlow Light"/>
                <a:sym typeface="Barlow Light"/>
              </a:defRPr>
            </a:lvl2pPr>
            <a:lvl3pPr lvl="2" algn="ctr" rtl="0">
              <a:buNone/>
              <a:defRPr sz="1300">
                <a:solidFill>
                  <a:schemeClr val="accent1"/>
                </a:solidFill>
                <a:latin typeface="Barlow Light"/>
                <a:ea typeface="Barlow Light"/>
                <a:cs typeface="Barlow Light"/>
                <a:sym typeface="Barlow Light"/>
              </a:defRPr>
            </a:lvl3pPr>
            <a:lvl4pPr lvl="3" algn="ctr" rtl="0">
              <a:buNone/>
              <a:defRPr sz="1300">
                <a:solidFill>
                  <a:schemeClr val="accent1"/>
                </a:solidFill>
                <a:latin typeface="Barlow Light"/>
                <a:ea typeface="Barlow Light"/>
                <a:cs typeface="Barlow Light"/>
                <a:sym typeface="Barlow Light"/>
              </a:defRPr>
            </a:lvl4pPr>
            <a:lvl5pPr lvl="4" algn="ctr" rtl="0">
              <a:buNone/>
              <a:defRPr sz="1300">
                <a:solidFill>
                  <a:schemeClr val="accent1"/>
                </a:solidFill>
                <a:latin typeface="Barlow Light"/>
                <a:ea typeface="Barlow Light"/>
                <a:cs typeface="Barlow Light"/>
                <a:sym typeface="Barlow Light"/>
              </a:defRPr>
            </a:lvl5pPr>
            <a:lvl6pPr lvl="5" algn="ctr" rtl="0">
              <a:buNone/>
              <a:defRPr sz="1300">
                <a:solidFill>
                  <a:schemeClr val="accent1"/>
                </a:solidFill>
                <a:latin typeface="Barlow Light"/>
                <a:ea typeface="Barlow Light"/>
                <a:cs typeface="Barlow Light"/>
                <a:sym typeface="Barlow Light"/>
              </a:defRPr>
            </a:lvl6pPr>
            <a:lvl7pPr lvl="6" algn="ctr" rtl="0">
              <a:buNone/>
              <a:defRPr sz="1300">
                <a:solidFill>
                  <a:schemeClr val="accent1"/>
                </a:solidFill>
                <a:latin typeface="Barlow Light"/>
                <a:ea typeface="Barlow Light"/>
                <a:cs typeface="Barlow Light"/>
                <a:sym typeface="Barlow Light"/>
              </a:defRPr>
            </a:lvl7pPr>
            <a:lvl8pPr lvl="7" algn="ctr" rtl="0">
              <a:buNone/>
              <a:defRPr sz="1300">
                <a:solidFill>
                  <a:schemeClr val="accent1"/>
                </a:solidFill>
                <a:latin typeface="Barlow Light"/>
                <a:ea typeface="Barlow Light"/>
                <a:cs typeface="Barlow Light"/>
                <a:sym typeface="Barlow Light"/>
              </a:defRPr>
            </a:lvl8pPr>
            <a:lvl9pPr lvl="8" algn="ctr" rtl="0">
              <a:buNone/>
              <a:defRPr sz="1300">
                <a:solidFill>
                  <a:schemeClr val="accent1"/>
                </a:solidFill>
                <a:latin typeface="Barlow Light"/>
                <a:ea typeface="Barlow Light"/>
                <a:cs typeface="Barlow Light"/>
                <a:sym typeface="Barlow Light"/>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3" r:id="rId4"/>
    <p:sldLayoutId id="2147483654" r:id="rId5"/>
    <p:sldLayoutId id="2147483657" r:id="rId6"/>
    <p:sldLayoutId id="2147483658"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13"/>
          <p:cNvSpPr txBox="1">
            <a:spLocks noGrp="1"/>
          </p:cNvSpPr>
          <p:nvPr>
            <p:ph type="ctrTitle"/>
          </p:nvPr>
        </p:nvSpPr>
        <p:spPr>
          <a:xfrm>
            <a:off x="576072" y="1541700"/>
            <a:ext cx="6178296" cy="20601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sz="3000" dirty="0"/>
              <a:t>Сервис оценки и прогноза развития региона на основе автоматизированного сбора и анализа цифровых данных</a:t>
            </a:r>
            <a:endParaRPr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14"/>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dirty="0"/>
              <a:t>Цели исследования и результаты</a:t>
            </a:r>
            <a:endParaRPr dirty="0"/>
          </a:p>
        </p:txBody>
      </p:sp>
      <p:sp>
        <p:nvSpPr>
          <p:cNvPr id="523" name="Google Shape;523;p14"/>
          <p:cNvSpPr txBox="1">
            <a:spLocks noGrp="1"/>
          </p:cNvSpPr>
          <p:nvPr>
            <p:ph type="body" idx="1"/>
          </p:nvPr>
        </p:nvSpPr>
        <p:spPr>
          <a:xfrm>
            <a:off x="1172650" y="1318000"/>
            <a:ext cx="3447300" cy="2890200"/>
          </a:xfrm>
          <a:prstGeom prst="rect">
            <a:avLst/>
          </a:prstGeom>
        </p:spPr>
        <p:txBody>
          <a:bodyPr spcFirstLastPara="1" wrap="square" lIns="0" tIns="0" rIns="0" bIns="0" anchor="t" anchorCtr="0">
            <a:noAutofit/>
          </a:bodyPr>
          <a:lstStyle/>
          <a:p>
            <a:pPr marL="0" lvl="0" indent="0" algn="l" rtl="0">
              <a:spcBef>
                <a:spcPts val="600"/>
              </a:spcBef>
              <a:spcAft>
                <a:spcPts val="0"/>
              </a:spcAft>
              <a:buClr>
                <a:schemeClr val="dk1"/>
              </a:buClr>
              <a:buSzPts val="1100"/>
              <a:buFont typeface="Arial"/>
              <a:buNone/>
            </a:pPr>
            <a:r>
              <a:rPr lang="ru-RU" sz="1200" b="1" dirty="0"/>
              <a:t>Цели исследования</a:t>
            </a:r>
          </a:p>
          <a:p>
            <a:pPr marL="0" lvl="0" indent="0" algn="l" rtl="0">
              <a:spcBef>
                <a:spcPts val="600"/>
              </a:spcBef>
              <a:spcAft>
                <a:spcPts val="0"/>
              </a:spcAft>
              <a:buClr>
                <a:schemeClr val="dk1"/>
              </a:buClr>
              <a:buSzPts val="1100"/>
              <a:buFont typeface="Arial"/>
              <a:buNone/>
            </a:pPr>
            <a:r>
              <a:rPr lang="ru-RU" sz="1200" dirty="0"/>
              <a:t>1.Выполнить анализ  цифровизации регионов, через расчет основных коэффициентов, отражающих внедрение технологий в регионах РФ.</a:t>
            </a:r>
          </a:p>
          <a:p>
            <a:pPr marL="0" lvl="0" indent="0" algn="l" rtl="0">
              <a:spcBef>
                <a:spcPts val="600"/>
              </a:spcBef>
              <a:spcAft>
                <a:spcPts val="0"/>
              </a:spcAft>
              <a:buClr>
                <a:schemeClr val="dk1"/>
              </a:buClr>
              <a:buSzPts val="1100"/>
              <a:buFont typeface="Arial"/>
              <a:buNone/>
            </a:pPr>
            <a:r>
              <a:rPr lang="ru-RU" sz="1200" dirty="0"/>
              <a:t>2. Охарактеризовать уровень цифровизации регионов, через составление рейтинговой модели цифровизации</a:t>
            </a:r>
            <a:endParaRPr sz="1200" dirty="0"/>
          </a:p>
        </p:txBody>
      </p:sp>
      <p:sp>
        <p:nvSpPr>
          <p:cNvPr id="522" name="Google Shape;522;p14"/>
          <p:cNvSpPr txBox="1">
            <a:spLocks noGrp="1"/>
          </p:cNvSpPr>
          <p:nvPr>
            <p:ph type="body" idx="2"/>
          </p:nvPr>
        </p:nvSpPr>
        <p:spPr>
          <a:xfrm>
            <a:off x="5056954" y="1338282"/>
            <a:ext cx="3447300" cy="28902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ru-RU" sz="1200" b="1" dirty="0"/>
              <a:t>Задачи исследования</a:t>
            </a:r>
            <a:endParaRPr sz="1200" dirty="0"/>
          </a:p>
          <a:p>
            <a:pPr marL="228600" lvl="0" indent="-228600">
              <a:buClr>
                <a:schemeClr val="dk1"/>
              </a:buClr>
              <a:buSzPts val="1100"/>
              <a:buAutoNum type="arabicPeriod"/>
            </a:pPr>
            <a:r>
              <a:rPr lang="ru-RU" sz="1200" dirty="0"/>
              <a:t>Сформировать структуру модели анализа данных</a:t>
            </a:r>
          </a:p>
          <a:p>
            <a:pPr marL="228600" lvl="0" indent="-228600">
              <a:buClr>
                <a:schemeClr val="dk1"/>
              </a:buClr>
              <a:buSzPts val="1100"/>
              <a:buAutoNum type="arabicPeriod"/>
            </a:pPr>
            <a:r>
              <a:rPr lang="ru-RU" sz="1200" dirty="0"/>
              <a:t>Охарактеризовать алгоритм получение данных и используемые функции</a:t>
            </a:r>
          </a:p>
          <a:p>
            <a:pPr marL="0" lvl="0" indent="0" algn="l" rtl="0">
              <a:spcBef>
                <a:spcPts val="600"/>
              </a:spcBef>
              <a:spcAft>
                <a:spcPts val="0"/>
              </a:spcAft>
              <a:buClr>
                <a:schemeClr val="dk1"/>
              </a:buClr>
              <a:buSzPts val="1100"/>
              <a:buFont typeface="Arial"/>
              <a:buNone/>
            </a:pPr>
            <a:r>
              <a:rPr lang="ru-RU" sz="1200" dirty="0"/>
              <a:t>3.Создать базу данных и выполнить анализ</a:t>
            </a:r>
          </a:p>
          <a:p>
            <a:pPr marL="0" lvl="0" indent="0" algn="l" rtl="0">
              <a:spcBef>
                <a:spcPts val="600"/>
              </a:spcBef>
              <a:spcAft>
                <a:spcPts val="0"/>
              </a:spcAft>
              <a:buClr>
                <a:schemeClr val="dk1"/>
              </a:buClr>
              <a:buSzPts val="1100"/>
              <a:buFont typeface="Arial"/>
              <a:buNone/>
            </a:pPr>
            <a:r>
              <a:rPr lang="ru-RU" sz="1200" dirty="0"/>
              <a:t>4. Проанализировать коэффициенты по созданной методике</a:t>
            </a:r>
          </a:p>
          <a:p>
            <a:pPr marL="0" lvl="0" indent="0" algn="l" rtl="0">
              <a:spcBef>
                <a:spcPts val="600"/>
              </a:spcBef>
              <a:spcAft>
                <a:spcPts val="0"/>
              </a:spcAft>
              <a:buClr>
                <a:schemeClr val="dk1"/>
              </a:buClr>
              <a:buSzPts val="1100"/>
              <a:buFont typeface="Arial"/>
              <a:buNone/>
            </a:pPr>
            <a:r>
              <a:rPr lang="ru-RU" sz="1200" dirty="0"/>
              <a:t>5.Визуализировать полученные результаты</a:t>
            </a:r>
            <a:endParaRPr sz="1200" dirty="0"/>
          </a:p>
        </p:txBody>
      </p:sp>
      <p:sp>
        <p:nvSpPr>
          <p:cNvPr id="525" name="Google Shape;525;p14"/>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5"/>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26D86E2B-37B3-4A97-8D26-36A06488B7F8}"/>
              </a:ext>
            </a:extLst>
          </p:cNvPr>
          <p:cNvSpPr/>
          <p:nvPr/>
        </p:nvSpPr>
        <p:spPr>
          <a:xfrm>
            <a:off x="2514601" y="1059872"/>
            <a:ext cx="4287836" cy="1204471"/>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8" name="Google Shape;538;p16"/>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ru-RU" dirty="0">
                <a:solidFill>
                  <a:schemeClr val="dk1"/>
                </a:solidFill>
              </a:rPr>
              <a:t>3</a:t>
            </a:r>
            <a:endParaRPr dirty="0">
              <a:solidFill>
                <a:schemeClr val="dk1"/>
              </a:solidFill>
            </a:endParaRPr>
          </a:p>
        </p:txBody>
      </p:sp>
      <p:sp>
        <p:nvSpPr>
          <p:cNvPr id="536" name="Google Shape;536;p16"/>
          <p:cNvSpPr txBox="1">
            <a:spLocks noGrp="1"/>
          </p:cNvSpPr>
          <p:nvPr>
            <p:ph type="ctrTitle" idx="4294967295"/>
          </p:nvPr>
        </p:nvSpPr>
        <p:spPr>
          <a:xfrm>
            <a:off x="2933844" y="152256"/>
            <a:ext cx="4287837" cy="833437"/>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sz="4800" dirty="0">
                <a:solidFill>
                  <a:schemeClr val="accent1"/>
                </a:solidFill>
              </a:rPr>
              <a:t>Сбор данных</a:t>
            </a:r>
            <a:endParaRPr sz="4800" dirty="0">
              <a:solidFill>
                <a:schemeClr val="accent1"/>
              </a:solidFill>
            </a:endParaRPr>
          </a:p>
        </p:txBody>
      </p:sp>
      <p:sp>
        <p:nvSpPr>
          <p:cNvPr id="537" name="Google Shape;537;p16"/>
          <p:cNvSpPr txBox="1">
            <a:spLocks noGrp="1"/>
          </p:cNvSpPr>
          <p:nvPr>
            <p:ph type="subTitle" idx="4294967295"/>
          </p:nvPr>
        </p:nvSpPr>
        <p:spPr>
          <a:xfrm>
            <a:off x="2729417" y="1090684"/>
            <a:ext cx="3993497" cy="1195316"/>
          </a:xfrm>
          <a:prstGeom prst="rect">
            <a:avLst/>
          </a:prstGeom>
        </p:spPr>
        <p:txBody>
          <a:bodyPr spcFirstLastPara="1" wrap="square" lIns="0" tIns="0" rIns="0" bIns="0" anchor="t" anchorCtr="0">
            <a:noAutofit/>
          </a:bodyPr>
          <a:lstStyle/>
          <a:p>
            <a:pPr marL="0" lvl="0" indent="0">
              <a:buNone/>
            </a:pPr>
            <a:r>
              <a:rPr lang="ru-RU" sz="1600" dirty="0">
                <a:highlight>
                  <a:schemeClr val="accent1"/>
                </a:highlight>
                <a:latin typeface="Times New Roman" panose="02020603050405020304" pitchFamily="18" charset="0"/>
                <a:ea typeface="Barlow SemiBold"/>
                <a:cs typeface="Times New Roman" panose="02020603050405020304" pitchFamily="18" charset="0"/>
                <a:sym typeface="Barlow SemiBold"/>
              </a:rPr>
              <a:t>1.Необходимо </a:t>
            </a:r>
            <a:r>
              <a:rPr lang="ru-RU" sz="1600" dirty="0">
                <a:highlight>
                  <a:schemeClr val="accent1"/>
                </a:highlight>
                <a:latin typeface="Times New Roman" panose="02020603050405020304" pitchFamily="18" charset="0"/>
                <a:cs typeface="Times New Roman" panose="02020603050405020304" pitchFamily="18" charset="0"/>
              </a:rPr>
              <a:t>подключение к статистическим открытым сервисам, содержащих всю доступную информацию</a:t>
            </a:r>
            <a:endParaRPr lang="ru-RU" sz="1600" dirty="0">
              <a:highlight>
                <a:schemeClr val="accent1"/>
              </a:highlight>
              <a:latin typeface="Times New Roman" panose="02020603050405020304" pitchFamily="18" charset="0"/>
              <a:ea typeface="Barlow SemiBold"/>
              <a:cs typeface="Times New Roman" panose="02020603050405020304" pitchFamily="18" charset="0"/>
              <a:sym typeface="Barlow SemiBold"/>
            </a:endParaRPr>
          </a:p>
          <a:p>
            <a:pPr marL="0" lvl="0" indent="0" algn="l" rtl="0">
              <a:spcBef>
                <a:spcPts val="600"/>
              </a:spcBef>
              <a:spcAft>
                <a:spcPts val="0"/>
              </a:spcAft>
              <a:buNone/>
            </a:pPr>
            <a:endParaRPr b="1" dirty="0"/>
          </a:p>
        </p:txBody>
      </p:sp>
      <p:cxnSp>
        <p:nvCxnSpPr>
          <p:cNvPr id="3" name="Прямая со стрелкой 2">
            <a:extLst>
              <a:ext uri="{FF2B5EF4-FFF2-40B4-BE49-F238E27FC236}">
                <a16:creationId xmlns:a16="http://schemas.microsoft.com/office/drawing/2014/main" id="{9CEBE864-91A3-42D6-9053-BAFA4FC3552F}"/>
              </a:ext>
            </a:extLst>
          </p:cNvPr>
          <p:cNvCxnSpPr>
            <a:cxnSpLocks/>
          </p:cNvCxnSpPr>
          <p:nvPr/>
        </p:nvCxnSpPr>
        <p:spPr>
          <a:xfrm flipH="1">
            <a:off x="4572001" y="2286000"/>
            <a:ext cx="1" cy="285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Прямоугольник 6">
            <a:extLst>
              <a:ext uri="{FF2B5EF4-FFF2-40B4-BE49-F238E27FC236}">
                <a16:creationId xmlns:a16="http://schemas.microsoft.com/office/drawing/2014/main" id="{9FEDF9ED-BA34-42C0-86FE-A75EB7B963CB}"/>
              </a:ext>
            </a:extLst>
          </p:cNvPr>
          <p:cNvSpPr/>
          <p:nvPr/>
        </p:nvSpPr>
        <p:spPr>
          <a:xfrm>
            <a:off x="2076483" y="2597160"/>
            <a:ext cx="5444836" cy="602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Times New Roman" panose="02020603050405020304" pitchFamily="18" charset="0"/>
                <a:cs typeface="Times New Roman" panose="02020603050405020304" pitchFamily="18" charset="0"/>
              </a:rPr>
              <a:t>По своей функциональной структуре модель анализа данных исследования состоит из двух составляющих</a:t>
            </a:r>
          </a:p>
        </p:txBody>
      </p:sp>
      <p:sp>
        <p:nvSpPr>
          <p:cNvPr id="11" name="Овал 10">
            <a:extLst>
              <a:ext uri="{FF2B5EF4-FFF2-40B4-BE49-F238E27FC236}">
                <a16:creationId xmlns:a16="http://schemas.microsoft.com/office/drawing/2014/main" id="{FCEDA532-0275-498C-92F8-2DF5AD22ACB3}"/>
              </a:ext>
            </a:extLst>
          </p:cNvPr>
          <p:cNvSpPr/>
          <p:nvPr/>
        </p:nvSpPr>
        <p:spPr>
          <a:xfrm>
            <a:off x="2031423" y="3462628"/>
            <a:ext cx="176646" cy="1766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a:extLst>
              <a:ext uri="{FF2B5EF4-FFF2-40B4-BE49-F238E27FC236}">
                <a16:creationId xmlns:a16="http://schemas.microsoft.com/office/drawing/2014/main" id="{5FC7E133-D8B4-402A-B305-C9D38CE42739}"/>
              </a:ext>
            </a:extLst>
          </p:cNvPr>
          <p:cNvSpPr/>
          <p:nvPr/>
        </p:nvSpPr>
        <p:spPr>
          <a:xfrm>
            <a:off x="2050506" y="4096053"/>
            <a:ext cx="176646" cy="1766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угольник 11">
            <a:extLst>
              <a:ext uri="{FF2B5EF4-FFF2-40B4-BE49-F238E27FC236}">
                <a16:creationId xmlns:a16="http://schemas.microsoft.com/office/drawing/2014/main" id="{EA835500-3178-43D5-8CF1-32DED80BCB6F}"/>
              </a:ext>
            </a:extLst>
          </p:cNvPr>
          <p:cNvSpPr/>
          <p:nvPr/>
        </p:nvSpPr>
        <p:spPr>
          <a:xfrm>
            <a:off x="2330370" y="3340805"/>
            <a:ext cx="6559720" cy="468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Times New Roman" panose="02020603050405020304" pitchFamily="18" charset="0"/>
                <a:cs typeface="Times New Roman" panose="02020603050405020304" pitchFamily="18" charset="0"/>
              </a:rPr>
              <a:t>Программы запроса и получения данных с помощью программного продукта </a:t>
            </a:r>
            <a:r>
              <a:rPr lang="ru-RU" dirty="0" err="1">
                <a:solidFill>
                  <a:schemeClr val="tx1"/>
                </a:solidFill>
                <a:latin typeface="Times New Roman" panose="02020603050405020304" pitchFamily="18" charset="0"/>
                <a:cs typeface="Times New Roman" panose="02020603050405020304" pitchFamily="18" charset="0"/>
              </a:rPr>
              <a:t>Microsoft</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Excel</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8" name="Прямоугольник 17">
            <a:extLst>
              <a:ext uri="{FF2B5EF4-FFF2-40B4-BE49-F238E27FC236}">
                <a16:creationId xmlns:a16="http://schemas.microsoft.com/office/drawing/2014/main" id="{88D708DE-87DF-4963-A5C1-51DC2A8BE780}"/>
              </a:ext>
            </a:extLst>
          </p:cNvPr>
          <p:cNvSpPr/>
          <p:nvPr/>
        </p:nvSpPr>
        <p:spPr>
          <a:xfrm>
            <a:off x="2402538" y="3950297"/>
            <a:ext cx="6087966" cy="468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Times New Roman" panose="02020603050405020304" pitchFamily="18" charset="0"/>
                <a:cs typeface="Times New Roman" panose="02020603050405020304" pitchFamily="18" charset="0"/>
              </a:rPr>
              <a:t>Прогнозной аналитической модели, оценивающей регионы и перспективы их развития по полученным данным</a:t>
            </a:r>
            <a:r>
              <a:rPr lang="ru-RU" dirty="0">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B70CDA4D-57A1-4216-9A28-75EABA0BB04E}"/>
              </a:ext>
            </a:extLst>
          </p:cNvPr>
          <p:cNvSpPr/>
          <p:nvPr/>
        </p:nvSpPr>
        <p:spPr>
          <a:xfrm>
            <a:off x="644236" y="550718"/>
            <a:ext cx="8058700" cy="1342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50" name="Google Shape;550;p18"/>
          <p:cNvSpPr txBox="1">
            <a:spLocks noGrp="1"/>
          </p:cNvSpPr>
          <p:nvPr>
            <p:ph type="title"/>
          </p:nvPr>
        </p:nvSpPr>
        <p:spPr>
          <a:xfrm>
            <a:off x="1723533" y="-6291"/>
            <a:ext cx="7843200" cy="653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dirty="0">
                <a:solidFill>
                  <a:schemeClr val="tx1"/>
                </a:solidFill>
              </a:rPr>
              <a:t>Алгоритм получения данных</a:t>
            </a:r>
            <a:endParaRPr dirty="0">
              <a:solidFill>
                <a:schemeClr val="tx1"/>
              </a:solidFill>
            </a:endParaRPr>
          </a:p>
        </p:txBody>
      </p:sp>
      <p:pic>
        <p:nvPicPr>
          <p:cNvPr id="2" name="Рисунок 1">
            <a:extLst>
              <a:ext uri="{FF2B5EF4-FFF2-40B4-BE49-F238E27FC236}">
                <a16:creationId xmlns:a16="http://schemas.microsoft.com/office/drawing/2014/main" id="{6F17253B-2AA1-4A0C-A231-567538C0660C}"/>
              </a:ext>
            </a:extLst>
          </p:cNvPr>
          <p:cNvPicPr>
            <a:picLocks noChangeAspect="1"/>
          </p:cNvPicPr>
          <p:nvPr/>
        </p:nvPicPr>
        <p:blipFill>
          <a:blip r:embed="rId3"/>
          <a:stretch>
            <a:fillRect/>
          </a:stretch>
        </p:blipFill>
        <p:spPr>
          <a:xfrm>
            <a:off x="1043054" y="521765"/>
            <a:ext cx="4066827" cy="4633991"/>
          </a:xfrm>
          <a:prstGeom prst="rect">
            <a:avLst/>
          </a:prstGeom>
        </p:spPr>
      </p:pic>
      <p:sp>
        <p:nvSpPr>
          <p:cNvPr id="552" name="Google Shape;552;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a:t>
            </a:fld>
            <a:endParaRPr/>
          </a:p>
        </p:txBody>
      </p:sp>
      <p:sp>
        <p:nvSpPr>
          <p:cNvPr id="3" name="Прямоугольник 2">
            <a:extLst>
              <a:ext uri="{FF2B5EF4-FFF2-40B4-BE49-F238E27FC236}">
                <a16:creationId xmlns:a16="http://schemas.microsoft.com/office/drawing/2014/main" id="{7529D6A3-4190-4E87-B3B4-6741EEF08630}"/>
              </a:ext>
            </a:extLst>
          </p:cNvPr>
          <p:cNvSpPr/>
          <p:nvPr/>
        </p:nvSpPr>
        <p:spPr>
          <a:xfrm>
            <a:off x="0" y="550718"/>
            <a:ext cx="644236" cy="10287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0CF25CDA-A419-4ED2-9434-5D88183D2E10}"/>
              </a:ext>
            </a:extLst>
          </p:cNvPr>
          <p:cNvSpPr/>
          <p:nvPr/>
        </p:nvSpPr>
        <p:spPr>
          <a:xfrm>
            <a:off x="5405930" y="895875"/>
            <a:ext cx="3864754" cy="3593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ru-RU" dirty="0">
                <a:solidFill>
                  <a:schemeClr val="tx1"/>
                </a:solidFill>
                <a:latin typeface="Times New Roman" panose="02020603050405020304" pitchFamily="18" charset="0"/>
                <a:cs typeface="Times New Roman" panose="02020603050405020304" pitchFamily="18" charset="0"/>
              </a:rPr>
              <a:t>Отключив обновления экрана в начале выполнения программы, можно добиться значительного ускорения выполнения основной задачи программы. </a:t>
            </a:r>
          </a:p>
          <a:p>
            <a:pPr marL="342900" indent="-342900">
              <a:buAutoNum type="arabicPeriod"/>
            </a:pPr>
            <a:r>
              <a:rPr lang="ru-RU" dirty="0">
                <a:solidFill>
                  <a:schemeClr val="tx1"/>
                </a:solidFill>
                <a:latin typeface="Times New Roman" panose="02020603050405020304" pitchFamily="18" charset="0"/>
                <a:cs typeface="Times New Roman" panose="02020603050405020304" pitchFamily="18" charset="0"/>
              </a:rPr>
              <a:t>Выполняемую программу получения данных с сайта возможно сохранить в виде надстройки, но этапы выгрузки данных на лист предполагают их автоматическую организацию</a:t>
            </a:r>
          </a:p>
          <a:p>
            <a:pPr marL="342900" indent="-342900">
              <a:buAutoNum type="arabicPeriod"/>
            </a:pPr>
            <a:r>
              <a:rPr lang="ru-RU" dirty="0">
                <a:solidFill>
                  <a:schemeClr val="tx1"/>
                </a:solidFill>
                <a:latin typeface="Times New Roman" panose="02020603050405020304" pitchFamily="18" charset="0"/>
                <a:cs typeface="Times New Roman" panose="02020603050405020304" pitchFamily="18" charset="0"/>
              </a:rPr>
              <a:t>Параллельно с выгрузкой данных, создается карта сайта: каждый статистический показатель со своей ссылкой отображен для каждого года.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72" name="Google Shape;572;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a:t>
            </a:fld>
            <a:endParaRPr/>
          </a:p>
        </p:txBody>
      </p:sp>
      <p:sp>
        <p:nvSpPr>
          <p:cNvPr id="557" name="Google Shape;557;p19"/>
          <p:cNvSpPr txBox="1">
            <a:spLocks noGrp="1"/>
          </p:cNvSpPr>
          <p:nvPr>
            <p:ph type="ctrTitle" idx="4294967295"/>
          </p:nvPr>
        </p:nvSpPr>
        <p:spPr>
          <a:xfrm>
            <a:off x="687252" y="341131"/>
            <a:ext cx="6509614" cy="1251000"/>
          </a:xfrm>
          <a:prstGeom prst="rect">
            <a:avLst/>
          </a:prstGeom>
        </p:spPr>
        <p:txBody>
          <a:bodyPr spcFirstLastPara="1" wrap="square" lIns="0" tIns="0" rIns="0" bIns="0" anchor="b" anchorCtr="0">
            <a:noAutofit/>
          </a:bodyPr>
          <a:lstStyle/>
          <a:p>
            <a:pPr marL="0" lvl="0" indent="0" algn="l" rtl="0">
              <a:lnSpc>
                <a:spcPct val="70000"/>
              </a:lnSpc>
              <a:spcBef>
                <a:spcPts val="0"/>
              </a:spcBef>
              <a:spcAft>
                <a:spcPts val="0"/>
              </a:spcAft>
              <a:buNone/>
            </a:pPr>
            <a:r>
              <a:rPr lang="ru-RU" sz="7200" dirty="0">
                <a:solidFill>
                  <a:schemeClr val="accent1"/>
                </a:solidFill>
              </a:rPr>
              <a:t>Функция скачивания</a:t>
            </a:r>
            <a:endParaRPr sz="7200" dirty="0">
              <a:solidFill>
                <a:schemeClr val="accent1"/>
              </a:solidFill>
            </a:endParaRPr>
          </a:p>
        </p:txBody>
      </p:sp>
      <p:sp>
        <p:nvSpPr>
          <p:cNvPr id="558" name="Google Shape;558;p19"/>
          <p:cNvSpPr txBox="1">
            <a:spLocks noGrp="1"/>
          </p:cNvSpPr>
          <p:nvPr>
            <p:ph type="subTitle" idx="4294967295"/>
          </p:nvPr>
        </p:nvSpPr>
        <p:spPr>
          <a:xfrm>
            <a:off x="782637" y="1526869"/>
            <a:ext cx="3789363" cy="784225"/>
          </a:xfrm>
          <a:prstGeom prst="rect">
            <a:avLst/>
          </a:prstGeom>
        </p:spPr>
        <p:txBody>
          <a:bodyPr spcFirstLastPara="1" wrap="square" lIns="0" tIns="0" rIns="0" bIns="0" anchor="t" anchorCtr="0">
            <a:noAutofit/>
          </a:bodyPr>
          <a:lstStyle/>
          <a:p>
            <a:pPr marL="0" indent="0">
              <a:buNone/>
            </a:pPr>
            <a:r>
              <a:rPr lang="ru-RU" sz="1600" dirty="0">
                <a:latin typeface="Times New Roman" panose="02020603050405020304" pitchFamily="18" charset="0"/>
                <a:cs typeface="Times New Roman" panose="02020603050405020304" pitchFamily="18" charset="0"/>
              </a:rPr>
              <a:t>На этом этапе решается главный вопрос для данного ресурса – определение расширения. Чтобы импортировать данные таблицы используем код, вызывающий процедуру открытия документа. Данная процедура требует обработки и составления цикла, подразумевающий различные массивы и размеры таблицы исходной таблицы и последующей ее вставки на лист </a:t>
            </a:r>
            <a:r>
              <a:rPr lang="en-US" sz="1600" dirty="0">
                <a:latin typeface="Times New Roman" panose="02020603050405020304" pitchFamily="18" charset="0"/>
                <a:cs typeface="Times New Roman" panose="02020603050405020304" pitchFamily="18" charset="0"/>
              </a:rPr>
              <a:t>excel</a:t>
            </a:r>
            <a:r>
              <a:rPr lang="ru-RU" sz="1600" dirty="0">
                <a:latin typeface="Times New Roman" panose="02020603050405020304" pitchFamily="18" charset="0"/>
                <a:cs typeface="Times New Roman" panose="02020603050405020304" pitchFamily="18" charset="0"/>
              </a:rPr>
              <a:t>.</a:t>
            </a:r>
          </a:p>
          <a:p>
            <a:pPr marL="0" lvl="0" indent="0">
              <a:buNone/>
            </a:pPr>
            <a:endParaRPr sz="1600" dirty="0"/>
          </a:p>
        </p:txBody>
      </p:sp>
      <p:pic>
        <p:nvPicPr>
          <p:cNvPr id="1026" name="Picture 2">
            <a:extLst>
              <a:ext uri="{FF2B5EF4-FFF2-40B4-BE49-F238E27FC236}">
                <a16:creationId xmlns:a16="http://schemas.microsoft.com/office/drawing/2014/main" id="{8E2763C4-88D8-4361-B13C-D77E7F527E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75934"/>
            <a:ext cx="4914196" cy="291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8" name="Google Shape;578;p20"/>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dirty="0"/>
              <a:t>Создание базы данных и анализ</a:t>
            </a:r>
            <a:endParaRPr dirty="0"/>
          </a:p>
        </p:txBody>
      </p:sp>
      <p:sp>
        <p:nvSpPr>
          <p:cNvPr id="577" name="Google Shape;577;p20"/>
          <p:cNvSpPr txBox="1">
            <a:spLocks noGrp="1"/>
          </p:cNvSpPr>
          <p:nvPr>
            <p:ph type="body" idx="1"/>
          </p:nvPr>
        </p:nvSpPr>
        <p:spPr>
          <a:xfrm>
            <a:off x="661100" y="1477126"/>
            <a:ext cx="3447300" cy="28902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ru-RU" b="1" dirty="0"/>
              <a:t>Первый этап</a:t>
            </a:r>
            <a:endParaRPr b="1" dirty="0"/>
          </a:p>
          <a:p>
            <a:pPr marL="0" lvl="0" indent="0">
              <a:buNone/>
            </a:pPr>
            <a:r>
              <a:rPr lang="ru-RU" sz="1200" dirty="0">
                <a:latin typeface="Times New Roman" panose="02020603050405020304" pitchFamily="18" charset="0"/>
                <a:cs typeface="Times New Roman" panose="02020603050405020304" pitchFamily="18" charset="0"/>
              </a:rPr>
              <a:t>После получения исходных данных происходит добавление таблицы в модель данных </a:t>
            </a:r>
            <a:r>
              <a:rPr lang="en-US" sz="1200" dirty="0">
                <a:latin typeface="Times New Roman" panose="02020603050405020304" pitchFamily="18" charset="0"/>
                <a:cs typeface="Times New Roman" panose="02020603050405020304" pitchFamily="18" charset="0"/>
              </a:rPr>
              <a:t>Power Pivot</a:t>
            </a:r>
            <a:r>
              <a:rPr lang="ru-RU" sz="1200" dirty="0">
                <a:latin typeface="Times New Roman" panose="02020603050405020304" pitchFamily="18" charset="0"/>
                <a:cs typeface="Times New Roman" panose="02020603050405020304" pitchFamily="18" charset="0"/>
              </a:rPr>
              <a:t>. Где для автоматизации и ускорения процесса средствами </a:t>
            </a:r>
            <a:r>
              <a:rPr lang="en-US" sz="1200" dirty="0">
                <a:latin typeface="Times New Roman" panose="02020603050405020304" pitchFamily="18" charset="0"/>
                <a:cs typeface="Times New Roman" panose="02020603050405020304" pitchFamily="18" charset="0"/>
              </a:rPr>
              <a:t>VBA</a:t>
            </a:r>
            <a:r>
              <a:rPr lang="ru-RU" sz="1200" dirty="0">
                <a:latin typeface="Times New Roman" panose="02020603050405020304" pitchFamily="18" charset="0"/>
                <a:cs typeface="Times New Roman" panose="02020603050405020304" pitchFamily="18" charset="0"/>
              </a:rPr>
              <a:t>, методом “Workbooks("</a:t>
            </a:r>
            <a:r>
              <a:rPr lang="en-US" sz="1200" dirty="0">
                <a:latin typeface="Times New Roman" panose="02020603050405020304" pitchFamily="18" charset="0"/>
                <a:cs typeface="Times New Roman" panose="02020603050405020304" pitchFamily="18" charset="0"/>
              </a:rPr>
              <a:t>Book</a:t>
            </a:r>
            <a:r>
              <a:rPr lang="ru-RU" sz="1200" dirty="0">
                <a:latin typeface="Times New Roman" panose="02020603050405020304" pitchFamily="18" charset="0"/>
                <a:cs typeface="Times New Roman" panose="02020603050405020304" pitchFamily="18" charset="0"/>
              </a:rPr>
              <a:t>1").Connections.Add2” с последующим автоматическим указанием названия таблицы и книги осуществляется их выгрузка в модель. Обратный же процесс удаления “</a:t>
            </a:r>
            <a:r>
              <a:rPr lang="en-US" sz="1200" dirty="0" err="1">
                <a:latin typeface="Times New Roman" panose="02020603050405020304" pitchFamily="18" charset="0"/>
                <a:cs typeface="Times New Roman" panose="02020603050405020304" pitchFamily="18" charset="0"/>
              </a:rPr>
              <a:t>ActiveWorkbook</a:t>
            </a:r>
            <a:r>
              <a:rPr lang="ru-RU"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Connections</a:t>
            </a:r>
            <a:r>
              <a:rPr lang="ru-RU" sz="1200" dirty="0">
                <a:latin typeface="Times New Roman" panose="02020603050405020304" pitchFamily="18" charset="0"/>
                <a:cs typeface="Times New Roman" panose="02020603050405020304" pitchFamily="18" charset="0"/>
              </a:rPr>
              <a:t>("</a:t>
            </a:r>
            <a:r>
              <a:rPr lang="en-US" sz="1200" dirty="0" err="1">
                <a:latin typeface="Times New Roman" panose="02020603050405020304" pitchFamily="18" charset="0"/>
                <a:cs typeface="Times New Roman" panose="02020603050405020304" pitchFamily="18" charset="0"/>
              </a:rPr>
              <a:t>WorksheetConnection</a:t>
            </a:r>
            <a:r>
              <a:rPr lang="ru-RU" sz="1200" dirty="0">
                <a:latin typeface="Times New Roman" panose="02020603050405020304" pitchFamily="18" charset="0"/>
                <a:cs typeface="Times New Roman" panose="02020603050405020304" pitchFamily="18" charset="0"/>
              </a:rPr>
              <a:t>_</a:t>
            </a:r>
            <a:r>
              <a:rPr lang="en-US" sz="1200" dirty="0">
                <a:latin typeface="Times New Roman" panose="02020603050405020304" pitchFamily="18" charset="0"/>
                <a:cs typeface="Times New Roman" panose="02020603050405020304" pitchFamily="18" charset="0"/>
              </a:rPr>
              <a:t>Book</a:t>
            </a:r>
            <a:r>
              <a:rPr lang="ru-RU" sz="1200" dirty="0">
                <a:latin typeface="Times New Roman" panose="02020603050405020304" pitchFamily="18" charset="0"/>
                <a:cs typeface="Times New Roman" panose="02020603050405020304" pitchFamily="18" charset="0"/>
              </a:rPr>
              <a:t>1!</a:t>
            </a:r>
            <a:r>
              <a:rPr lang="en-US" sz="1200" dirty="0">
                <a:latin typeface="Times New Roman" panose="02020603050405020304" pitchFamily="18" charset="0"/>
                <a:cs typeface="Times New Roman" panose="02020603050405020304" pitchFamily="18" charset="0"/>
              </a:rPr>
              <a:t>Table</a:t>
            </a:r>
            <a:r>
              <a:rPr lang="ru-RU" sz="1200" dirty="0">
                <a:latin typeface="Times New Roman" panose="02020603050405020304" pitchFamily="18" charset="0"/>
                <a:cs typeface="Times New Roman" panose="02020603050405020304" pitchFamily="18" charset="0"/>
              </a:rPr>
              <a:t>1").</a:t>
            </a:r>
            <a:r>
              <a:rPr lang="en-US" sz="1200" dirty="0">
                <a:latin typeface="Times New Roman" panose="02020603050405020304" pitchFamily="18" charset="0"/>
                <a:cs typeface="Times New Roman" panose="02020603050405020304" pitchFamily="18" charset="0"/>
              </a:rPr>
              <a:t>Delete</a:t>
            </a:r>
            <a:r>
              <a:rPr lang="ru-RU" sz="1200" dirty="0">
                <a:latin typeface="Times New Roman" panose="02020603050405020304" pitchFamily="18" charset="0"/>
                <a:cs typeface="Times New Roman" panose="02020603050405020304" pitchFamily="18" charset="0"/>
              </a:rPr>
              <a:t>” осуществляется для очистки ненужных данных из модели данных в </a:t>
            </a:r>
            <a:r>
              <a:rPr lang="en-US" sz="1200" dirty="0">
                <a:latin typeface="Times New Roman" panose="02020603050405020304" pitchFamily="18" charset="0"/>
                <a:cs typeface="Times New Roman" panose="02020603050405020304" pitchFamily="18" charset="0"/>
              </a:rPr>
              <a:t>Power Pivot</a:t>
            </a:r>
            <a:r>
              <a:rPr lang="ru-RU" sz="1200" dirty="0">
                <a:latin typeface="Times New Roman" panose="02020603050405020304" pitchFamily="18" charset="0"/>
                <a:cs typeface="Times New Roman" panose="02020603050405020304" pitchFamily="18" charset="0"/>
              </a:rPr>
              <a:t> или их обновления в случае перезаписи</a:t>
            </a:r>
            <a:endParaRPr sz="1200" dirty="0">
              <a:latin typeface="Times New Roman" panose="02020603050405020304" pitchFamily="18" charset="0"/>
              <a:cs typeface="Times New Roman" panose="02020603050405020304" pitchFamily="18" charset="0"/>
            </a:endParaRPr>
          </a:p>
        </p:txBody>
      </p:sp>
      <p:sp>
        <p:nvSpPr>
          <p:cNvPr id="579" name="Google Shape;579;p20"/>
          <p:cNvSpPr txBox="1">
            <a:spLocks noGrp="1"/>
          </p:cNvSpPr>
          <p:nvPr>
            <p:ph type="body" idx="2"/>
          </p:nvPr>
        </p:nvSpPr>
        <p:spPr>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ru-RU" b="1" dirty="0"/>
              <a:t>Второй этап</a:t>
            </a:r>
          </a:p>
          <a:p>
            <a:pPr marL="0" lvl="0" indent="0">
              <a:buNone/>
            </a:pPr>
            <a:r>
              <a:rPr lang="ru-RU" sz="1400" dirty="0">
                <a:latin typeface="Times New Roman" panose="02020603050405020304" pitchFamily="18" charset="0"/>
                <a:cs typeface="Times New Roman" panose="02020603050405020304" pitchFamily="18" charset="0"/>
              </a:rPr>
              <a:t>Создав и организовав данные в модели данных </a:t>
            </a:r>
            <a:r>
              <a:rPr lang="en-US" sz="1400" dirty="0">
                <a:latin typeface="Times New Roman" panose="02020603050405020304" pitchFamily="18" charset="0"/>
                <a:cs typeface="Times New Roman" panose="02020603050405020304" pitchFamily="18" charset="0"/>
              </a:rPr>
              <a:t>power pivot</a:t>
            </a:r>
            <a:r>
              <a:rPr lang="ru-RU" sz="1400" dirty="0">
                <a:latin typeface="Times New Roman" panose="02020603050405020304" pitchFamily="18" charset="0"/>
                <a:cs typeface="Times New Roman" panose="02020603050405020304" pitchFamily="18" charset="0"/>
              </a:rPr>
              <a:t>, перейдем же ко второму этапу анализа данных – к их непосредственному изучению, исследованию, систематизации и анализу. Для расчета и оценки уровня развития были отобраны 28 показателей в динамике и по всем регионам страны. </a:t>
            </a:r>
            <a:endParaRPr sz="1400" b="1" dirty="0">
              <a:latin typeface="Times New Roman" panose="02020603050405020304" pitchFamily="18" charset="0"/>
              <a:cs typeface="Times New Roman" panose="02020603050405020304" pitchFamily="18" charset="0"/>
            </a:endParaRPr>
          </a:p>
        </p:txBody>
      </p:sp>
      <p:sp>
        <p:nvSpPr>
          <p:cNvPr id="580" name="Google Shape;580;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1"/>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36C9A7CB-9841-4865-8B9E-AE95B3A66A7C}"/>
              </a:ext>
            </a:extLst>
          </p:cNvPr>
          <p:cNvSpPr/>
          <p:nvPr/>
        </p:nvSpPr>
        <p:spPr>
          <a:xfrm>
            <a:off x="650465" y="-8694"/>
            <a:ext cx="5099463"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3" name="Google Shape;603;p23"/>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7</a:t>
            </a:fld>
            <a:endParaRPr/>
          </a:p>
        </p:txBody>
      </p:sp>
      <p:pic>
        <p:nvPicPr>
          <p:cNvPr id="2" name="Рисунок 1">
            <a:extLst>
              <a:ext uri="{FF2B5EF4-FFF2-40B4-BE49-F238E27FC236}">
                <a16:creationId xmlns:a16="http://schemas.microsoft.com/office/drawing/2014/main" id="{13DF1515-D82D-403F-B241-44E9C8B2507D}"/>
              </a:ext>
            </a:extLst>
          </p:cNvPr>
          <p:cNvPicPr>
            <a:picLocks noChangeAspect="1"/>
          </p:cNvPicPr>
          <p:nvPr/>
        </p:nvPicPr>
        <p:blipFill>
          <a:blip r:embed="rId4"/>
          <a:stretch>
            <a:fillRect/>
          </a:stretch>
        </p:blipFill>
        <p:spPr>
          <a:xfrm>
            <a:off x="664419" y="0"/>
            <a:ext cx="4361492" cy="5134806"/>
          </a:xfrm>
          <a:prstGeom prst="rect">
            <a:avLst/>
          </a:prstGeom>
        </p:spPr>
      </p:pic>
      <p:sp>
        <p:nvSpPr>
          <p:cNvPr id="4" name="Прямоугольник 3">
            <a:extLst>
              <a:ext uri="{FF2B5EF4-FFF2-40B4-BE49-F238E27FC236}">
                <a16:creationId xmlns:a16="http://schemas.microsoft.com/office/drawing/2014/main" id="{965B3460-3F6E-4995-B469-D5A6707A322E}"/>
              </a:ext>
            </a:extLst>
          </p:cNvPr>
          <p:cNvSpPr/>
          <p:nvPr/>
        </p:nvSpPr>
        <p:spPr>
          <a:xfrm>
            <a:off x="5749928" y="-8694"/>
            <a:ext cx="3408026" cy="4489800"/>
          </a:xfrm>
          <a:prstGeom prst="rect">
            <a:avLst/>
          </a:prstGeom>
          <a:solidFill>
            <a:srgbClr val="F7C2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Times New Roman" panose="02020603050405020304" pitchFamily="18" charset="0"/>
                <a:cs typeface="Times New Roman" panose="02020603050405020304" pitchFamily="18" charset="0"/>
              </a:rPr>
              <a:t>Развитие всех сфер жизни государства безусловно является индикатором его прогресса. Анализ цифровизации, произведенный по методике неким образом отличается от обычного поскольку имеет дело с анализом структуры населения и компаний, которые в свою очередь несут информацию о продвижении и использовании цифровых средств, внедрении их в финансово-организационную деятельность</a:t>
            </a:r>
          </a:p>
        </p:txBody>
      </p:sp>
      <p:sp>
        <p:nvSpPr>
          <p:cNvPr id="602" name="Google Shape;602;p23"/>
          <p:cNvSpPr txBox="1">
            <a:spLocks noGrp="1"/>
          </p:cNvSpPr>
          <p:nvPr>
            <p:ph type="title" idx="4294967295"/>
          </p:nvPr>
        </p:nvSpPr>
        <p:spPr>
          <a:xfrm>
            <a:off x="6202204" y="182688"/>
            <a:ext cx="2628900" cy="652463"/>
          </a:xfrm>
          <a:prstGeom prst="rect">
            <a:avLst/>
          </a:prstGeom>
        </p:spPr>
        <p:txBody>
          <a:bodyPr spcFirstLastPara="1" wrap="square" lIns="0" tIns="0" rIns="0" bIns="0" anchor="ctr" anchorCtr="0">
            <a:noAutofit/>
          </a:bodyPr>
          <a:lstStyle/>
          <a:p>
            <a:pPr lvl="0" algn="ctr"/>
            <a:r>
              <a:rPr lang="ru-RU" sz="1600" b="1" dirty="0">
                <a:solidFill>
                  <a:schemeClr val="tx1"/>
                </a:solidFill>
              </a:rPr>
              <a:t>Расчет и анализ показателей по методике</a:t>
            </a:r>
            <a:r>
              <a:rPr lang="en" b="1" dirty="0">
                <a:solidFill>
                  <a:schemeClr val="dk1"/>
                </a:solidFill>
              </a:rPr>
              <a:t>.</a:t>
            </a:r>
            <a:endParaRPr b="1" dirty="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33"/>
        <p:cNvGrpSpPr/>
        <p:nvPr/>
      </p:nvGrpSpPr>
      <p:grpSpPr>
        <a:xfrm>
          <a:off x="0" y="0"/>
          <a:ext cx="0" cy="0"/>
          <a:chOff x="0" y="0"/>
          <a:chExt cx="0" cy="0"/>
        </a:xfrm>
      </p:grpSpPr>
      <p:sp>
        <p:nvSpPr>
          <p:cNvPr id="637" name="Google Shape;637;p26"/>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chemeClr val="dk1"/>
                </a:solidFill>
              </a:rPr>
              <a:t>8</a:t>
            </a:fld>
            <a:endParaRPr>
              <a:solidFill>
                <a:schemeClr val="dk1"/>
              </a:solidFill>
            </a:endParaRPr>
          </a:p>
        </p:txBody>
      </p:sp>
      <p:sp>
        <p:nvSpPr>
          <p:cNvPr id="635" name="Google Shape;635;p26"/>
          <p:cNvSpPr txBox="1">
            <a:spLocks noGrp="1"/>
          </p:cNvSpPr>
          <p:nvPr>
            <p:ph type="title" idx="4294967295"/>
          </p:nvPr>
        </p:nvSpPr>
        <p:spPr>
          <a:xfrm>
            <a:off x="1372870" y="243840"/>
            <a:ext cx="7512050" cy="654050"/>
          </a:xfrm>
          <a:prstGeom prst="rect">
            <a:avLst/>
          </a:prstGeom>
        </p:spPr>
        <p:txBody>
          <a:bodyPr spcFirstLastPara="1" wrap="square" lIns="0" tIns="0" rIns="0" bIns="0" anchor="ctr" anchorCtr="0">
            <a:noAutofit/>
          </a:bodyPr>
          <a:lstStyle/>
          <a:p>
            <a:r>
              <a:rPr lang="ru-RU" dirty="0"/>
              <a:t>Цифровизация регионов, основанная на анализе данных</a:t>
            </a:r>
            <a:br>
              <a:rPr lang="ru-RU" dirty="0"/>
            </a:br>
            <a:endParaRPr dirty="0"/>
          </a:p>
        </p:txBody>
      </p:sp>
      <p:pic>
        <p:nvPicPr>
          <p:cNvPr id="2050" name="Рисунок 1634">
            <a:extLst>
              <a:ext uri="{FF2B5EF4-FFF2-40B4-BE49-F238E27FC236}">
                <a16:creationId xmlns:a16="http://schemas.microsoft.com/office/drawing/2014/main" id="{357A9155-4FF6-4FD1-8F6B-20258A87CA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98" t="609" r="598" b="972"/>
          <a:stretch>
            <a:fillRect/>
          </a:stretch>
        </p:blipFill>
        <p:spPr bwMode="auto">
          <a:xfrm>
            <a:off x="1039495" y="821871"/>
            <a:ext cx="5253886" cy="432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a:extLst>
              <a:ext uri="{FF2B5EF4-FFF2-40B4-BE49-F238E27FC236}">
                <a16:creationId xmlns:a16="http://schemas.microsoft.com/office/drawing/2014/main" id="{E844F987-D194-4DF5-999E-B966279EE2AB}"/>
              </a:ext>
            </a:extLst>
          </p:cNvPr>
          <p:cNvSpPr/>
          <p:nvPr/>
        </p:nvSpPr>
        <p:spPr>
          <a:xfrm>
            <a:off x="6293380" y="821870"/>
            <a:ext cx="2492479" cy="3155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50" dirty="0">
                <a:solidFill>
                  <a:schemeClr val="tx1"/>
                </a:solidFill>
                <a:latin typeface="Times New Roman" panose="02020603050405020304" pitchFamily="18" charset="0"/>
                <a:cs typeface="Times New Roman" panose="02020603050405020304" pitchFamily="18" charset="0"/>
              </a:rPr>
              <a:t>Важным из этого исследования следует, что не смотря на существующий цифровой разрыв между регионами, в прогнозном периоде наблюдается сокращение разрыва. Уральский федеральный округ считается лидером по уровню цифровизации, однако и в ряде других округов выделяются регионы, обладающие высокими показателями. При этом анализ позволил выделить рейтинговую шкалу по каждому региону, благодаря которой так же доступно углубленное изучение драйверов данной динамики (анализ факторов, влияющих на совокупный результат).</a:t>
            </a:r>
          </a:p>
          <a:p>
            <a:pPr algn="ct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21"/>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dirty="0"/>
              <a:t>Результат визуализации данных</a:t>
            </a:r>
            <a:endParaRPr dirty="0"/>
          </a:p>
        </p:txBody>
      </p:sp>
      <p:sp>
        <p:nvSpPr>
          <p:cNvPr id="586" name="Google Shape;586;p21"/>
          <p:cNvSpPr txBox="1">
            <a:spLocks noGrp="1"/>
          </p:cNvSpPr>
          <p:nvPr>
            <p:ph type="body" idx="1"/>
          </p:nvPr>
        </p:nvSpPr>
        <p:spPr>
          <a:xfrm>
            <a:off x="1165875" y="1599700"/>
            <a:ext cx="2257200" cy="248462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ru-RU" b="1" dirty="0"/>
              <a:t>1</a:t>
            </a:r>
          </a:p>
          <a:p>
            <a:pPr marL="0" indent="0">
              <a:buNone/>
            </a:pPr>
            <a:r>
              <a:rPr lang="ru-RU" sz="900" dirty="0">
                <a:latin typeface="Times New Roman" panose="02020603050405020304" pitchFamily="18" charset="0"/>
                <a:cs typeface="Times New Roman" panose="02020603050405020304" pitchFamily="18" charset="0"/>
              </a:rPr>
              <a:t>Результаты аналитического, статистического и математического анализа непрерывного процесса цифровизации как на микро, так и на макроуровнях, позволяют решить задачу эффективного анализа и сравнения развития регионов. Для этих целей целесообразно использовать современные методы визуализации данных. Официальные сервисы статистики предлагают свои </a:t>
            </a:r>
            <a:r>
              <a:rPr lang="en-US" sz="900" dirty="0">
                <a:latin typeface="Times New Roman" panose="02020603050405020304" pitchFamily="18" charset="0"/>
                <a:cs typeface="Times New Roman" panose="02020603050405020304" pitchFamily="18" charset="0"/>
              </a:rPr>
              <a:t>BI</a:t>
            </a:r>
            <a:r>
              <a:rPr lang="ru-RU" sz="900" dirty="0">
                <a:latin typeface="Times New Roman" panose="02020603050405020304" pitchFamily="18" charset="0"/>
                <a:cs typeface="Times New Roman" panose="02020603050405020304" pitchFamily="18" charset="0"/>
              </a:rPr>
              <a:t>-системы, позволяющие в интерактивном режиме просматривать динамику различных показателей. Их существенным недостатком можно считать невозможность проведения полноценного сравнительного анализа развития регионов и ограниченный набор данных.</a:t>
            </a:r>
          </a:p>
          <a:p>
            <a:pPr marL="0" lvl="0" indent="0" algn="l" rtl="0">
              <a:spcBef>
                <a:spcPts val="600"/>
              </a:spcBef>
              <a:spcAft>
                <a:spcPts val="0"/>
              </a:spcAft>
              <a:buNone/>
            </a:pPr>
            <a:endParaRPr b="1" dirty="0"/>
          </a:p>
        </p:txBody>
      </p:sp>
      <p:sp>
        <p:nvSpPr>
          <p:cNvPr id="587" name="Google Shape;587;p21"/>
          <p:cNvSpPr txBox="1">
            <a:spLocks noGrp="1"/>
          </p:cNvSpPr>
          <p:nvPr>
            <p:ph type="body" idx="2"/>
          </p:nvPr>
        </p:nvSpPr>
        <p:spPr>
          <a:xfrm>
            <a:off x="3706438" y="1599700"/>
            <a:ext cx="2257200" cy="2890200"/>
          </a:xfrm>
          <a:prstGeom prst="rect">
            <a:avLst/>
          </a:prstGeom>
        </p:spPr>
        <p:txBody>
          <a:bodyPr spcFirstLastPara="1" wrap="square" lIns="0" tIns="0" rIns="0" bIns="0" anchor="t" anchorCtr="0">
            <a:noAutofit/>
          </a:bodyPr>
          <a:lstStyle/>
          <a:p>
            <a:pPr marL="0" lvl="0" indent="0">
              <a:buNone/>
            </a:pPr>
            <a:r>
              <a:rPr lang="ru-RU" b="1" dirty="0"/>
              <a:t>2</a:t>
            </a:r>
          </a:p>
          <a:p>
            <a:pPr marL="0" lvl="0" indent="0">
              <a:buNone/>
            </a:pPr>
            <a:r>
              <a:rPr lang="ru-RU" sz="1000" dirty="0">
                <a:latin typeface="Times New Roman" panose="02020603050405020304" pitchFamily="18" charset="0"/>
                <a:cs typeface="Times New Roman" panose="02020603050405020304" pitchFamily="18" charset="0"/>
              </a:rPr>
              <a:t>Панель данных представляет собой лаконичный и последовательный набор графиков и диаграмм (на усмотрение аналитика), отражающих результаты исследования и </a:t>
            </a:r>
            <a:r>
              <a:rPr lang="ru-RU" sz="1000" dirty="0"/>
              <a:t>так же поддерживающие пользовательские настройки (возможность выбора периода наблюдения, прогноза, показателей) . </a:t>
            </a:r>
            <a:r>
              <a:rPr lang="ru-RU" sz="1000" dirty="0">
                <a:latin typeface="Times New Roman" panose="02020603050405020304" pitchFamily="18" charset="0"/>
                <a:cs typeface="Times New Roman" panose="02020603050405020304" pitchFamily="18" charset="0"/>
              </a:rPr>
              <a:t>Все это обеспечивается средствами </a:t>
            </a:r>
            <a:r>
              <a:rPr lang="en-US" sz="1000" dirty="0">
                <a:latin typeface="Times New Roman" panose="02020603050405020304" pitchFamily="18" charset="0"/>
                <a:cs typeface="Times New Roman" panose="02020603050405020304" pitchFamily="18" charset="0"/>
              </a:rPr>
              <a:t>ActiveX</a:t>
            </a:r>
            <a:r>
              <a:rPr lang="ru-RU" sz="1000" dirty="0">
                <a:latin typeface="Times New Roman" panose="02020603050405020304" pitchFamily="18" charset="0"/>
                <a:cs typeface="Times New Roman" panose="02020603050405020304" pitchFamily="18" charset="0"/>
              </a:rPr>
              <a:t>, срезами данных по модели данных и сводными таблицами.</a:t>
            </a:r>
            <a:endParaRPr sz="1000" b="1" dirty="0">
              <a:latin typeface="Times New Roman" panose="02020603050405020304" pitchFamily="18" charset="0"/>
              <a:cs typeface="Times New Roman" panose="02020603050405020304" pitchFamily="18" charset="0"/>
            </a:endParaRPr>
          </a:p>
        </p:txBody>
      </p:sp>
      <p:sp>
        <p:nvSpPr>
          <p:cNvPr id="588" name="Google Shape;588;p21"/>
          <p:cNvSpPr txBox="1">
            <a:spLocks noGrp="1"/>
          </p:cNvSpPr>
          <p:nvPr>
            <p:ph type="body" idx="3"/>
          </p:nvPr>
        </p:nvSpPr>
        <p:spPr>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ru-RU" b="1" dirty="0"/>
              <a:t>3</a:t>
            </a:r>
            <a:endParaRPr b="1" dirty="0"/>
          </a:p>
          <a:p>
            <a:pPr marL="0" lvl="0" indent="0">
              <a:buNone/>
            </a:pPr>
            <a:r>
              <a:rPr lang="ru-RU" sz="1000" dirty="0">
                <a:latin typeface="Times New Roman" panose="02020603050405020304" pitchFamily="18" charset="0"/>
                <a:cs typeface="Times New Roman" panose="02020603050405020304" pitchFamily="18" charset="0"/>
              </a:rPr>
              <a:t>Построенная система визуализации в ходе анализа приобрела 3 основных блока: анализ экономической ситуации и оценка бренда региона (доступен пользовательский выбор субъекта и интервала времени), блок оценки цифровизации и третий блок – структура ВРП, которая косвенно отражает направленность промышленности субъекта сраны, а значит главенствующие отрасли.</a:t>
            </a:r>
            <a:endParaRPr sz="1000" dirty="0">
              <a:latin typeface="Times New Roman" panose="02020603050405020304" pitchFamily="18" charset="0"/>
              <a:cs typeface="Times New Roman" panose="02020603050405020304" pitchFamily="18" charset="0"/>
            </a:endParaRPr>
          </a:p>
        </p:txBody>
      </p:sp>
      <p:sp>
        <p:nvSpPr>
          <p:cNvPr id="589" name="Google Shape;589;p21"/>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B70CDA4D-57A1-4216-9A28-75EABA0BB04E}"/>
              </a:ext>
            </a:extLst>
          </p:cNvPr>
          <p:cNvSpPr/>
          <p:nvPr/>
        </p:nvSpPr>
        <p:spPr>
          <a:xfrm>
            <a:off x="644236" y="600024"/>
            <a:ext cx="8058700" cy="1342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50" name="Google Shape;550;p18"/>
          <p:cNvSpPr txBox="1">
            <a:spLocks noGrp="1"/>
          </p:cNvSpPr>
          <p:nvPr>
            <p:ph type="title"/>
          </p:nvPr>
        </p:nvSpPr>
        <p:spPr>
          <a:xfrm>
            <a:off x="1952798" y="-176261"/>
            <a:ext cx="8885020" cy="836871"/>
          </a:xfrm>
          <a:prstGeom prst="rect">
            <a:avLst/>
          </a:prstGeom>
        </p:spPr>
        <p:txBody>
          <a:bodyPr spcFirstLastPara="1" wrap="square" lIns="0" tIns="0" rIns="0" bIns="0" anchor="ctr" anchorCtr="0">
            <a:noAutofit/>
          </a:bodyPr>
          <a:lstStyle/>
          <a:p>
            <a:pPr lvl="0"/>
            <a:r>
              <a:rPr lang="ru-RU" sz="1600" dirty="0">
                <a:solidFill>
                  <a:schemeClr val="tx1"/>
                </a:solidFill>
              </a:rPr>
              <a:t>Составной </a:t>
            </a:r>
            <a:r>
              <a:rPr lang="ru-RU" sz="1600" dirty="0" err="1">
                <a:solidFill>
                  <a:schemeClr val="tx1"/>
                </a:solidFill>
              </a:rPr>
              <a:t>дашборд</a:t>
            </a:r>
            <a:r>
              <a:rPr lang="ru-RU" sz="1600" dirty="0">
                <a:solidFill>
                  <a:schemeClr val="tx1"/>
                </a:solidFill>
              </a:rPr>
              <a:t> оценки и прогноза развития регионов</a:t>
            </a:r>
            <a:endParaRPr sz="1600" dirty="0">
              <a:solidFill>
                <a:schemeClr val="tx1"/>
              </a:solidFill>
            </a:endParaRPr>
          </a:p>
        </p:txBody>
      </p:sp>
      <p:sp>
        <p:nvSpPr>
          <p:cNvPr id="552" name="Google Shape;552;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10</a:t>
            </a:fld>
            <a:endParaRPr/>
          </a:p>
        </p:txBody>
      </p:sp>
      <p:sp>
        <p:nvSpPr>
          <p:cNvPr id="3" name="Прямоугольник 2">
            <a:extLst>
              <a:ext uri="{FF2B5EF4-FFF2-40B4-BE49-F238E27FC236}">
                <a16:creationId xmlns:a16="http://schemas.microsoft.com/office/drawing/2014/main" id="{7529D6A3-4190-4E87-B3B4-6741EEF08630}"/>
              </a:ext>
            </a:extLst>
          </p:cNvPr>
          <p:cNvSpPr/>
          <p:nvPr/>
        </p:nvSpPr>
        <p:spPr>
          <a:xfrm>
            <a:off x="0" y="550718"/>
            <a:ext cx="644236" cy="10287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0CF25CDA-A419-4ED2-9434-5D88183D2E10}"/>
              </a:ext>
            </a:extLst>
          </p:cNvPr>
          <p:cNvSpPr/>
          <p:nvPr/>
        </p:nvSpPr>
        <p:spPr>
          <a:xfrm>
            <a:off x="5289772" y="383923"/>
            <a:ext cx="3864754" cy="3593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Сочетание различных элементов визуализации позволяет пользователю в широкой мере ознакомиться с результатами анализа. Интерактивные диаграммы с выбором показателей и периода сравнения позволяют за пару кликов определить тенденцию того или иного фактора. Таким образом, все звенья цепи по сбору, обработке и анализу, а так же визуализации данных выполняются в рамках разработанного алгоритма и системы визуализации данных. Особо важная деталь – применимость данного разработанного инструмента и алгоритма поскольку программа, в которой разработана данная модель (</a:t>
            </a:r>
            <a:r>
              <a:rPr lang="en-US" sz="1100" dirty="0">
                <a:solidFill>
                  <a:schemeClr val="tx1"/>
                </a:solidFill>
                <a:latin typeface="Times New Roman" panose="02020603050405020304" pitchFamily="18" charset="0"/>
                <a:cs typeface="Times New Roman" panose="02020603050405020304" pitchFamily="18" charset="0"/>
              </a:rPr>
              <a:t>MS Excel</a:t>
            </a:r>
            <a:r>
              <a:rPr lang="ru-RU" sz="1100" dirty="0">
                <a:solidFill>
                  <a:schemeClr val="tx1"/>
                </a:solidFill>
                <a:latin typeface="Times New Roman" panose="02020603050405020304" pitchFamily="18" charset="0"/>
                <a:cs typeface="Times New Roman" panose="02020603050405020304" pitchFamily="18" charset="0"/>
              </a:rPr>
              <a:t>) имеет широкое распространение по всему миру, а значит анализ больших данных может быть доступен большому числу аналитиков, исследователей и простым пользователям. Полученные результаты анализа могут быть использованы для планирования и разработки стратегий развития регионов, оценки сдерживающих и, напротив, развивающих факторов – драйверов цифровизации. Например для министерства цифрового развития, обеспечивающие разработки специальных мер и актов, сокращающих цифровой разрыв </a:t>
            </a:r>
          </a:p>
        </p:txBody>
      </p:sp>
      <p:pic>
        <p:nvPicPr>
          <p:cNvPr id="3075" name="Picture 3">
            <a:extLst>
              <a:ext uri="{FF2B5EF4-FFF2-40B4-BE49-F238E27FC236}">
                <a16:creationId xmlns:a16="http://schemas.microsoft.com/office/drawing/2014/main" id="{B2A19050-AD7D-46B9-AF65-4CF145C0E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364"/>
          <a:stretch>
            <a:fillRect/>
          </a:stretch>
        </p:blipFill>
        <p:spPr bwMode="auto">
          <a:xfrm>
            <a:off x="644236" y="383923"/>
            <a:ext cx="4567844" cy="475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21"/>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ru-RU" dirty="0"/>
              <a:t>Выводы о проделанной работе</a:t>
            </a:r>
            <a:endParaRPr dirty="0"/>
          </a:p>
        </p:txBody>
      </p:sp>
      <p:sp>
        <p:nvSpPr>
          <p:cNvPr id="586" name="Google Shape;586;p21"/>
          <p:cNvSpPr txBox="1">
            <a:spLocks noGrp="1"/>
          </p:cNvSpPr>
          <p:nvPr>
            <p:ph type="body" idx="1"/>
          </p:nvPr>
        </p:nvSpPr>
        <p:spPr>
          <a:xfrm>
            <a:off x="1165875" y="1599700"/>
            <a:ext cx="2257200" cy="230174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ru-RU" b="1" dirty="0"/>
              <a:t>1</a:t>
            </a:r>
          </a:p>
          <a:p>
            <a:pPr marL="0" lvl="0" indent="0">
              <a:buNone/>
            </a:pPr>
            <a:r>
              <a:rPr lang="ru-RU" sz="800" dirty="0">
                <a:latin typeface="Times New Roman" panose="02020603050405020304" pitchFamily="18" charset="0"/>
                <a:cs typeface="Times New Roman" panose="02020603050405020304" pitchFamily="18" charset="0"/>
              </a:rPr>
              <a:t>Главным выводом из полученных результатов анализа является неоднородность развития регионов. Что так же подтверждается многочисленными исследованиями, в частности рассчитанными индексами «Цифровая Россия». Регионы, попавшие в лидеры данной рейтинговой шкалы (Республика Татарстан, Москва, Московская область, Санкт-Петербург), имеют большое количество организаций, которые производят и выделяют средства на исследования и разработки, обладают преобладающей долью населения, активно пользующимися интернетом, кроме того, использование информационных и коммуникационных технологий в организациях данных регионах используют передовые вычислительные средства. Республика Татарстан особо выделяется объемом инновационных товаров, работ, услуг, чей процент от всего ВРП региона составляет около 20%, что является абсолютным рекордом по стране.</a:t>
            </a:r>
            <a:endParaRPr sz="800" b="1" dirty="0">
              <a:latin typeface="Times New Roman" panose="02020603050405020304" pitchFamily="18" charset="0"/>
              <a:cs typeface="Times New Roman" panose="02020603050405020304" pitchFamily="18" charset="0"/>
            </a:endParaRPr>
          </a:p>
        </p:txBody>
      </p:sp>
      <p:sp>
        <p:nvSpPr>
          <p:cNvPr id="587" name="Google Shape;587;p21"/>
          <p:cNvSpPr txBox="1">
            <a:spLocks noGrp="1"/>
          </p:cNvSpPr>
          <p:nvPr>
            <p:ph type="body" idx="2"/>
          </p:nvPr>
        </p:nvSpPr>
        <p:spPr>
          <a:xfrm>
            <a:off x="3706438" y="1599700"/>
            <a:ext cx="2257200" cy="2890200"/>
          </a:xfrm>
          <a:prstGeom prst="rect">
            <a:avLst/>
          </a:prstGeom>
        </p:spPr>
        <p:txBody>
          <a:bodyPr spcFirstLastPara="1" wrap="square" lIns="0" tIns="0" rIns="0" bIns="0" anchor="t" anchorCtr="0">
            <a:noAutofit/>
          </a:bodyPr>
          <a:lstStyle/>
          <a:p>
            <a:pPr marL="0" lvl="0" indent="0">
              <a:buNone/>
            </a:pPr>
            <a:r>
              <a:rPr lang="ru-RU" b="1" dirty="0"/>
              <a:t>2</a:t>
            </a:r>
          </a:p>
          <a:p>
            <a:pPr marL="0" indent="0">
              <a:buNone/>
            </a:pPr>
            <a:r>
              <a:rPr lang="ru-RU" sz="900" dirty="0">
                <a:latin typeface="Times New Roman" panose="02020603050405020304" pitchFamily="18" charset="0"/>
                <a:cs typeface="Times New Roman" panose="02020603050405020304" pitchFamily="18" charset="0"/>
              </a:rPr>
              <a:t>Построенный рейтинг позволяет оценить неравенство в цифровизации между регионами России и выявить источники диспропорций. Данное исследование показывает, что не все регионы России одинаково готовы к цифровой экономике. Если организации в целом демонстрируют относительно высокий уровень цифровизации и компьютеризации, то доля активных пользователей интернета не везде одинаково высока. Необходимо выявить причины такого отставания и принять меры по выравниванию уровня цифровизации регионов, что позволит расширить их экономический потенциал и включить в экономико-социальную систему страны.</a:t>
            </a:r>
          </a:p>
          <a:p>
            <a:pPr marL="0" lvl="0" indent="0">
              <a:buNone/>
            </a:pPr>
            <a:r>
              <a:rPr lang="ru-RU" sz="900" dirty="0">
                <a:latin typeface="Times New Roman" panose="02020603050405020304" pitchFamily="18" charset="0"/>
                <a:cs typeface="Times New Roman" panose="02020603050405020304" pitchFamily="18" charset="0"/>
              </a:rPr>
              <a:t>.</a:t>
            </a:r>
            <a:endParaRPr sz="900" b="1" dirty="0">
              <a:latin typeface="Times New Roman" panose="02020603050405020304" pitchFamily="18" charset="0"/>
              <a:cs typeface="Times New Roman" panose="02020603050405020304" pitchFamily="18" charset="0"/>
            </a:endParaRPr>
          </a:p>
        </p:txBody>
      </p:sp>
      <p:sp>
        <p:nvSpPr>
          <p:cNvPr id="588" name="Google Shape;588;p21"/>
          <p:cNvSpPr txBox="1">
            <a:spLocks noGrp="1"/>
          </p:cNvSpPr>
          <p:nvPr>
            <p:ph type="body" idx="3"/>
          </p:nvPr>
        </p:nvSpPr>
        <p:spPr>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ru-RU" b="1" dirty="0"/>
              <a:t>3</a:t>
            </a:r>
          </a:p>
          <a:p>
            <a:pPr marL="0" indent="0">
              <a:buNone/>
            </a:pPr>
            <a:r>
              <a:rPr lang="ru-RU" sz="1000" dirty="0">
                <a:latin typeface="Times New Roman" panose="02020603050405020304" pitchFamily="18" charset="0"/>
                <a:cs typeface="Times New Roman" panose="02020603050405020304" pitchFamily="18" charset="0"/>
              </a:rPr>
              <a:t>Можно заключить, что, применяя для анализа широкий объем данных, возможным становится анализ совершенно любых показателей, отражающих динамику того или иного явления. Рассмотренная на примере анализа статистических данных Росстат цифровизации регионов показала эффективность разработанного алгоритма и его применимость для использования большого массива информации.</a:t>
            </a:r>
          </a:p>
          <a:p>
            <a:pPr marL="0" lvl="0" indent="0" algn="l" rtl="0">
              <a:spcBef>
                <a:spcPts val="600"/>
              </a:spcBef>
              <a:spcAft>
                <a:spcPts val="0"/>
              </a:spcAft>
              <a:buNone/>
            </a:pPr>
            <a:endParaRPr b="1" dirty="0"/>
          </a:p>
        </p:txBody>
      </p:sp>
      <p:sp>
        <p:nvSpPr>
          <p:cNvPr id="589" name="Google Shape;589;p21"/>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11</a:t>
            </a:fld>
            <a:endParaRPr/>
          </a:p>
        </p:txBody>
      </p:sp>
    </p:spTree>
    <p:extLst>
      <p:ext uri="{BB962C8B-B14F-4D97-AF65-F5344CB8AC3E}">
        <p14:creationId xmlns:p14="http://schemas.microsoft.com/office/powerpoint/2010/main" val="211605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4"/>
        <p:cNvGrpSpPr/>
        <p:nvPr/>
      </p:nvGrpSpPr>
      <p:grpSpPr>
        <a:xfrm>
          <a:off x="0" y="0"/>
          <a:ext cx="0" cy="0"/>
          <a:chOff x="0" y="0"/>
          <a:chExt cx="0" cy="0"/>
        </a:xfrm>
      </p:grpSpPr>
      <p:grpSp>
        <p:nvGrpSpPr>
          <p:cNvPr id="1743" name="Google Shape;1743;p49"/>
          <p:cNvGrpSpPr/>
          <p:nvPr/>
        </p:nvGrpSpPr>
        <p:grpSpPr>
          <a:xfrm>
            <a:off x="2202398" y="1202338"/>
            <a:ext cx="5230277" cy="3455102"/>
            <a:chOff x="1442627" y="5710929"/>
            <a:chExt cx="594318" cy="590600"/>
          </a:xfrm>
        </p:grpSpPr>
        <p:sp>
          <p:nvSpPr>
            <p:cNvPr id="1744" name="Google Shape;1744;p49"/>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45" name="Google Shape;1745;p49"/>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46" name="Google Shape;1746;p49"/>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47" name="Google Shape;1747;p49"/>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748" name="Google Shape;1748;p49"/>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
        <p:nvSpPr>
          <p:cNvPr id="1811" name="Google Shape;1811;p4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chemeClr val="dk1"/>
                </a:solidFill>
              </a:rPr>
              <a:t>12</a:t>
            </a:fld>
            <a:endParaRPr>
              <a:solidFill>
                <a:schemeClr val="dk1"/>
              </a:solidFill>
            </a:endParaRPr>
          </a:p>
        </p:txBody>
      </p:sp>
      <p:sp>
        <p:nvSpPr>
          <p:cNvPr id="1810" name="Google Shape;1810;p49"/>
          <p:cNvSpPr txBox="1">
            <a:spLocks noGrp="1"/>
          </p:cNvSpPr>
          <p:nvPr>
            <p:ph type="title" idx="4294967295"/>
          </p:nvPr>
        </p:nvSpPr>
        <p:spPr>
          <a:xfrm>
            <a:off x="1019729" y="1990769"/>
            <a:ext cx="7432675" cy="396875"/>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ru-RU" sz="2000" dirty="0">
                <a:solidFill>
                  <a:schemeClr val="dk1"/>
                </a:solidFill>
              </a:rPr>
              <a:t>Спасибо за внимание!</a:t>
            </a:r>
            <a:endParaRPr sz="2000" dirty="0">
              <a:solidFill>
                <a:schemeClr val="dk1"/>
              </a:solidFill>
            </a:endParaRPr>
          </a:p>
        </p:txBody>
      </p:sp>
    </p:spTree>
  </p:cSld>
  <p:clrMapOvr>
    <a:masterClrMapping/>
  </p:clrMapOvr>
</p:sld>
</file>

<file path=ppt/theme/theme1.xml><?xml version="1.0" encoding="utf-8"?>
<a:theme xmlns:a="http://schemas.openxmlformats.org/drawingml/2006/main" name="Lodovico template">
  <a:themeElements>
    <a:clrScheme name="Другая 2">
      <a:dk1>
        <a:srgbClr val="272A36"/>
      </a:dk1>
      <a:lt1>
        <a:srgbClr val="FFFFFF"/>
      </a:lt1>
      <a:dk2>
        <a:srgbClr val="808392"/>
      </a:dk2>
      <a:lt2>
        <a:srgbClr val="E0E0E7"/>
      </a:lt2>
      <a:accent1>
        <a:srgbClr val="21FFC0"/>
      </a:accent1>
      <a:accent2>
        <a:srgbClr val="29F5FF"/>
      </a:accent2>
      <a:accent3>
        <a:srgbClr val="DE81FF"/>
      </a:accent3>
      <a:accent4>
        <a:srgbClr val="BDFE5E"/>
      </a:accent4>
      <a:accent5>
        <a:srgbClr val="41B5FF"/>
      </a:accent5>
      <a:accent6>
        <a:srgbClr val="1E87CA"/>
      </a:accent6>
      <a:hlink>
        <a:srgbClr val="272A3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237</TotalTime>
  <Words>1130</Words>
  <Application>Microsoft Office PowerPoint</Application>
  <PresentationFormat>Экран (16:9)</PresentationFormat>
  <Paragraphs>60</Paragraphs>
  <Slides>12</Slides>
  <Notes>12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Barlow SemiBold</vt:lpstr>
      <vt:lpstr>Barlow Light</vt:lpstr>
      <vt:lpstr>Times New Roman</vt:lpstr>
      <vt:lpstr>Lodovico template</vt:lpstr>
      <vt:lpstr>Сервис оценки и прогноза развития региона на основе автоматизированного сбора и анализа цифровых данных</vt:lpstr>
      <vt:lpstr>Цели исследования и результаты</vt:lpstr>
      <vt:lpstr>Сбор данных</vt:lpstr>
      <vt:lpstr>Алгоритм получения данных</vt:lpstr>
      <vt:lpstr>Функция скачивания</vt:lpstr>
      <vt:lpstr>Создание базы данных и анализ</vt:lpstr>
      <vt:lpstr>Расчет и анализ показателей по методике.</vt:lpstr>
      <vt:lpstr>Цифровизация регионов, основанная на анализе данных </vt:lpstr>
      <vt:lpstr>Результат визуализации данных</vt:lpstr>
      <vt:lpstr>Составной дашборд оценки и прогноза развития регионов</vt:lpstr>
      <vt:lpstr>Выводы о проделанной работе</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admin</dc:creator>
  <cp:lastModifiedBy>Иван Ефимов</cp:lastModifiedBy>
  <cp:revision>27</cp:revision>
  <dcterms:modified xsi:type="dcterms:W3CDTF">2023-10-20T15:59:06Z</dcterms:modified>
</cp:coreProperties>
</file>