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67" r:id="rId4"/>
    <p:sldId id="277" r:id="rId5"/>
    <p:sldId id="270" r:id="rId6"/>
    <p:sldId id="258" r:id="rId7"/>
    <p:sldId id="259" r:id="rId8"/>
    <p:sldId id="260" r:id="rId9"/>
    <p:sldId id="273" r:id="rId10"/>
    <p:sldId id="272" r:id="rId11"/>
    <p:sldId id="274" r:id="rId12"/>
    <p:sldId id="275" r:id="rId13"/>
    <p:sldId id="276" r:id="rId14"/>
    <p:sldId id="266" r:id="rId15"/>
    <p:sldId id="271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Franklin Gothic Book" panose="020B0503020102020204" pitchFamily="34" charset="0"/>
      <p:regular r:id="rId22"/>
      <p:italic r:id="rId23"/>
    </p:embeddedFont>
    <p:embeddedFont>
      <p:font typeface="Nunito" pitchFamily="2" charset="-52"/>
      <p:regular r:id="rId24"/>
      <p:bold r:id="rId25"/>
      <p:italic r:id="rId26"/>
      <p:boldItalic r:id="rId27"/>
    </p:embeddedFont>
    <p:embeddedFont>
      <p:font typeface="Tahoma" panose="020B0604030504040204" pitchFamily="34" charset="0"/>
      <p:regular r:id="rId28"/>
      <p:bold r:id="rId29"/>
    </p:embeddedFont>
    <p:embeddedFont>
      <p:font typeface="Wingdings 2" panose="05020102010507070707" pitchFamily="18" charset="2"/>
      <p:regular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686728\Desktop\&#1059;&#1095;&#1105;&#1073;&#1072;%20&#1050;&#1072;&#1090;&#1103;\&#1055;&#1056;&#1054;&#1045;&#1050;&#1058;\&#1060;&#1048;&#1053;%20&#1050;&#1040;&#1051;&#1068;&#1050;&#1059;&#1051;&#1071;&#1058;&#1054;&#1056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Точка безубыточности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'Модель безубыточности'!$D$7</c:f>
              <c:strCache>
                <c:ptCount val="1"/>
                <c:pt idx="0">
                  <c:v>ВД всего</c:v>
                </c:pt>
              </c:strCache>
            </c:strRef>
          </c:tx>
          <c:val>
            <c:numRef>
              <c:f>'Модель безубыточности'!$G$7:$R$7</c:f>
              <c:numCache>
                <c:formatCode>_-* #\ ##0_р_._-;\-* #\ ##0_р_._-;_-* "-"??_р_._-;_-@_-</c:formatCode>
                <c:ptCount val="12"/>
                <c:pt idx="0">
                  <c:v>18200000</c:v>
                </c:pt>
                <c:pt idx="1">
                  <c:v>25480000</c:v>
                </c:pt>
                <c:pt idx="2">
                  <c:v>32760000</c:v>
                </c:pt>
                <c:pt idx="3">
                  <c:v>40040000</c:v>
                </c:pt>
                <c:pt idx="4">
                  <c:v>47320000</c:v>
                </c:pt>
                <c:pt idx="5">
                  <c:v>54600000</c:v>
                </c:pt>
                <c:pt idx="6">
                  <c:v>61880000</c:v>
                </c:pt>
                <c:pt idx="7">
                  <c:v>69160000</c:v>
                </c:pt>
                <c:pt idx="8">
                  <c:v>76440000</c:v>
                </c:pt>
                <c:pt idx="9">
                  <c:v>83720000</c:v>
                </c:pt>
                <c:pt idx="10">
                  <c:v>91000000</c:v>
                </c:pt>
                <c:pt idx="11">
                  <c:v>98280000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51-4FE9-B361-1DC690075C6C}"/>
            </c:ext>
          </c:extLst>
        </c:ser>
        <c:ser>
          <c:idx val="1"/>
          <c:order val="1"/>
          <c:tx>
            <c:strRef>
              <c:f>'Модель безубыточности'!$D$25</c:f>
              <c:strCache>
                <c:ptCount val="1"/>
                <c:pt idx="0">
                  <c:v>Затраты всего</c:v>
                </c:pt>
              </c:strCache>
            </c:strRef>
          </c:tx>
          <c:val>
            <c:numRef>
              <c:f>'Модель безубыточности'!$G$25:$Q$25</c:f>
              <c:numCache>
                <c:formatCode>_-* #\ ##0_р_._-;\-* #\ ##0_р_._-;_-* "-"??_р_._-;_-@_-</c:formatCode>
                <c:ptCount val="11"/>
                <c:pt idx="0">
                  <c:v>17822500</c:v>
                </c:pt>
                <c:pt idx="1">
                  <c:v>24515500</c:v>
                </c:pt>
                <c:pt idx="2">
                  <c:v>31208500</c:v>
                </c:pt>
                <c:pt idx="3">
                  <c:v>37901500</c:v>
                </c:pt>
                <c:pt idx="4">
                  <c:v>44594500</c:v>
                </c:pt>
                <c:pt idx="5">
                  <c:v>51287500</c:v>
                </c:pt>
                <c:pt idx="6">
                  <c:v>57980500</c:v>
                </c:pt>
                <c:pt idx="7">
                  <c:v>64673500</c:v>
                </c:pt>
                <c:pt idx="8">
                  <c:v>71366500</c:v>
                </c:pt>
                <c:pt idx="9">
                  <c:v>78059500</c:v>
                </c:pt>
                <c:pt idx="10">
                  <c:v>84752500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51-4FE9-B361-1DC690075C6C}"/>
            </c:ext>
          </c:extLst>
        </c:ser>
        <c:ser>
          <c:idx val="2"/>
          <c:order val="2"/>
          <c:tx>
            <c:strRef>
              <c:f>'Модель безубыточности'!$D$27</c:f>
              <c:strCache>
                <c:ptCount val="1"/>
                <c:pt idx="0">
                  <c:v>Результат</c:v>
                </c:pt>
              </c:strCache>
            </c:strRef>
          </c:tx>
          <c:val>
            <c:numRef>
              <c:f>'Модель безубыточности'!$G$27:$R$27</c:f>
              <c:numCache>
                <c:formatCode>_-* #\ ##0_р_._-;\-* #\ ##0_р_._-;_-* "-"??_р_._-;_-@_-</c:formatCode>
                <c:ptCount val="12"/>
                <c:pt idx="0">
                  <c:v>377500</c:v>
                </c:pt>
                <c:pt idx="1">
                  <c:v>964500</c:v>
                </c:pt>
                <c:pt idx="2">
                  <c:v>1551500</c:v>
                </c:pt>
                <c:pt idx="3">
                  <c:v>2138500</c:v>
                </c:pt>
                <c:pt idx="4">
                  <c:v>2725500</c:v>
                </c:pt>
                <c:pt idx="5">
                  <c:v>3312500</c:v>
                </c:pt>
                <c:pt idx="6">
                  <c:v>3899500</c:v>
                </c:pt>
                <c:pt idx="7">
                  <c:v>4486500</c:v>
                </c:pt>
                <c:pt idx="8">
                  <c:v>5073500</c:v>
                </c:pt>
                <c:pt idx="9">
                  <c:v>5660500</c:v>
                </c:pt>
                <c:pt idx="10">
                  <c:v>6247500</c:v>
                </c:pt>
                <c:pt idx="11">
                  <c:v>6834500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51-4FE9-B361-1DC690075C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3021472"/>
        <c:axId val="1"/>
      </c:lineChart>
      <c:catAx>
        <c:axId val="1223021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_-* #\ ##0_р_._-;\-* #\ ##0_р_._-;_-* &quot;-&quot;??_р_._-;_-@_-" sourceLinked="1"/>
        <c:majorTickMark val="out"/>
        <c:minorTickMark val="none"/>
        <c:tickLblPos val="nextTo"/>
        <c:crossAx val="12230214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886980494344685"/>
          <c:y val="0.45112887204888857"/>
          <c:w val="0.18195751430351781"/>
          <c:h val="0.18045165406955715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C-cxc-QdPd-zWNn8H3JPywESsbuB-SeXcTqZt5I0hjw/edit?usp=sharing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intensive22aw/91b294bbdd1d4496b32fd7dc75fd0f42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notion.so/intensive22aw/135a5aaf58f84f15ad9ad5c183df08fa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901916f83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901916f83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01916f83d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01916f83d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- подзаголовок содержит «Результаты исследования. Планы на этап „Разработка“» — если это ваше первое поддерживающее мероприятие, результатов исследования у вас пока может не быть, в этом случае удалите его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самостоятельно. Если ваша команда работает над заказной задачей, воспользуйтесь другим шаблоном </a:t>
            </a:r>
            <a:r>
              <a:rPr lang="ru" u="sng">
                <a:solidFill>
                  <a:schemeClr val="hlink"/>
                </a:solidFill>
                <a:hlinkClick r:id="rId3"/>
              </a:rPr>
              <a:t>https://docs.google.com/presentation/d/1C-cxc-QdPd-zWNn8H3JPywESsbuB-SeXcTqZt5I0hjw/edit?usp=sharing</a:t>
            </a:r>
            <a:r>
              <a:rPr lang="ru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01916f83d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01916f83d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Если ваша команда участвовала в Краш-тесте, то пользователя и его проблему вы уже указывали. На этом слайде опишите ОБНОВЛЕННУЮ версию того, как вы видите пользователя и его проблему. Обновленная версия должна у вас появиться по результатам исследования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Если это ваше первое поддерживающее мероприятие (в краш-тесте вы не участвовали), перед заполнением слайда обратите внимание на статьи о заполнении паспорта проектной идеи и об ошибках при его заполнении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Как заполнять паспорт проекта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https://www.notion.so/intensive22aw/91b294bbdd1d4496b32fd7dc75fd0f42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Ошибки при заполнении паспорта проекта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https://www.notion.so/intensive22aw/135a5aaf58f84f15ad9ad5c183df08fa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901916f83d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901916f83d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решение проблемы. Обновленная версия должна у вас появиться по результатам исследования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901916f83d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901916f83d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аналоги вашего решения. Обновленная версия должна у вас появиться по результатам исследования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901916f83d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901916f83d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Слайд с командой — это ваш способ представиться и показать, что вы способны справиться с поставленной задачей.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Обычно здесь размещают фотографии, указывают, как кого зовут, должность в проекте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i="1" dirty="0">
                <a:solidFill>
                  <a:schemeClr val="dk1"/>
                </a:solidFill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901916f83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901916f83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1845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3564094"/>
            <a:ext cx="9144000" cy="158472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6" y="0"/>
            <a:ext cx="3038475" cy="51435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2503170"/>
            <a:ext cx="6480048" cy="172593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158609"/>
            <a:ext cx="6480048" cy="131445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3564094"/>
            <a:ext cx="9144000" cy="158472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6" y="0"/>
            <a:ext cx="3038475" cy="51435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687878"/>
            <a:ext cx="6629400" cy="1369772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1864350"/>
            <a:ext cx="6629400" cy="800016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467600" cy="85725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3657600" cy="339447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200151"/>
            <a:ext cx="3657600" cy="339447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114800"/>
            <a:ext cx="4040188" cy="62865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4114800"/>
            <a:ext cx="4041775" cy="62865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137685"/>
            <a:ext cx="4040188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137685"/>
            <a:ext cx="4041775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7470648" cy="85725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89146"/>
            <a:ext cx="3200400" cy="547688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60818"/>
            <a:ext cx="2743200" cy="6858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485900"/>
            <a:ext cx="7086600" cy="2857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4816548"/>
            <a:ext cx="762000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279282"/>
            <a:ext cx="3053868" cy="940356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764930"/>
            <a:ext cx="4114800" cy="30861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249074"/>
            <a:ext cx="3053866" cy="199761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816548"/>
            <a:ext cx="2133600" cy="273844"/>
          </a:xfrm>
        </p:spPr>
        <p:txBody>
          <a:bodyPr/>
          <a:lstStyle/>
          <a:p>
            <a:fld id="{E637BB6B-EE1B-48FB-8575-0D55C373DE88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11/25/2023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3564094"/>
            <a:ext cx="9144000" cy="158472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51435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05979"/>
            <a:ext cx="7467600" cy="85725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74676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4816548"/>
            <a:ext cx="2133600" cy="273844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637BB6B-EE1B-48FB-8575-0D55C373DE88}" type="datetimeFigureOut">
              <a:rPr lang="en-US" smtClean="0"/>
              <a:pPr/>
              <a:t>11/25/2023</a:t>
            </a:fld>
            <a:endParaRPr lang="en-US" sz="100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4816548"/>
            <a:ext cx="2895600" cy="273844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algn="ctr" eaLnBrk="1" latinLnBrk="0" hangingPunct="1"/>
            <a:endParaRPr kumimoji="0"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4816548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460900" cy="37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/>
          </a:p>
        </p:txBody>
      </p:sp>
      <p:pic>
        <p:nvPicPr>
          <p:cNvPr id="4" name="Рисунок 3" descr="акселерато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210900" y="1245600"/>
            <a:ext cx="6837900" cy="209712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«Умная кровать-трансформер» с голосовым управлением</a:t>
            </a:r>
            <a:br>
              <a:rPr lang="ru" dirty="0"/>
            </a:br>
            <a:r>
              <a:rPr lang="ru" sz="3600" dirty="0"/>
              <a:t>Результаты исследования.</a:t>
            </a:r>
            <a:endParaRPr sz="36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 dirty="0"/>
              <a:t>Планы на этап «Разработка» </a:t>
            </a:r>
            <a:endParaRPr sz="3600"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-72000" y="3232175"/>
            <a:ext cx="7716300" cy="8521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 algn="ctr"/>
            <a:r>
              <a:rPr lang="ru-RU" sz="2400" dirty="0" err="1"/>
              <a:t>СпбГЛТУ</a:t>
            </a:r>
            <a:r>
              <a:rPr lang="ru-RU" sz="2400" dirty="0"/>
              <a:t> имени С.М. Кирова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4294967295"/>
          </p:nvPr>
        </p:nvSpPr>
        <p:spPr>
          <a:xfrm>
            <a:off x="-474700" y="3825900"/>
            <a:ext cx="8521700" cy="7921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/>
              <a:t>Идея или концепция</a:t>
            </a:r>
            <a:endParaRPr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681975-D9EC-4A7C-A64F-B61945C36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/>
              <a:t>Описание продукции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3637CD-E4CA-421E-9E2C-07781750601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36576" indent="0" algn="just">
              <a:buNone/>
            </a:pPr>
            <a:r>
              <a:rPr lang="ru-RU" sz="2000" dirty="0"/>
              <a:t>Особенность нашей продукции заключается в том</a:t>
            </a:r>
            <a:r>
              <a:rPr lang="en-US" sz="2000" dirty="0"/>
              <a:t>,</a:t>
            </a:r>
            <a:r>
              <a:rPr lang="en-GB" sz="2000" dirty="0"/>
              <a:t> </a:t>
            </a:r>
            <a:r>
              <a:rPr lang="ru-RU" sz="2000" dirty="0"/>
              <a:t>что она оснащена голосовым управлением</a:t>
            </a:r>
            <a:r>
              <a:rPr lang="en-US" sz="2000" dirty="0"/>
              <a:t>,</a:t>
            </a:r>
            <a:r>
              <a:rPr lang="en-GB" sz="2000" dirty="0"/>
              <a:t> </a:t>
            </a:r>
            <a:r>
              <a:rPr lang="ru-RU" sz="2000" dirty="0"/>
              <a:t>имеет несколько положений: лёжа</a:t>
            </a:r>
            <a:r>
              <a:rPr lang="en-US" sz="2000" dirty="0"/>
              <a:t>,</a:t>
            </a:r>
            <a:r>
              <a:rPr lang="ru-RU" sz="2000" dirty="0"/>
              <a:t> сидя</a:t>
            </a:r>
            <a:r>
              <a:rPr lang="en-US" sz="2000" dirty="0"/>
              <a:t>,</a:t>
            </a:r>
            <a:r>
              <a:rPr lang="ru-RU" sz="2000" dirty="0"/>
              <a:t> полусидя/полулежа. Кровать трансформируется в диван и шкаф для экономии пространства с помощью голосового помощника. А также имеет встроенный будильник. </a:t>
            </a:r>
          </a:p>
          <a:p>
            <a:pPr marL="36576" indent="0">
              <a:buNone/>
            </a:pPr>
            <a:endParaRPr lang="ru-RU" dirty="0"/>
          </a:p>
        </p:txBody>
      </p:sp>
      <p:pic>
        <p:nvPicPr>
          <p:cNvPr id="1026" name="Picture 2" descr="Шкаф кровать STUDIO SOFA 140*200*18 белый">
            <a:extLst>
              <a:ext uri="{FF2B5EF4-FFF2-40B4-BE49-F238E27FC236}">
                <a16:creationId xmlns:a16="http://schemas.microsoft.com/office/drawing/2014/main" id="{AC2BFC59-B861-4B8D-BED1-C9C775720B3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400" y="1233162"/>
            <a:ext cx="2436000" cy="1682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Шкаф кровать STUDIO SOFA 140*200*18 белый">
            <a:extLst>
              <a:ext uri="{FF2B5EF4-FFF2-40B4-BE49-F238E27FC236}">
                <a16:creationId xmlns:a16="http://schemas.microsoft.com/office/drawing/2014/main" id="{981638F0-A4DF-498E-8A52-5B9E0693D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913" y="3102041"/>
            <a:ext cx="2436005" cy="1682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0266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39024D-1EE7-47A3-8060-880ADB489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Преимущества нашей кровати- трансформер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E98DD5-C9E8-4507-AF8A-48D7DE5180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382232"/>
            <a:ext cx="8304027" cy="3361246"/>
          </a:xfrm>
        </p:spPr>
        <p:txBody>
          <a:bodyPr>
            <a:normAutofit fontScale="92500" lnSpcReduction="10000"/>
          </a:bodyPr>
          <a:lstStyle/>
          <a:p>
            <a:pPr marL="706374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800" kern="100" dirty="0">
                <a:effectLst/>
                <a:ea typeface="NSimSun" panose="02010609030101010101" pitchFamily="49" charset="-122"/>
                <a:cs typeface="Lucida Sans" panose="020B0602030504020204" pitchFamily="34" charset="0"/>
              </a:rPr>
              <a:t>простота эксплуатации: с современным механизмом трансформации справится даже ребенок;</a:t>
            </a:r>
          </a:p>
          <a:p>
            <a:pPr marL="706374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800" kern="100" dirty="0">
                <a:effectLst/>
                <a:ea typeface="NSimSun" panose="02010609030101010101" pitchFamily="49" charset="-122"/>
                <a:cs typeface="Lucida Sans" panose="020B0602030504020204" pitchFamily="34" charset="0"/>
              </a:rPr>
              <a:t>экономия пространства;</a:t>
            </a:r>
          </a:p>
          <a:p>
            <a:pPr marL="706374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800" kern="100" dirty="0">
                <a:ea typeface="NSimSun" panose="02010609030101010101" pitchFamily="49" charset="-122"/>
                <a:cs typeface="Lucida Sans" panose="020B0602030504020204" pitchFamily="34" charset="0"/>
              </a:rPr>
              <a:t>в</a:t>
            </a:r>
            <a:r>
              <a:rPr lang="ru-RU" sz="1800" kern="100" dirty="0">
                <a:effectLst/>
                <a:ea typeface="NSimSun" panose="02010609030101010101" pitchFamily="49" charset="-122"/>
                <a:cs typeface="Lucida Sans" panose="020B0602030504020204" pitchFamily="34" charset="0"/>
              </a:rPr>
              <a:t>озможность зонирования комнаты;</a:t>
            </a:r>
          </a:p>
          <a:p>
            <a:pPr marL="706374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800" kern="100" dirty="0">
                <a:effectLst/>
                <a:ea typeface="NSimSun" panose="02010609030101010101" pitchFamily="49" charset="-122"/>
                <a:cs typeface="Lucida Sans" panose="020B0602030504020204" pitchFamily="34" charset="0"/>
              </a:rPr>
              <a:t>совмещение функции спального места с возможностями других видов мебели (шкаф, диван);</a:t>
            </a:r>
          </a:p>
          <a:p>
            <a:pPr marL="706374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800" kern="100" dirty="0">
                <a:effectLst/>
                <a:ea typeface="NSimSun" panose="02010609030101010101" pitchFamily="49" charset="-122"/>
                <a:cs typeface="Lucida Sans" panose="020B0602030504020204" pitchFamily="34" charset="0"/>
              </a:rPr>
              <a:t>возможность разнообразить интерьер за счет широкого ассортимента, материалов, расцветок и дизайна.</a:t>
            </a:r>
          </a:p>
          <a:p>
            <a:pPr marL="3657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8517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60878C-C5FF-4036-A094-A14BEA8EE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9774"/>
            <a:ext cx="7467600" cy="857250"/>
          </a:xfrm>
        </p:spPr>
        <p:txBody>
          <a:bodyPr/>
          <a:lstStyle/>
          <a:p>
            <a:pPr algn="ctr"/>
            <a:r>
              <a:rPr lang="ru-RU" dirty="0"/>
              <a:t>Используемые технологии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FE4F50E0-4C0F-47C4-B59F-E28B30331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85211"/>
            <a:ext cx="7467600" cy="3394472"/>
          </a:xfrm>
        </p:spPr>
        <p:txBody>
          <a:bodyPr>
            <a:normAutofit/>
          </a:bodyPr>
          <a:lstStyle/>
          <a:p>
            <a:pPr marL="36576" indent="0" algn="just">
              <a:buNone/>
            </a:pPr>
            <a:r>
              <a:rPr lang="ru-RU" sz="2400" dirty="0"/>
              <a:t>Наша кровать будет иметь встроенное голосовое управление и встроенный будильник.</a:t>
            </a:r>
          </a:p>
          <a:p>
            <a:pPr marL="36576" indent="0" algn="just">
              <a:buNone/>
            </a:pPr>
            <a:r>
              <a:rPr lang="ru-RU" sz="2400" dirty="0"/>
              <a:t>А также в неё будет устанавливается ряд  датчиков, позволяющих производить анализ сна, благодаря которой по происшествию времени возможно установление тенденций изменений прогрессии здоровья человека. </a:t>
            </a:r>
          </a:p>
        </p:txBody>
      </p:sp>
    </p:spTree>
    <p:extLst>
      <p:ext uri="{BB962C8B-B14F-4D97-AF65-F5344CB8AC3E}">
        <p14:creationId xmlns:p14="http://schemas.microsoft.com/office/powerpoint/2010/main" val="3421287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239700" y="3314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Пользователь и его проблема</a:t>
            </a:r>
            <a:endParaRPr dirty="0"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239700" y="1173600"/>
            <a:ext cx="7752300" cy="31216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ru-RU" sz="1800" kern="100" dirty="0">
                <a:solidFill>
                  <a:schemeClr val="tx1"/>
                </a:solidFill>
                <a:effectLst/>
                <a:ea typeface="NSimSun" panose="02010609030101010101" pitchFamily="49" charset="-122"/>
                <a:cs typeface="Lucida Sans" panose="020B0602030504020204" pitchFamily="34" charset="0"/>
              </a:rPr>
              <a:t>Владельцы современных квартир далеко не всегда обладают большим количеством просторных комнат. Зачастую, при покупке мебели и предметов интерьера выбор стоит между функциональностью и внешним видом. Компактная кровать трансформер – тот редкий случай, когда модный дизайн совмещен с практичностью применения. 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ru-RU" sz="1800" kern="100" dirty="0">
                <a:solidFill>
                  <a:schemeClr val="tx1"/>
                </a:solidFill>
                <a:effectLst/>
                <a:ea typeface="NSimSun" panose="02010609030101010101" pitchFamily="49" charset="-122"/>
                <a:cs typeface="Lucida Sans" panose="020B0602030504020204" pitchFamily="34" charset="0"/>
              </a:rPr>
              <a:t>Для большинства людей еще одной важной проблемой является недостаток места для вещей. Наша кровать - трансформер поможет ее решить, так как она имеет встроенный шкаф</a:t>
            </a:r>
            <a:r>
              <a:rPr lang="ru-RU" sz="1800" kern="100" dirty="0">
                <a:ea typeface="NSimSun" panose="02010609030101010101" pitchFamily="49" charset="-122"/>
                <a:cs typeface="Lucida Sans" panose="020B0602030504020204" pitchFamily="34" charset="0"/>
              </a:rPr>
              <a:t>. Подойдет также семьям, имеющим несколько детей, для организации детских комнат. </a:t>
            </a:r>
            <a:endParaRPr lang="ru-RU" sz="1800" kern="100" dirty="0">
              <a:solidFill>
                <a:schemeClr val="tx1"/>
              </a:solidFill>
              <a:effectLst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ru-RU" sz="1800" kern="100" dirty="0">
                <a:solidFill>
                  <a:schemeClr val="tx1"/>
                </a:solidFill>
                <a:effectLst/>
                <a:ea typeface="NSimSun" panose="02010609030101010101" pitchFamily="49" charset="-122"/>
                <a:cs typeface="Lucida Sans" panose="020B0602030504020204" pitchFamily="34" charset="0"/>
              </a:rPr>
              <a:t>Для любителей проспать все будильники тоже есть свой плюс</a:t>
            </a:r>
            <a:r>
              <a:rPr lang="en-US" sz="1800" kern="100" dirty="0">
                <a:solidFill>
                  <a:schemeClr val="tx1"/>
                </a:solidFill>
                <a:effectLst/>
                <a:ea typeface="NSimSun" panose="02010609030101010101" pitchFamily="49" charset="-122"/>
                <a:cs typeface="Lucida Sans" panose="020B0602030504020204" pitchFamily="34" charset="0"/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Решение</a:t>
            </a:r>
            <a:endParaRPr dirty="0"/>
          </a:p>
        </p:txBody>
      </p:sp>
      <p:sp>
        <p:nvSpPr>
          <p:cNvPr id="74" name="Google Shape;74;p16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i="1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15BEFF-1B20-410D-974D-C411F662E490}"/>
              </a:ext>
            </a:extLst>
          </p:cNvPr>
          <p:cNvSpPr txBox="1"/>
          <p:nvPr/>
        </p:nvSpPr>
        <p:spPr>
          <a:xfrm>
            <a:off x="239700" y="1060980"/>
            <a:ext cx="4425900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ru-RU" kern="100" dirty="0">
                <a:solidFill>
                  <a:schemeClr val="tx1"/>
                </a:solidFill>
                <a:latin typeface="+mn-lt"/>
                <a:ea typeface="NSimSun" panose="02010609030101010101" pitchFamily="49" charset="-122"/>
                <a:cs typeface="Lucida Sans" panose="020B0602030504020204" pitchFamily="34" charset="0"/>
              </a:rPr>
              <a:t>Проект у</a:t>
            </a:r>
            <a:r>
              <a:rPr lang="ru-RU" sz="1400" kern="100" dirty="0">
                <a:solidFill>
                  <a:schemeClr val="tx1"/>
                </a:solidFill>
                <a:effectLst/>
                <a:latin typeface="+mn-lt"/>
                <a:ea typeface="NSimSun" panose="02010609030101010101" pitchFamily="49" charset="-122"/>
                <a:cs typeface="Lucida Sans" panose="020B0602030504020204" pitchFamily="34" charset="0"/>
              </a:rPr>
              <a:t>мная кровать-трансформер с голосовым управлением: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400" kern="100" dirty="0">
                <a:solidFill>
                  <a:schemeClr val="tx1"/>
                </a:solidFill>
                <a:effectLst/>
                <a:latin typeface="+mn-lt"/>
                <a:ea typeface="NSimSun" panose="02010609030101010101" pitchFamily="49" charset="-122"/>
                <a:cs typeface="Lucida Sans" panose="020B0602030504020204" pitchFamily="34" charset="0"/>
              </a:rPr>
              <a:t>сэкономит пространство в комнате;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400" kern="100" dirty="0">
                <a:solidFill>
                  <a:schemeClr val="tx1"/>
                </a:solidFill>
                <a:effectLst/>
                <a:latin typeface="+mn-lt"/>
                <a:ea typeface="NSimSun" panose="02010609030101010101" pitchFamily="49" charset="-122"/>
                <a:cs typeface="Lucida Sans" panose="020B0602030504020204" pitchFamily="34" charset="0"/>
              </a:rPr>
              <a:t>имеет встроенный будильник</a:t>
            </a:r>
            <a:r>
              <a:rPr lang="ru-RU" kern="100" dirty="0">
                <a:solidFill>
                  <a:schemeClr val="tx1"/>
                </a:solidFill>
                <a:latin typeface="+mn-lt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ru-RU" sz="1400" kern="100" dirty="0">
                <a:solidFill>
                  <a:schemeClr val="tx1"/>
                </a:solidFill>
                <a:effectLst/>
                <a:latin typeface="+mn-lt"/>
                <a:ea typeface="NSimSun" panose="02010609030101010101" pitchFamily="49" charset="-122"/>
                <a:cs typeface="Lucida Sans" panose="020B0602030504020204" pitchFamily="34" charset="0"/>
              </a:rPr>
              <a:t>в специальном отсеке, заглушающем распространение звука за пределы кровати;</a:t>
            </a:r>
            <a:endParaRPr lang="ru-RU" kern="100" dirty="0">
              <a:solidFill>
                <a:schemeClr val="tx1"/>
              </a:solidFill>
              <a:latin typeface="+mn-lt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kern="100" dirty="0">
                <a:solidFill>
                  <a:schemeClr val="tx1"/>
                </a:solidFill>
                <a:latin typeface="+mn-lt"/>
                <a:ea typeface="NSimSun" panose="02010609030101010101" pitchFamily="49" charset="-122"/>
                <a:cs typeface="Lucida Sans" panose="020B0602030504020204" pitchFamily="34" charset="0"/>
              </a:rPr>
              <a:t>р</a:t>
            </a:r>
            <a:r>
              <a:rPr lang="ru-RU" sz="1400" kern="100" dirty="0">
                <a:solidFill>
                  <a:schemeClr val="tx1"/>
                </a:solidFill>
                <a:effectLst/>
                <a:latin typeface="+mn-lt"/>
                <a:ea typeface="NSimSun" panose="02010609030101010101" pitchFamily="49" charset="-122"/>
                <a:cs typeface="Lucida Sans" panose="020B0602030504020204" pitchFamily="34" charset="0"/>
              </a:rPr>
              <a:t>егулируется по положениям: сидя, полулежа/полусидя, лежа с помощью голосового управления;</a:t>
            </a:r>
            <a:endParaRPr lang="ru-RU" kern="100" dirty="0">
              <a:solidFill>
                <a:schemeClr val="tx1"/>
              </a:solidFill>
              <a:latin typeface="+mn-lt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kern="100" dirty="0">
                <a:solidFill>
                  <a:schemeClr val="tx1"/>
                </a:solidFill>
                <a:latin typeface="+mn-lt"/>
                <a:ea typeface="NSimSun" panose="02010609030101010101" pitchFamily="49" charset="-122"/>
                <a:cs typeface="Lucida Sans" panose="020B0602030504020204" pitchFamily="34" charset="0"/>
              </a:rPr>
              <a:t>и</a:t>
            </a:r>
            <a:r>
              <a:rPr lang="ru-RU" sz="1400" kern="100" dirty="0">
                <a:solidFill>
                  <a:schemeClr val="tx1"/>
                </a:solidFill>
                <a:effectLst/>
                <a:latin typeface="+mn-lt"/>
                <a:ea typeface="NSimSun" panose="02010609030101010101" pitchFamily="49" charset="-122"/>
                <a:cs typeface="Lucida Sans" panose="020B0602030504020204" pitchFamily="34" charset="0"/>
              </a:rPr>
              <a:t>меет не только голосовое управление, но и механическое управление</a:t>
            </a:r>
            <a:r>
              <a:rPr lang="ru-RU" kern="100" dirty="0">
                <a:solidFill>
                  <a:schemeClr val="tx1"/>
                </a:solidFill>
                <a:latin typeface="+mn-lt"/>
                <a:ea typeface="NSimSun" panose="02010609030101010101" pitchFamily="49" charset="-122"/>
                <a:cs typeface="Lucida Sans" panose="020B0602030504020204" pitchFamily="34" charset="0"/>
              </a:rPr>
              <a:t>.</a:t>
            </a:r>
            <a:endParaRPr lang="ru-RU" sz="1400" kern="100" dirty="0">
              <a:solidFill>
                <a:schemeClr val="tx1"/>
              </a:solidFill>
              <a:effectLst/>
              <a:latin typeface="+mn-lt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endParaRPr lang="ru-RU" dirty="0"/>
          </a:p>
        </p:txBody>
      </p:sp>
      <p:pic>
        <p:nvPicPr>
          <p:cNvPr id="2050" name="Picture 2" descr="Шкаф кровать STUDIO SOFA 140*200*18 белый">
            <a:extLst>
              <a:ext uri="{FF2B5EF4-FFF2-40B4-BE49-F238E27FC236}">
                <a16:creationId xmlns:a16="http://schemas.microsoft.com/office/drawing/2014/main" id="{E52D5BC3-DB92-4AC4-94E8-4BB0B24601A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100" y="1372050"/>
            <a:ext cx="3199200" cy="239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150" y="224354"/>
            <a:ext cx="8521700" cy="573088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3800" dirty="0"/>
              <a:t>Аналоги решения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CE10F6-7555-4BBE-95DB-A6E84E0445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049" y="916165"/>
            <a:ext cx="4472951" cy="3885829"/>
          </a:xfrm>
        </p:spPr>
        <p:txBody>
          <a:bodyPr>
            <a:normAutofit fontScale="25000" lnSpcReduction="20000"/>
          </a:bodyPr>
          <a:lstStyle/>
          <a:p>
            <a:pPr marL="114300" indent="0" algn="just">
              <a:buNone/>
            </a:pPr>
            <a:r>
              <a:rPr lang="ru-RU" sz="4800" kern="100" dirty="0">
                <a:ea typeface="NSimSun" panose="02010609030101010101" pitchFamily="49" charset="-122"/>
                <a:cs typeface="Lucida Sans" panose="020B0602030504020204" pitchFamily="34" charset="0"/>
              </a:rPr>
              <a:t>	</a:t>
            </a:r>
            <a:r>
              <a:rPr lang="ru-RU" sz="4400" kern="100" dirty="0">
                <a:ea typeface="NSimSun" panose="02010609030101010101" pitchFamily="49" charset="-122"/>
                <a:cs typeface="Lucida Sans" panose="020B0602030504020204" pitchFamily="34" charset="0"/>
              </a:rPr>
              <a:t>В настоящее время на рынке имеются аналоги с меньшим функционалом шкафа-кровати. Так же на рынке представлены модели с электроприводами, но в отличие от нашей инновационной научно-технической идеи, они существуют по отдельности. Например кровать, которая способна принимать сидячее и лежачее положение. Или кровать, которая «превращается» в шкаф. В кроватях отсутствуют встроенные будильники, тем более с функционалом «мягкого» или «умного» пробуждения.</a:t>
            </a:r>
          </a:p>
          <a:p>
            <a:pPr marL="114300" indent="0" algn="just">
              <a:buNone/>
            </a:pPr>
            <a:r>
              <a:rPr lang="ru-RU" sz="4400" kern="100" dirty="0">
                <a:ea typeface="NSimSun" panose="02010609030101010101" pitchFamily="49" charset="-122"/>
                <a:cs typeface="Lucida Sans" panose="020B0602030504020204" pitchFamily="34" charset="0"/>
              </a:rPr>
              <a:t>	Но на отечественном рынке свои кровати-трансформеры </a:t>
            </a:r>
            <a:r>
              <a:rPr lang="ru-RU" sz="4400" b="1" kern="100" dirty="0">
                <a:ea typeface="NSimSun" panose="02010609030101010101" pitchFamily="49" charset="-122"/>
                <a:cs typeface="Lucida Sans" panose="020B0602030504020204" pitchFamily="34" charset="0"/>
              </a:rPr>
              <a:t>компания «Аскона» </a:t>
            </a:r>
            <a:r>
              <a:rPr lang="ru-RU" sz="4400" kern="100" dirty="0">
                <a:ea typeface="NSimSun" panose="02010609030101010101" pitchFamily="49" charset="-122"/>
                <a:cs typeface="Lucida Sans" panose="020B0602030504020204" pitchFamily="34" charset="0"/>
              </a:rPr>
              <a:t>представляет как</a:t>
            </a:r>
            <a:r>
              <a:rPr lang="ru-RU" sz="4400" dirty="0"/>
              <a:t> многофункциональную мебель, которая сочетает в себе функции шкафа и кровати, позволяя сэкономить место и обеспечить комфортный сон.</a:t>
            </a:r>
            <a:endParaRPr lang="ru-RU" sz="4400" kern="100" dirty="0"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marL="114300" indent="0" algn="just">
              <a:buNone/>
            </a:pPr>
            <a:r>
              <a:rPr lang="ru-RU" sz="4400" b="0" i="0" dirty="0">
                <a:effectLst/>
              </a:rPr>
              <a:t>В сложенном состоянии их кровать выглядит как обычный шкаф, но при необходимости легко превращается в комфортную кровать. Функциональность их продукции заключается в том, что она обладает большим количеством полок и отделений, позволяя удобно хранить одежду, постельное белье и другие предметы. Благодаря удобным механизмам раскладывания и сложения, кровать легко преобразуется в шкаф и наоборот. </a:t>
            </a:r>
            <a:endParaRPr lang="ru-RU" sz="4400" dirty="0"/>
          </a:p>
          <a:p>
            <a:pPr marL="114300" indent="0" algn="just">
              <a:buNone/>
            </a:pPr>
            <a:r>
              <a:rPr lang="ru-RU" sz="4400" b="0" i="0" dirty="0">
                <a:effectLst/>
              </a:rPr>
              <a:t>Но мы хотим предложить увеличить функционал кровати-трансформера, добавив к механическому механизму, еще и голосовое управление, которое, на наш взгляд, упростит жизнь многих людей. </a:t>
            </a:r>
          </a:p>
          <a:p>
            <a:pPr marL="114300" indent="0">
              <a:buNone/>
            </a:pPr>
            <a:endParaRPr lang="ru-RU" dirty="0"/>
          </a:p>
        </p:txBody>
      </p:sp>
      <p:pic>
        <p:nvPicPr>
          <p:cNvPr id="1026" name="Picture 2" descr="Шкаф-кровать Wall Bed Space solutions">
            <a:extLst>
              <a:ext uri="{FF2B5EF4-FFF2-40B4-BE49-F238E27FC236}">
                <a16:creationId xmlns:a16="http://schemas.microsoft.com/office/drawing/2014/main" id="{AAFB9574-0C59-4990-97AB-653D13670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089" y="2859080"/>
            <a:ext cx="3393686" cy="190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Аскона Wall Bed с диваном">
            <a:extLst>
              <a:ext uri="{FF2B5EF4-FFF2-40B4-BE49-F238E27FC236}">
                <a16:creationId xmlns:a16="http://schemas.microsoft.com/office/drawing/2014/main" id="{AEC72241-D3DD-40DD-956E-855571C3A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089" y="664570"/>
            <a:ext cx="3393685" cy="190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527431-623C-40C9-AAAA-DBC93DD61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383" y="83518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ru-RU" sz="3600" dirty="0"/>
              <a:t>Конкуренты 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7BD62CF-2B17-4DB6-BEA9-9A42B6AB7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073446"/>
              </p:ext>
            </p:extLst>
          </p:nvPr>
        </p:nvGraphicFramePr>
        <p:xfrm>
          <a:off x="510268" y="818564"/>
          <a:ext cx="7846830" cy="391292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15358">
                  <a:extLst>
                    <a:ext uri="{9D8B030D-6E8A-4147-A177-3AD203B41FA5}">
                      <a16:colId xmlns:a16="http://schemas.microsoft.com/office/drawing/2014/main" val="1455004811"/>
                    </a:ext>
                  </a:extLst>
                </a:gridCol>
                <a:gridCol w="1022232">
                  <a:extLst>
                    <a:ext uri="{9D8B030D-6E8A-4147-A177-3AD203B41FA5}">
                      <a16:colId xmlns:a16="http://schemas.microsoft.com/office/drawing/2014/main" val="1413570210"/>
                    </a:ext>
                  </a:extLst>
                </a:gridCol>
                <a:gridCol w="1121848">
                  <a:extLst>
                    <a:ext uri="{9D8B030D-6E8A-4147-A177-3AD203B41FA5}">
                      <a16:colId xmlns:a16="http://schemas.microsoft.com/office/drawing/2014/main" val="3529145654"/>
                    </a:ext>
                  </a:extLst>
                </a:gridCol>
                <a:gridCol w="1121848">
                  <a:extLst>
                    <a:ext uri="{9D8B030D-6E8A-4147-A177-3AD203B41FA5}">
                      <a16:colId xmlns:a16="http://schemas.microsoft.com/office/drawing/2014/main" val="3066675135"/>
                    </a:ext>
                  </a:extLst>
                </a:gridCol>
                <a:gridCol w="1121848">
                  <a:extLst>
                    <a:ext uri="{9D8B030D-6E8A-4147-A177-3AD203B41FA5}">
                      <a16:colId xmlns:a16="http://schemas.microsoft.com/office/drawing/2014/main" val="3253882369"/>
                    </a:ext>
                  </a:extLst>
                </a:gridCol>
                <a:gridCol w="1121848">
                  <a:extLst>
                    <a:ext uri="{9D8B030D-6E8A-4147-A177-3AD203B41FA5}">
                      <a16:colId xmlns:a16="http://schemas.microsoft.com/office/drawing/2014/main" val="2319597978"/>
                    </a:ext>
                  </a:extLst>
                </a:gridCol>
                <a:gridCol w="1121848">
                  <a:extLst>
                    <a:ext uri="{9D8B030D-6E8A-4147-A177-3AD203B41FA5}">
                      <a16:colId xmlns:a16="http://schemas.microsoft.com/office/drawing/2014/main" val="2553232342"/>
                    </a:ext>
                  </a:extLst>
                </a:gridCol>
              </a:tblGrid>
              <a:tr h="100177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Список преимуществ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Аскона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Stylint Киль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</a:rPr>
                        <a:t>Элегант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Premium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</a:rPr>
                        <a:t>Kobor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Stylint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</a:rPr>
                        <a:t>Фюрт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 Стандарт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Компания Xiaomi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Итальянская мебель-трансформер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</a:rPr>
                        <a:t>Clei</a:t>
                      </a:r>
                      <a:endParaRPr lang="ru-RU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5665120"/>
                  </a:ext>
                </a:extLst>
              </a:tr>
              <a:tr h="7791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Голосовое управление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8045311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Трансформация кровати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+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3533544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Экономия пространства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+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9661967"/>
                  </a:ext>
                </a:extLst>
              </a:tr>
              <a:tr h="7791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Регулирование положения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32797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8644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198739-5CEA-47A1-810D-27769F704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17" y="326526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Описание бизнес-модели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7B0F65-4FCD-42F8-9157-CA58F05A6A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69581"/>
            <a:ext cx="7652086" cy="3539526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1300" b="1" dirty="0"/>
              <a:t>Ценности: </a:t>
            </a:r>
            <a:r>
              <a:rPr lang="ru-RU" sz="1300" dirty="0"/>
              <a:t>Мы считаем, что для потребителя важна эргономика, удовольствие при тактильном контакте, актуальность и рациональность, внедрённых технологий. Создавать ценности будем, на основе использования, при производстве, качественных и экологичных материалов. Акцент на удобство и простоту использования функциональных особенностей.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1300" b="1" dirty="0"/>
              <a:t>Прибыль: </a:t>
            </a:r>
            <a:r>
              <a:rPr lang="ru-RU" sz="1300" dirty="0"/>
              <a:t>Получение прибыли планируем получать от продажи произведённой готовой продукции.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1300" b="1" dirty="0"/>
              <a:t>Каналы: </a:t>
            </a:r>
            <a:r>
              <a:rPr lang="ru-RU" sz="1300" dirty="0"/>
              <a:t>Канал выстраивания общения с  потребителями будем выстраивать через коммуникационные цепочки интернет магазина, соц. сети, сервисное и гарантийное обслуживание. Выстраивание каналов с поставщиками путём уравновешенной долгосрочной выгоды, ясное и открытое общение, обмен информации о будущих планах.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1300" b="1" dirty="0"/>
              <a:t>Ресурсы: </a:t>
            </a:r>
            <a:r>
              <a:rPr lang="ru-RU" sz="1300" dirty="0"/>
              <a:t>Привлечение финансовых ресурсов через привлечение инвесторов, участие в государственных программах науки и предпринимательства.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1300" b="1" dirty="0"/>
              <a:t>Каналы сбыта: </a:t>
            </a:r>
            <a:r>
              <a:rPr lang="ru-RU" sz="1300" dirty="0"/>
              <a:t>Осуществление продажи через интернет ресурсы, «оффлайн» представительства, продажа франшиз на реализацию продукции, сервиса и обслуживания. Участие в государственных закупках.</a:t>
            </a:r>
          </a:p>
        </p:txBody>
      </p:sp>
    </p:spTree>
    <p:extLst>
      <p:ext uri="{BB962C8B-B14F-4D97-AF65-F5344CB8AC3E}">
        <p14:creationId xmlns:p14="http://schemas.microsoft.com/office/powerpoint/2010/main" val="3883722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A49C66-87CE-4987-BD70-2960175EB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85150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Экономика проекта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6D3B8D6B-94CB-43D7-80A4-C723ED28EE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92837"/>
              </p:ext>
            </p:extLst>
          </p:nvPr>
        </p:nvGraphicFramePr>
        <p:xfrm>
          <a:off x="311705" y="1293124"/>
          <a:ext cx="8520595" cy="3193816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657553">
                  <a:extLst>
                    <a:ext uri="{9D8B030D-6E8A-4147-A177-3AD203B41FA5}">
                      <a16:colId xmlns:a16="http://schemas.microsoft.com/office/drawing/2014/main" val="3824053095"/>
                    </a:ext>
                  </a:extLst>
                </a:gridCol>
                <a:gridCol w="559674">
                  <a:extLst>
                    <a:ext uri="{9D8B030D-6E8A-4147-A177-3AD203B41FA5}">
                      <a16:colId xmlns:a16="http://schemas.microsoft.com/office/drawing/2014/main" val="2454084413"/>
                    </a:ext>
                  </a:extLst>
                </a:gridCol>
                <a:gridCol w="608614">
                  <a:extLst>
                    <a:ext uri="{9D8B030D-6E8A-4147-A177-3AD203B41FA5}">
                      <a16:colId xmlns:a16="http://schemas.microsoft.com/office/drawing/2014/main" val="4234358966"/>
                    </a:ext>
                  </a:extLst>
                </a:gridCol>
                <a:gridCol w="608614">
                  <a:extLst>
                    <a:ext uri="{9D8B030D-6E8A-4147-A177-3AD203B41FA5}">
                      <a16:colId xmlns:a16="http://schemas.microsoft.com/office/drawing/2014/main" val="2389579112"/>
                    </a:ext>
                  </a:extLst>
                </a:gridCol>
                <a:gridCol w="608614">
                  <a:extLst>
                    <a:ext uri="{9D8B030D-6E8A-4147-A177-3AD203B41FA5}">
                      <a16:colId xmlns:a16="http://schemas.microsoft.com/office/drawing/2014/main" val="3775022522"/>
                    </a:ext>
                  </a:extLst>
                </a:gridCol>
                <a:gridCol w="608614">
                  <a:extLst>
                    <a:ext uri="{9D8B030D-6E8A-4147-A177-3AD203B41FA5}">
                      <a16:colId xmlns:a16="http://schemas.microsoft.com/office/drawing/2014/main" val="2372037809"/>
                    </a:ext>
                  </a:extLst>
                </a:gridCol>
                <a:gridCol w="608614">
                  <a:extLst>
                    <a:ext uri="{9D8B030D-6E8A-4147-A177-3AD203B41FA5}">
                      <a16:colId xmlns:a16="http://schemas.microsoft.com/office/drawing/2014/main" val="1087799274"/>
                    </a:ext>
                  </a:extLst>
                </a:gridCol>
                <a:gridCol w="608614">
                  <a:extLst>
                    <a:ext uri="{9D8B030D-6E8A-4147-A177-3AD203B41FA5}">
                      <a16:colId xmlns:a16="http://schemas.microsoft.com/office/drawing/2014/main" val="3437284512"/>
                    </a:ext>
                  </a:extLst>
                </a:gridCol>
                <a:gridCol w="608614">
                  <a:extLst>
                    <a:ext uri="{9D8B030D-6E8A-4147-A177-3AD203B41FA5}">
                      <a16:colId xmlns:a16="http://schemas.microsoft.com/office/drawing/2014/main" val="887976489"/>
                    </a:ext>
                  </a:extLst>
                </a:gridCol>
                <a:gridCol w="608614">
                  <a:extLst>
                    <a:ext uri="{9D8B030D-6E8A-4147-A177-3AD203B41FA5}">
                      <a16:colId xmlns:a16="http://schemas.microsoft.com/office/drawing/2014/main" val="1164352520"/>
                    </a:ext>
                  </a:extLst>
                </a:gridCol>
                <a:gridCol w="608614">
                  <a:extLst>
                    <a:ext uri="{9D8B030D-6E8A-4147-A177-3AD203B41FA5}">
                      <a16:colId xmlns:a16="http://schemas.microsoft.com/office/drawing/2014/main" val="532688570"/>
                    </a:ext>
                  </a:extLst>
                </a:gridCol>
                <a:gridCol w="608614">
                  <a:extLst>
                    <a:ext uri="{9D8B030D-6E8A-4147-A177-3AD203B41FA5}">
                      <a16:colId xmlns:a16="http://schemas.microsoft.com/office/drawing/2014/main" val="3755800125"/>
                    </a:ext>
                  </a:extLst>
                </a:gridCol>
                <a:gridCol w="608614">
                  <a:extLst>
                    <a:ext uri="{9D8B030D-6E8A-4147-A177-3AD203B41FA5}">
                      <a16:colId xmlns:a16="http://schemas.microsoft.com/office/drawing/2014/main" val="652181151"/>
                    </a:ext>
                  </a:extLst>
                </a:gridCol>
                <a:gridCol w="608614">
                  <a:extLst>
                    <a:ext uri="{9D8B030D-6E8A-4147-A177-3AD203B41FA5}">
                      <a16:colId xmlns:a16="http://schemas.microsoft.com/office/drawing/2014/main" val="1326237177"/>
                    </a:ext>
                  </a:extLst>
                </a:gridCol>
              </a:tblGrid>
              <a:tr h="3756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</a:rPr>
                        <a:t>UA</a:t>
                      </a:r>
                      <a:endParaRPr lang="en-US" sz="1050" b="1" i="0" u="none" strike="noStrike" dirty="0">
                        <a:solidFill>
                          <a:srgbClr val="444444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</a:rPr>
                        <a:t>C1</a:t>
                      </a:r>
                      <a:endParaRPr lang="en-US" sz="1050" b="1" i="0" u="none" strike="noStrike" dirty="0">
                        <a:solidFill>
                          <a:srgbClr val="444444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B</a:t>
                      </a:r>
                      <a:endParaRPr lang="en-US" sz="1050" b="1" i="0" u="none" strike="noStrike">
                        <a:solidFill>
                          <a:srgbClr val="444444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 err="1">
                          <a:effectLst/>
                        </a:rPr>
                        <a:t>iPrice</a:t>
                      </a:r>
                      <a:endParaRPr lang="en-US" sz="1050" b="1" i="0" u="none" strike="noStrike" dirty="0">
                        <a:solidFill>
                          <a:srgbClr val="444444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Av.Price </a:t>
                      </a:r>
                      <a:endParaRPr lang="en-US" sz="1050" b="1" i="0" u="none" strike="noStrike">
                        <a:solidFill>
                          <a:srgbClr val="444444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 err="1">
                          <a:effectLst/>
                        </a:rPr>
                        <a:t>COGS,fix</a:t>
                      </a:r>
                      <a:endParaRPr lang="en-US" sz="1050" b="1" i="0" u="none" strike="noStrike" dirty="0">
                        <a:solidFill>
                          <a:srgbClr val="444444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</a:rPr>
                        <a:t>COGS</a:t>
                      </a:r>
                      <a:endParaRPr lang="en-US" sz="1050" b="1" i="0" u="none" strike="noStrike" dirty="0">
                        <a:solidFill>
                          <a:srgbClr val="444444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</a:rPr>
                        <a:t>APC</a:t>
                      </a:r>
                      <a:endParaRPr lang="en-US" sz="1050" b="1" i="0" u="none" strike="noStrike" dirty="0">
                        <a:solidFill>
                          <a:srgbClr val="444444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</a:rPr>
                        <a:t>ARPC</a:t>
                      </a:r>
                      <a:endParaRPr lang="en-US" sz="1050" b="1" i="0" u="none" strike="noStrike" dirty="0">
                        <a:solidFill>
                          <a:srgbClr val="444444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</a:rPr>
                        <a:t>ARPU</a:t>
                      </a:r>
                      <a:endParaRPr lang="en-US" sz="1050" b="1" i="0" u="none" strike="noStrike" dirty="0">
                        <a:solidFill>
                          <a:srgbClr val="444444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САС</a:t>
                      </a:r>
                      <a:endParaRPr lang="ru-RU" sz="1050" b="1" i="0" u="none" strike="noStrike" dirty="0">
                        <a:solidFill>
                          <a:srgbClr val="444444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</a:rPr>
                        <a:t>CPA</a:t>
                      </a:r>
                      <a:endParaRPr lang="en-US" sz="1050" b="1" i="0" u="none" strike="noStrike" dirty="0">
                        <a:solidFill>
                          <a:srgbClr val="444444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</a:rPr>
                        <a:t>AC</a:t>
                      </a:r>
                      <a:endParaRPr lang="en-US" sz="1050" b="1" i="0" u="none" strike="noStrike" dirty="0">
                        <a:solidFill>
                          <a:srgbClr val="444444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</a:rPr>
                        <a:t>CM</a:t>
                      </a:r>
                      <a:endParaRPr lang="en-US" sz="1050" b="1" i="0" u="none" strike="noStrike" dirty="0">
                        <a:solidFill>
                          <a:srgbClr val="444444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0949361"/>
                  </a:ext>
                </a:extLst>
              </a:tr>
              <a:tr h="22537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Число привлеченных пользователей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Конверсия пользователя в клиента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Число клиентов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Средняя цена продукта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Цена покупки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Постоянные затраты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Затраты всего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Среднее число сделок, приходящееся на срок жизни клиента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Средняя доходность на клиента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Средняя доходность на пользователя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Стоимость привлечение клиента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Затраты на привлечение одного пользователя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Маркетинговый бюджет на привлечение пользователей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Маржинальная прибыль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80773138"/>
                  </a:ext>
                </a:extLst>
              </a:tr>
              <a:tr h="5644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               10 000  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1,00%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180  000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180 000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15 000 000 000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15 000 000 000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30 000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300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            300  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50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                  500 </a:t>
                      </a:r>
                      <a:r>
                        <a:rPr lang="ru-RU" sz="1050" u="none" strike="noStrike" dirty="0">
                          <a:effectLst/>
                        </a:rPr>
                        <a:t>000  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2 500 000  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175591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6927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9EDB6-9D20-4488-AB9D-D2B65EC34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16" y="230617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Финансы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B01B147-E7FD-491A-9FF2-BD14A5D5A097}"/>
              </a:ext>
            </a:extLst>
          </p:cNvPr>
          <p:cNvSpPr/>
          <p:nvPr/>
        </p:nvSpPr>
        <p:spPr>
          <a:xfrm>
            <a:off x="180747" y="2946370"/>
            <a:ext cx="2062717" cy="125464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18 200 000 руб. </a:t>
            </a:r>
          </a:p>
          <a:p>
            <a:pPr algn="ctr"/>
            <a:r>
              <a:rPr lang="ru-RU" dirty="0"/>
              <a:t>Валовый доход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7BE4D12-15A4-44C8-816D-3A544BEC0244}"/>
              </a:ext>
            </a:extLst>
          </p:cNvPr>
          <p:cNvSpPr/>
          <p:nvPr/>
        </p:nvSpPr>
        <p:spPr>
          <a:xfrm>
            <a:off x="2459747" y="2926259"/>
            <a:ext cx="2052090" cy="127475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16 732 500 руб.</a:t>
            </a:r>
          </a:p>
          <a:p>
            <a:pPr algn="ctr"/>
            <a:r>
              <a:rPr lang="ru-RU" dirty="0"/>
              <a:t>Переменные затраты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017E6FA-D8DE-4114-9160-2E83B7AB339F}"/>
              </a:ext>
            </a:extLst>
          </p:cNvPr>
          <p:cNvSpPr/>
          <p:nvPr/>
        </p:nvSpPr>
        <p:spPr>
          <a:xfrm>
            <a:off x="4717493" y="2941858"/>
            <a:ext cx="2062717" cy="125464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1 090 000 руб.</a:t>
            </a:r>
          </a:p>
          <a:p>
            <a:pPr algn="ctr"/>
            <a:r>
              <a:rPr lang="ru-RU" dirty="0"/>
              <a:t>Постоянные расходы 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1165F64-6154-484B-BAB5-D303E0C09DC1}"/>
              </a:ext>
            </a:extLst>
          </p:cNvPr>
          <p:cNvSpPr/>
          <p:nvPr/>
        </p:nvSpPr>
        <p:spPr>
          <a:xfrm>
            <a:off x="6985866" y="2941859"/>
            <a:ext cx="2052090" cy="125464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1 467 500 руб.</a:t>
            </a:r>
          </a:p>
          <a:p>
            <a:pPr algn="ctr"/>
            <a:r>
              <a:rPr lang="ru-RU" dirty="0"/>
              <a:t>Маржинальная прибыль 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62D132AA-B663-4AE8-BC12-3A331C6ABDC0}"/>
              </a:ext>
            </a:extLst>
          </p:cNvPr>
          <p:cNvSpPr/>
          <p:nvPr/>
        </p:nvSpPr>
        <p:spPr>
          <a:xfrm>
            <a:off x="3195079" y="1311619"/>
            <a:ext cx="2052089" cy="1190847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3 800 руб.</a:t>
            </a:r>
          </a:p>
          <a:p>
            <a:pPr algn="ctr"/>
            <a:r>
              <a:rPr lang="ru-RU" dirty="0"/>
              <a:t>Стоимость привлечения клиента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B829E1DE-4560-4C84-A7F0-5EA973C55E32}"/>
              </a:ext>
            </a:extLst>
          </p:cNvPr>
          <p:cNvSpPr/>
          <p:nvPr/>
        </p:nvSpPr>
        <p:spPr>
          <a:xfrm>
            <a:off x="552889" y="1311619"/>
            <a:ext cx="2052088" cy="119084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  <a:r>
              <a:rPr lang="en-US" dirty="0"/>
              <a:t>%</a:t>
            </a:r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dirty="0"/>
              <a:t>Текущая или ожидаемая конверсия в клиента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F17B5EC8-24CE-4823-A26E-5CF24BE5446A}"/>
              </a:ext>
            </a:extLst>
          </p:cNvPr>
          <p:cNvSpPr/>
          <p:nvPr/>
        </p:nvSpPr>
        <p:spPr>
          <a:xfrm>
            <a:off x="5837270" y="1311619"/>
            <a:ext cx="2052089" cy="123719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5 396 руб. </a:t>
            </a:r>
          </a:p>
          <a:p>
            <a:pPr algn="ctr"/>
            <a:r>
              <a:rPr lang="ru-RU" dirty="0"/>
              <a:t>доход (маржа) на 1-го платящего</a:t>
            </a:r>
          </a:p>
        </p:txBody>
      </p:sp>
    </p:spTree>
    <p:extLst>
      <p:ext uri="{BB962C8B-B14F-4D97-AF65-F5344CB8AC3E}">
        <p14:creationId xmlns:p14="http://schemas.microsoft.com/office/powerpoint/2010/main" val="111636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A7C08B1A-DD8E-41DD-8B03-20F53760AD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7949075"/>
              </p:ext>
            </p:extLst>
          </p:nvPr>
        </p:nvGraphicFramePr>
        <p:xfrm>
          <a:off x="1031360" y="356235"/>
          <a:ext cx="6863252" cy="40562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7495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>
            <a:spLocks noGrp="1"/>
          </p:cNvSpPr>
          <p:nvPr>
            <p:ph type="title"/>
          </p:nvPr>
        </p:nvSpPr>
        <p:spPr>
          <a:xfrm>
            <a:off x="189300" y="2218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Команда</a:t>
            </a:r>
            <a:endParaRPr dirty="0"/>
          </a:p>
        </p:txBody>
      </p:sp>
      <p:sp>
        <p:nvSpPr>
          <p:cNvPr id="116" name="Google Shape;116;p2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400" dirty="0">
                <a:solidFill>
                  <a:schemeClr val="tx1"/>
                </a:solidFill>
              </a:rPr>
              <a:t>Свиридова Анжелика – технолог-управленец, 3 курс</a:t>
            </a: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400" dirty="0">
                <a:solidFill>
                  <a:schemeClr val="tx1"/>
                </a:solidFill>
              </a:rPr>
              <a:t>Смирнова Екатерина – менеджер, 2 курс</a:t>
            </a: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400" dirty="0">
                <a:solidFill>
                  <a:schemeClr val="tx1"/>
                </a:solidFill>
              </a:rPr>
              <a:t>Беляев Даниил - маркетолог, 2 курс</a:t>
            </a: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400" dirty="0">
                <a:solidFill>
                  <a:schemeClr val="tx1"/>
                </a:solidFill>
              </a:rPr>
              <a:t>Яковлев Никита - технолог-управленец, 4 курс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460900" cy="37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/>
          </a:p>
        </p:txBody>
      </p:sp>
      <p:pic>
        <p:nvPicPr>
          <p:cNvPr id="4" name="Рисунок 3" descr="акселерато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5556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303</TotalTime>
  <Words>1319</Words>
  <Application>Microsoft Office PowerPoint</Application>
  <PresentationFormat>Экран (16:9)</PresentationFormat>
  <Paragraphs>153</Paragraphs>
  <Slides>15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Wingdings 2</vt:lpstr>
      <vt:lpstr>Nunito</vt:lpstr>
      <vt:lpstr>Arial</vt:lpstr>
      <vt:lpstr>Wingdings</vt:lpstr>
      <vt:lpstr>Franklin Gothic Book</vt:lpstr>
      <vt:lpstr>Tahoma</vt:lpstr>
      <vt:lpstr>Calibri</vt:lpstr>
      <vt:lpstr>Техническая</vt:lpstr>
      <vt:lpstr>Презентация PowerPoint</vt:lpstr>
      <vt:lpstr>«Умная кровать-трансформер» с голосовым управлением Результаты исследования. Планы на этап «Разработка» </vt:lpstr>
      <vt:lpstr>Описание продукции</vt:lpstr>
      <vt:lpstr>Преимущества нашей кровати- трансформер</vt:lpstr>
      <vt:lpstr>Используемые технологии</vt:lpstr>
      <vt:lpstr>Пользователь и его проблема</vt:lpstr>
      <vt:lpstr>Решение</vt:lpstr>
      <vt:lpstr>Аналоги решения</vt:lpstr>
      <vt:lpstr>Конкуренты </vt:lpstr>
      <vt:lpstr>Описание бизнес-модели</vt:lpstr>
      <vt:lpstr>Экономика проекта</vt:lpstr>
      <vt:lpstr>Финансы</vt:lpstr>
      <vt:lpstr>Презентация PowerPoint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Скопируйте этот шаблон</dc:title>
  <dc:creator>Анастасия Халявина</dc:creator>
  <cp:lastModifiedBy>1686728</cp:lastModifiedBy>
  <cp:revision>19</cp:revision>
  <dcterms:modified xsi:type="dcterms:W3CDTF">2023-11-25T10:40:51Z</dcterms:modified>
</cp:coreProperties>
</file>