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093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92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208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467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31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021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181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53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17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119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39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79BCF8B-02A7-4B3E-AD69-C308A9CB4EFD}" type="datetimeFigureOut">
              <a:rPr lang="ru-RU" smtClean="0"/>
              <a:t>26.10.2024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19A26C3-332C-4760-80B9-5AE5D50544B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10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880130" cy="1438835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Arial Black" panose="020B0A04020102020204" pitchFamily="34" charset="0"/>
              </a:rPr>
              <a:t>   Без паники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16706" y="987425"/>
            <a:ext cx="5438682" cy="48736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" y="2049462"/>
            <a:ext cx="4370294" cy="3811588"/>
          </a:xfrm>
        </p:spPr>
        <p:txBody>
          <a:bodyPr>
            <a:normAutofit fontScale="85000" lnSpcReduction="20000"/>
          </a:bodyPr>
          <a:lstStyle/>
          <a:p>
            <a:endParaRPr lang="tk-TM" dirty="0"/>
          </a:p>
          <a:p>
            <a:r>
              <a:rPr lang="ru-RU" sz="2800" dirty="0">
                <a:latin typeface="Arial Narrow" panose="020B0606020202030204" pitchFamily="34" charset="0"/>
              </a:rPr>
              <a:t> Правильное оказание первой неотложной помощи</a:t>
            </a:r>
            <a:endParaRPr lang="tk-TM" sz="2800" dirty="0">
              <a:latin typeface="Arial Narrow" panose="020B0606020202030204" pitchFamily="34" charset="0"/>
            </a:endParaRPr>
          </a:p>
          <a:p>
            <a:endParaRPr lang="tk-TM" sz="2800" dirty="0">
              <a:latin typeface="Arial Narrow" panose="020B0606020202030204" pitchFamily="34" charset="0"/>
            </a:endParaRPr>
          </a:p>
          <a:p>
            <a:endParaRPr lang="tk-TM" sz="2800" dirty="0">
              <a:latin typeface="Arial Narrow" panose="020B0606020202030204" pitchFamily="34" charset="0"/>
            </a:endParaRPr>
          </a:p>
          <a:p>
            <a:endParaRPr lang="tk-TM" sz="2800" dirty="0">
              <a:latin typeface="Arial Narrow" panose="020B0606020202030204" pitchFamily="34" charset="0"/>
            </a:endParaRPr>
          </a:p>
          <a:p>
            <a:endParaRPr lang="tk-TM" sz="2800" dirty="0">
              <a:latin typeface="Arial Narrow" panose="020B0606020202030204" pitchFamily="34" charset="0"/>
            </a:endParaRPr>
          </a:p>
          <a:p>
            <a:endParaRPr lang="tk-TM" sz="2800" dirty="0">
              <a:latin typeface="Arial Narrow" panose="020B0606020202030204" pitchFamily="34" charset="0"/>
            </a:endParaRPr>
          </a:p>
          <a:p>
            <a:r>
              <a:rPr lang="ru-RU" sz="2800" dirty="0">
                <a:latin typeface="Arial Narrow" panose="020B0606020202030204" pitchFamily="34" charset="0"/>
              </a:rPr>
              <a:t>Лидер проекта: </a:t>
            </a:r>
            <a:r>
              <a:rPr lang="ru-RU" sz="2800" dirty="0" err="1">
                <a:latin typeface="Arial Narrow" panose="020B0606020202030204" pitchFamily="34" charset="0"/>
              </a:rPr>
              <a:t>Хамраева</a:t>
            </a:r>
            <a:r>
              <a:rPr lang="ru-RU" sz="2800" dirty="0">
                <a:latin typeface="Arial Narrow" panose="020B0606020202030204" pitchFamily="34" charset="0"/>
              </a:rPr>
              <a:t> </a:t>
            </a:r>
            <a:r>
              <a:rPr lang="ru-RU" sz="2800" dirty="0" err="1">
                <a:latin typeface="Arial Narrow" panose="020B0606020202030204" pitchFamily="34" charset="0"/>
              </a:rPr>
              <a:t>Гозель</a:t>
            </a:r>
            <a:endParaRPr lang="ru-RU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848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20272"/>
            <a:ext cx="10515600" cy="463923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Проблема и актуальность</a:t>
            </a:r>
            <a:br>
              <a:rPr lang="ru-RU" dirty="0"/>
            </a:br>
            <a:r>
              <a:rPr lang="ru-RU" dirty="0"/>
              <a:t> </a:t>
            </a: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 </a:t>
            </a:r>
            <a:r>
              <a:rPr lang="ru-RU" sz="2400" dirty="0">
                <a:latin typeface="Arial Black" panose="020B0A04020102020204" pitchFamily="34" charset="0"/>
              </a:rPr>
              <a:t>Проблема</a:t>
            </a:r>
            <a:r>
              <a:rPr lang="ru-RU" sz="2400" dirty="0">
                <a:latin typeface="Arial Narrow" panose="020B0606020202030204" pitchFamily="34" charset="0"/>
              </a:rPr>
              <a:t>: нет знаний и навыков оказания первой медицинской помощи себе и своим друзьям без паники.</a:t>
            </a:r>
            <a:br>
              <a:rPr lang="ru-RU" sz="2400" dirty="0">
                <a:latin typeface="Arial Narrow" panose="020B0606020202030204" pitchFamily="34" charset="0"/>
              </a:rPr>
            </a:br>
            <a:r>
              <a:rPr lang="ru-RU" sz="2400" u="sng" dirty="0">
                <a:latin typeface="Arial Narrow" panose="020B0606020202030204" pitchFamily="34" charset="0"/>
              </a:rPr>
              <a:t>У кого нет знаний? Сослаться на источник. </a:t>
            </a:r>
            <a:br>
              <a:rPr lang="ru-RU" sz="2400" dirty="0">
                <a:latin typeface="Arial Narrow" panose="020B0606020202030204" pitchFamily="34" charset="0"/>
              </a:rPr>
            </a:br>
            <a:br>
              <a:rPr lang="ru-RU" sz="2400" dirty="0">
                <a:latin typeface="Arial Narrow" panose="020B0606020202030204" pitchFamily="34" charset="0"/>
              </a:rPr>
            </a:br>
            <a:br>
              <a:rPr lang="ru-RU" sz="2400" dirty="0">
                <a:latin typeface="Arial Narrow" panose="020B0606020202030204" pitchFamily="34" charset="0"/>
              </a:rPr>
            </a:b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u="sng" dirty="0">
                <a:latin typeface="Arial Black" panose="020B0A04020102020204" pitchFamily="34" charset="0"/>
              </a:rPr>
              <a:t>Актуальность</a:t>
            </a:r>
            <a:r>
              <a:rPr lang="ru-RU" sz="2400" dirty="0">
                <a:latin typeface="Arial Narrow" panose="020B0606020202030204" pitchFamily="34" charset="0"/>
              </a:rPr>
              <a:t>: обусловлена необходимостью подростков иметь </a:t>
            </a:r>
            <a:r>
              <a:rPr lang="ru-RU" sz="2400" dirty="0" err="1">
                <a:latin typeface="Arial Narrow" panose="020B0606020202030204" pitchFamily="34" charset="0"/>
              </a:rPr>
              <a:t>соответствющие</a:t>
            </a:r>
            <a:r>
              <a:rPr lang="ru-RU" sz="2400" dirty="0">
                <a:latin typeface="Arial Narrow" panose="020B0606020202030204" pitchFamily="34" charset="0"/>
              </a:rPr>
              <a:t> знание и практические навыки по оказанию первой медицинской помощи человеку, находящемуся в </a:t>
            </a:r>
            <a:r>
              <a:rPr lang="ru-RU" sz="2400" dirty="0" err="1">
                <a:latin typeface="Arial Narrow" panose="020B0606020202030204" pitchFamily="34" charset="0"/>
              </a:rPr>
              <a:t>чрезвучайной</a:t>
            </a:r>
            <a:r>
              <a:rPr lang="ru-RU" sz="2400" dirty="0">
                <a:latin typeface="Arial Narrow" panose="020B0606020202030204" pitchFamily="34" charset="0"/>
              </a:rPr>
              <a:t> ситуации. Иметь оказывать само- и взаимопомощь при различных травмах и неотложных состояниях. </a:t>
            </a:r>
            <a:br>
              <a:rPr lang="ru-RU" sz="2400" dirty="0">
                <a:latin typeface="Arial Narrow" panose="020B0606020202030204" pitchFamily="34" charset="0"/>
              </a:rPr>
            </a:br>
            <a:br>
              <a:rPr lang="ru-RU" sz="2400" dirty="0">
                <a:latin typeface="Arial Narrow" panose="020B0606020202030204" pitchFamily="34" charset="0"/>
              </a:rPr>
            </a:br>
            <a:r>
              <a:rPr lang="ru-RU" sz="2400" dirty="0">
                <a:latin typeface="Arial Narrow" panose="020B0606020202030204" pitchFamily="34" charset="0"/>
              </a:rPr>
              <a:t>Несчастные случаи заканчиваются нежелательными последствиями для здоровья… </a:t>
            </a:r>
            <a:br>
              <a:rPr lang="ru-RU" sz="2400" dirty="0">
                <a:latin typeface="Arial Narrow" panose="020B0606020202030204" pitchFamily="34" charset="0"/>
              </a:rPr>
            </a:br>
            <a:r>
              <a:rPr lang="ru-RU" sz="2400" dirty="0"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563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9630" y="2013325"/>
            <a:ext cx="9119870" cy="666375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Решение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 </a:t>
            </a:r>
            <a:br>
              <a:rPr lang="ru-RU" dirty="0">
                <a:latin typeface="Arial Black" panose="020B0A04020102020204" pitchFamily="34" charset="0"/>
              </a:rPr>
            </a:br>
            <a:br>
              <a:rPr lang="ru-RU" sz="3100" dirty="0">
                <a:latin typeface="Arial Narrow" panose="020B0606020202030204" pitchFamily="34" charset="0"/>
              </a:rPr>
            </a:br>
            <a:endParaRPr lang="ru-RU" sz="31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527884-D186-BF9E-63C0-59FC5B018A38}"/>
              </a:ext>
            </a:extLst>
          </p:cNvPr>
          <p:cNvSpPr txBox="1"/>
          <p:nvPr/>
        </p:nvSpPr>
        <p:spPr>
          <a:xfrm>
            <a:off x="762000" y="1782286"/>
            <a:ext cx="9017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dirty="0">
                <a:latin typeface="Arial Black" panose="020B0A04020102020204" pitchFamily="34" charset="0"/>
              </a:rPr>
            </a:br>
            <a:r>
              <a:rPr lang="ru-RU" sz="1800" dirty="0">
                <a:latin typeface="Arial Narrow" panose="020B0606020202030204" pitchFamily="34" charset="0"/>
              </a:rPr>
              <a:t>Наша мобильна игра является структурированным сборником информации по оказанию первой медицинской помощи подростками в экстренных ситуациях. Мобильный квест, позволяет ненавязчиво передать подросткам важную информацию. С помощью нашего продукта мы снизить количество несчастных случаев с участием подростков на 10 %.</a:t>
            </a:r>
            <a:endParaRPr lang="ru-RU" dirty="0"/>
          </a:p>
        </p:txBody>
      </p:sp>
      <p:pic>
        <p:nvPicPr>
          <p:cNvPr id="2050" name="Picture 2" descr="Пнг Телефон мобильный 34 фото">
            <a:extLst>
              <a:ext uri="{FF2B5EF4-FFF2-40B4-BE49-F238E27FC236}">
                <a16:creationId xmlns:a16="http://schemas.microsoft.com/office/drawing/2014/main" id="{97342138-0389-A1C8-3B04-5D3533856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9964" y="2755900"/>
            <a:ext cx="2278648" cy="347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Пнг Телефон мобильный 34 фото">
            <a:extLst>
              <a:ext uri="{FF2B5EF4-FFF2-40B4-BE49-F238E27FC236}">
                <a16:creationId xmlns:a16="http://schemas.microsoft.com/office/drawing/2014/main" id="{2FC5EAE3-A006-E40D-EF53-722F2855A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786" y="3141403"/>
            <a:ext cx="1898214" cy="289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36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887507"/>
            <a:ext cx="7957820" cy="953994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Рынок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 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8E188B-1DB8-6F1A-2D0F-9F376BAC8BD4}"/>
              </a:ext>
            </a:extLst>
          </p:cNvPr>
          <p:cNvSpPr txBox="1"/>
          <p:nvPr/>
        </p:nvSpPr>
        <p:spPr>
          <a:xfrm>
            <a:off x="1236980" y="1863232"/>
            <a:ext cx="47510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Портрет целевой аудитории:</a:t>
            </a:r>
            <a:br>
              <a:rPr lang="ru-RU" dirty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Все лица моложе 18 лет кто играет в мобильные игры. 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en-US" dirty="0">
                <a:latin typeface="Arial Narrow" panose="020B0606020202030204" pitchFamily="34" charset="0"/>
              </a:rPr>
              <a:t>TAM</a:t>
            </a:r>
            <a:r>
              <a:rPr lang="ru-RU" dirty="0">
                <a:latin typeface="Arial Narrow" panose="020B0606020202030204" pitchFamily="34" charset="0"/>
              </a:rPr>
              <a:t> – 3 млрд </a:t>
            </a:r>
            <a:r>
              <a:rPr lang="en-US" dirty="0">
                <a:latin typeface="Arial Narrow" panose="020B0606020202030204" pitchFamily="34" charset="0"/>
              </a:rPr>
              <a:t>$.</a:t>
            </a:r>
            <a:r>
              <a:rPr lang="ru-RU" dirty="0">
                <a:latin typeface="Arial Narrow" panose="020B0606020202030204" pitchFamily="34" charset="0"/>
              </a:rPr>
              <a:t> В МИРЕ.</a:t>
            </a:r>
            <a:br>
              <a:rPr lang="en-US" dirty="0">
                <a:latin typeface="Arial Narrow" panose="020B0606020202030204" pitchFamily="34" charset="0"/>
              </a:rPr>
            </a:br>
            <a:br>
              <a:rPr lang="en-US" dirty="0">
                <a:latin typeface="Arial Narrow" panose="020B0606020202030204" pitchFamily="34" charset="0"/>
              </a:rPr>
            </a:br>
            <a:r>
              <a:rPr lang="en-US" dirty="0">
                <a:latin typeface="Arial Narrow" panose="020B0606020202030204" pitchFamily="34" charset="0"/>
              </a:rPr>
              <a:t>SAM </a:t>
            </a:r>
            <a:r>
              <a:rPr lang="ru-RU" dirty="0">
                <a:latin typeface="Arial Narrow" panose="020B0606020202030204" pitchFamily="34" charset="0"/>
              </a:rPr>
              <a:t>–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</a:rPr>
              <a:t>количество подростков в СНГ * 200 = х</a:t>
            </a:r>
            <a:br>
              <a:rPr lang="en-US" dirty="0">
                <a:latin typeface="Arial Narrow" panose="020B0606020202030204" pitchFamily="34" charset="0"/>
              </a:rPr>
            </a:br>
            <a:br>
              <a:rPr lang="en-US" dirty="0">
                <a:latin typeface="Arial Narrow" panose="020B0606020202030204" pitchFamily="34" charset="0"/>
              </a:rPr>
            </a:br>
            <a:r>
              <a:rPr lang="en-US" dirty="0">
                <a:latin typeface="Arial Narrow" panose="020B0606020202030204" pitchFamily="34" charset="0"/>
              </a:rPr>
              <a:t>SOM</a:t>
            </a:r>
            <a:r>
              <a:rPr lang="ru-RU" dirty="0">
                <a:latin typeface="Arial Narrow" panose="020B0606020202030204" pitchFamily="34" charset="0"/>
              </a:rPr>
              <a:t> – 72 млн </a:t>
            </a:r>
            <a:r>
              <a:rPr lang="en-US" dirty="0">
                <a:latin typeface="Arial Narrow" panose="020B0606020202030204" pitchFamily="34" charset="0"/>
              </a:rPr>
              <a:t>$. – </a:t>
            </a:r>
            <a:r>
              <a:rPr lang="ru-RU" dirty="0">
                <a:latin typeface="Arial Narrow" panose="020B0606020202030204" pitchFamily="34" charset="0"/>
              </a:rPr>
              <a:t>количество подростков в РФ.</a:t>
            </a:r>
            <a:endParaRPr lang="ru-RU" dirty="0"/>
          </a:p>
        </p:txBody>
      </p:sp>
      <p:pic>
        <p:nvPicPr>
          <p:cNvPr id="6" name="Picture 2" descr="Схема разделения рынка по&amp;nbsp;методике PAM TAM SAM SOM">
            <a:extLst>
              <a:ext uri="{FF2B5EF4-FFF2-40B4-BE49-F238E27FC236}">
                <a16:creationId xmlns:a16="http://schemas.microsoft.com/office/drawing/2014/main" id="{DE8C5C05-984B-D92E-FF15-BD966E527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630" y="2216150"/>
            <a:ext cx="4201120" cy="233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009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FC5A0-E5C8-5870-95C1-A45F3882B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D08FCA9-BFDA-9033-507B-2E83BDCC3D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935644"/>
              </p:ext>
            </p:extLst>
          </p:nvPr>
        </p:nvGraphicFramePr>
        <p:xfrm>
          <a:off x="1346200" y="2599266"/>
          <a:ext cx="8521700" cy="201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425">
                  <a:extLst>
                    <a:ext uri="{9D8B030D-6E8A-4147-A177-3AD203B41FA5}">
                      <a16:colId xmlns:a16="http://schemas.microsoft.com/office/drawing/2014/main" val="3853700058"/>
                    </a:ext>
                  </a:extLst>
                </a:gridCol>
                <a:gridCol w="2130425">
                  <a:extLst>
                    <a:ext uri="{9D8B030D-6E8A-4147-A177-3AD203B41FA5}">
                      <a16:colId xmlns:a16="http://schemas.microsoft.com/office/drawing/2014/main" val="2418592122"/>
                    </a:ext>
                  </a:extLst>
                </a:gridCol>
                <a:gridCol w="2130425">
                  <a:extLst>
                    <a:ext uri="{9D8B030D-6E8A-4147-A177-3AD203B41FA5}">
                      <a16:colId xmlns:a16="http://schemas.microsoft.com/office/drawing/2014/main" val="3407895882"/>
                    </a:ext>
                  </a:extLst>
                </a:gridCol>
                <a:gridCol w="2130425">
                  <a:extLst>
                    <a:ext uri="{9D8B030D-6E8A-4147-A177-3AD203B41FA5}">
                      <a16:colId xmlns:a16="http://schemas.microsoft.com/office/drawing/2014/main" val="2873112795"/>
                    </a:ext>
                  </a:extLst>
                </a:gridCol>
              </a:tblGrid>
              <a:tr h="45508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Компания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Компания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229333"/>
                  </a:ext>
                </a:extLst>
              </a:tr>
              <a:tr h="417419">
                <a:tc>
                  <a:txBody>
                    <a:bodyPr/>
                    <a:lstStyle/>
                    <a:p>
                      <a:r>
                        <a:rPr lang="ru-RU" dirty="0"/>
                        <a:t>Геймификация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498729"/>
                  </a:ext>
                </a:extLst>
              </a:tr>
              <a:tr h="720477">
                <a:tc>
                  <a:txBody>
                    <a:bodyPr/>
                    <a:lstStyle/>
                    <a:p>
                      <a:r>
                        <a:rPr lang="ru-RU" dirty="0"/>
                        <a:t>Удобства использования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57917"/>
                  </a:ext>
                </a:extLst>
              </a:tr>
              <a:tr h="417419">
                <a:tc>
                  <a:txBody>
                    <a:bodyPr/>
                    <a:lstStyle/>
                    <a:p>
                      <a:r>
                        <a:rPr lang="ru-RU" dirty="0"/>
                        <a:t>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974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550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99779-1C76-DE86-FEAE-5610A1F41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 модель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C763B3-FC46-FA7D-F7C2-449EAF982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455" y="1865969"/>
            <a:ext cx="7037925" cy="413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37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5538E-DCD9-2CE3-BCAC-10D81995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DF2F75-70C6-853A-B864-87C7EA6EDEE6}"/>
              </a:ext>
            </a:extLst>
          </p:cNvPr>
          <p:cNvSpPr txBox="1"/>
          <p:nvPr/>
        </p:nvSpPr>
        <p:spPr>
          <a:xfrm>
            <a:off x="1390650" y="2814935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Разработана концепция и идея приложения.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Разработан дизайн мобильной игры.</a:t>
            </a:r>
          </a:p>
          <a:p>
            <a:endParaRPr lang="ru-RU" sz="1800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Мы планируем подавать заявку на разные конкурсы и гранты. Гранты Росмолодёжь. </a:t>
            </a:r>
            <a:endParaRPr lang="ru-RU" sz="1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681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7B701-5576-D377-DEFA-1E319F92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6099B1-18ED-0C14-1F43-E3DECE84E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	</a:t>
            </a:r>
          </a:p>
        </p:txBody>
      </p:sp>
    </p:spTree>
    <p:extLst>
      <p:ext uri="{BB962C8B-B14F-4D97-AF65-F5344CB8AC3E}">
        <p14:creationId xmlns:p14="http://schemas.microsoft.com/office/powerpoint/2010/main" val="2687934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6E784-06D8-3F60-1804-3554CB2F2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74AC4-449C-589C-3449-846651A20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48224403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138</TotalTime>
  <Words>249</Words>
  <Application>Microsoft Office PowerPoint</Application>
  <PresentationFormat>Широкоэкранный</PresentationFormat>
  <Paragraphs>37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Arial Narrow</vt:lpstr>
      <vt:lpstr>Calibri</vt:lpstr>
      <vt:lpstr>Calibri Light</vt:lpstr>
      <vt:lpstr>Ретро</vt:lpstr>
      <vt:lpstr>   Без паники</vt:lpstr>
      <vt:lpstr>Проблема и актуальность      Проблема: нет знаний и навыков оказания первой медицинской помощи себе и своим друзьям без паники. У кого нет знаний? Сослаться на источник.     Актуальность: обусловлена необходимостью подростков иметь соответствющие знание и практические навыки по оказанию первой медицинской помощи человеку, находящемуся в чрезвучайной ситуации. Иметь оказывать само- и взаимопомощь при различных травмах и неотложных состояниях.   Несчастные случаи заканчиваются нежелательными последствиями для здоровья…   </vt:lpstr>
      <vt:lpstr>Решение    </vt:lpstr>
      <vt:lpstr> Рынок  </vt:lpstr>
      <vt:lpstr>Конкуренты</vt:lpstr>
      <vt:lpstr>Бизнес модель</vt:lpstr>
      <vt:lpstr>Текущие результаты</vt:lpstr>
      <vt:lpstr>Команда 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</cp:lastModifiedBy>
  <cp:revision>10</cp:revision>
  <dcterms:created xsi:type="dcterms:W3CDTF">2024-10-11T18:40:26Z</dcterms:created>
  <dcterms:modified xsi:type="dcterms:W3CDTF">2024-10-26T17:42:55Z</dcterms:modified>
</cp:coreProperties>
</file>